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127C"/>
    <a:srgbClr val="EA52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9C6A6-3CDF-479A-9298-361A69926E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548A2E3-E827-41A4-B314-C41B97E74C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6A3943-1E48-49EF-9326-359BD8F64B59}"/>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5" name="Footer Placeholder 4">
            <a:extLst>
              <a:ext uri="{FF2B5EF4-FFF2-40B4-BE49-F238E27FC236}">
                <a16:creationId xmlns:a16="http://schemas.microsoft.com/office/drawing/2014/main" id="{9BFA4449-84D5-423A-B15A-697A2FADD4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4A81B9-7847-402F-8DD3-ED9B3ECB683F}"/>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272485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67E92-D887-42C5-ADCD-A513C885FB4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BF451F-2AD3-419E-BB35-3745FE6BA4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277D67-091B-4DD4-9850-312F5455D2EE}"/>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5" name="Footer Placeholder 4">
            <a:extLst>
              <a:ext uri="{FF2B5EF4-FFF2-40B4-BE49-F238E27FC236}">
                <a16:creationId xmlns:a16="http://schemas.microsoft.com/office/drawing/2014/main" id="{4D0DAB22-D921-4B0A-97DB-1BD0EEC998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A42705-3AB8-41AF-A5E3-A6DB11D0B0C0}"/>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25553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C1748-52AB-48A9-9816-3DDBB447E4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847DE1-CB98-4B16-BD4E-CF392C9363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805A2C-0A9A-4FF5-85C1-548D9220D310}"/>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5" name="Footer Placeholder 4">
            <a:extLst>
              <a:ext uri="{FF2B5EF4-FFF2-40B4-BE49-F238E27FC236}">
                <a16:creationId xmlns:a16="http://schemas.microsoft.com/office/drawing/2014/main" id="{4864F053-54A0-47EC-9804-B7A9B5A180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5F7C9-6113-4A08-A998-E1518F5D8612}"/>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55967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4FC4-3289-4FE8-BE4C-5839E6653D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F862D2-F869-41BC-BD4D-2BB6956081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34C684-2D15-4E18-B4A6-D706018F4236}"/>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5" name="Footer Placeholder 4">
            <a:extLst>
              <a:ext uri="{FF2B5EF4-FFF2-40B4-BE49-F238E27FC236}">
                <a16:creationId xmlns:a16="http://schemas.microsoft.com/office/drawing/2014/main" id="{0FB7F024-C8B7-4391-8089-7FF01CDAF9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A81C34-658E-4213-80ED-28CC3EB281FC}"/>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69002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E6DA-FE7E-4257-85D4-5F32F7E933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65F307-63A2-411A-B1C7-B0A125A60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112F69-3934-47B9-B977-F87EC7FA8D20}"/>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5" name="Footer Placeholder 4">
            <a:extLst>
              <a:ext uri="{FF2B5EF4-FFF2-40B4-BE49-F238E27FC236}">
                <a16:creationId xmlns:a16="http://schemas.microsoft.com/office/drawing/2014/main" id="{5F882C95-01FA-44B7-B20C-BD32A51BAF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F95081-3798-453F-8557-EF15E9C4E5A4}"/>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15910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80D09-9CF4-462C-8F50-DA620BED37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ECAE16-6DF6-42C5-B81E-B89D5CE771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7C9022-AB6E-4B14-83E2-58CE041DCA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F458751-EE19-453B-94A3-005A109E902D}"/>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6" name="Footer Placeholder 5">
            <a:extLst>
              <a:ext uri="{FF2B5EF4-FFF2-40B4-BE49-F238E27FC236}">
                <a16:creationId xmlns:a16="http://schemas.microsoft.com/office/drawing/2014/main" id="{44C2A76B-68B3-402C-B78F-9D9D30E255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3C021D-9A74-4B11-969F-0EB006287F9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229757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34D6-0E51-4B67-A7BA-11C3F1C50CA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5B888C-66D2-49E2-8D3B-C53E5ED763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71EBA7-97E8-4FEC-A3E5-54FB91973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F56265-1157-4160-AE34-DFEC2EC6AD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CC98C1-C447-49CE-A344-488CAC0AF0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40C110-57E3-43F6-B770-24AF27D7BC94}"/>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8" name="Footer Placeholder 7">
            <a:extLst>
              <a:ext uri="{FF2B5EF4-FFF2-40B4-BE49-F238E27FC236}">
                <a16:creationId xmlns:a16="http://schemas.microsoft.com/office/drawing/2014/main" id="{CD546EE1-DF0E-4256-9A90-4EDECE328C5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96B77E5-FED8-4D7E-ACC1-99DBB46EE8D3}"/>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893512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E4CD2-639D-437E-AAC2-5D6169BD797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9966B7-6C87-499A-8C6B-A55EA29342FB}"/>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4" name="Footer Placeholder 3">
            <a:extLst>
              <a:ext uri="{FF2B5EF4-FFF2-40B4-BE49-F238E27FC236}">
                <a16:creationId xmlns:a16="http://schemas.microsoft.com/office/drawing/2014/main" id="{B1D58EBC-6E55-4D09-B352-C15EF58C4D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F94D9B-7431-4E8E-96D7-B583498F19A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422528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8F105B-52A4-46B1-B16A-77C4B2AC4F9F}"/>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3" name="Footer Placeholder 2">
            <a:extLst>
              <a:ext uri="{FF2B5EF4-FFF2-40B4-BE49-F238E27FC236}">
                <a16:creationId xmlns:a16="http://schemas.microsoft.com/office/drawing/2014/main" id="{38EC34E2-0155-46BF-A01E-4913D77820D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3777DA1-7429-46F3-BC84-485DFF61A028}"/>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97410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6D198-AABA-4D3C-B40F-256625D8B1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9DCAB8-21BE-4A1C-9A5D-CD2E1720CA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F555460-ECC3-4228-9331-77435F173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DD2C66-97E3-41EF-9B13-D4DB6E836553}"/>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6" name="Footer Placeholder 5">
            <a:extLst>
              <a:ext uri="{FF2B5EF4-FFF2-40B4-BE49-F238E27FC236}">
                <a16:creationId xmlns:a16="http://schemas.microsoft.com/office/drawing/2014/main" id="{0A6741D8-8DED-40DC-A5E7-99F0057B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1E9DCE-302E-46AB-9809-24CC1FE3C8F1}"/>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00231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72456-C0B1-4AF7-B4D2-B7ADF14BD9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D98907-4933-4809-AF0A-D8B3C43B48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5F6FC9-7763-4913-AE15-CEBA1CEC44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97299-2022-4F14-A502-58AC18385632}"/>
              </a:ext>
            </a:extLst>
          </p:cNvPr>
          <p:cNvSpPr>
            <a:spLocks noGrp="1"/>
          </p:cNvSpPr>
          <p:nvPr>
            <p:ph type="dt" sz="half" idx="10"/>
          </p:nvPr>
        </p:nvSpPr>
        <p:spPr/>
        <p:txBody>
          <a:bodyPr/>
          <a:lstStyle/>
          <a:p>
            <a:fld id="{B6EDF46B-B845-4DC5-AE19-F56347496996}" type="datetimeFigureOut">
              <a:rPr lang="en-GB" smtClean="0"/>
              <a:t>16/12/2024</a:t>
            </a:fld>
            <a:endParaRPr lang="en-GB"/>
          </a:p>
        </p:txBody>
      </p:sp>
      <p:sp>
        <p:nvSpPr>
          <p:cNvPr id="6" name="Footer Placeholder 5">
            <a:extLst>
              <a:ext uri="{FF2B5EF4-FFF2-40B4-BE49-F238E27FC236}">
                <a16:creationId xmlns:a16="http://schemas.microsoft.com/office/drawing/2014/main" id="{48A13436-C284-4BE5-9C8D-8DC4BF3B55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BC0C92-8CDA-4F5F-8469-4CAB4099824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62741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CFE263-7F59-42D5-8226-54DB9F6901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8512E0-EDB1-4CAC-8297-7E920E2EC4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F57DC9-7674-402A-9CCC-7EBE404F06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DF46B-B845-4DC5-AE19-F56347496996}" type="datetimeFigureOut">
              <a:rPr lang="en-GB" smtClean="0"/>
              <a:t>16/12/2024</a:t>
            </a:fld>
            <a:endParaRPr lang="en-GB"/>
          </a:p>
        </p:txBody>
      </p:sp>
      <p:sp>
        <p:nvSpPr>
          <p:cNvPr id="5" name="Footer Placeholder 4">
            <a:extLst>
              <a:ext uri="{FF2B5EF4-FFF2-40B4-BE49-F238E27FC236}">
                <a16:creationId xmlns:a16="http://schemas.microsoft.com/office/drawing/2014/main" id="{8E781CFC-BD4F-472A-9069-11A10FEF2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CD6009A-3E5E-4F5E-93FD-F0521E97CF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EDEA9-9756-4034-8D51-D219AEDD9727}" type="slidenum">
              <a:rPr lang="en-GB" smtClean="0"/>
              <a:t>‹#›</a:t>
            </a:fld>
            <a:endParaRPr lang="en-GB"/>
          </a:p>
        </p:txBody>
      </p:sp>
      <p:sp>
        <p:nvSpPr>
          <p:cNvPr id="8" name="TextBox 7">
            <a:extLst>
              <a:ext uri="{FF2B5EF4-FFF2-40B4-BE49-F238E27FC236}">
                <a16:creationId xmlns:a16="http://schemas.microsoft.com/office/drawing/2014/main" id="{F4D10504-8C22-C527-080D-66FB340C0EDB}"/>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589207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www.legislation.gov.uk/ukpga/2014/23/contents" TargetMode="External"/><Relationship Id="rId4" Type="http://schemas.openxmlformats.org/officeDocument/2006/relationships/hyperlink" Target="https://www.birminghamchildrenstrust.co.uk/info/3/information_for_professionals/35/refer_a_family_to_think_family"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westmidlands.procedures.org.uk/assets/clients/6/Birmingham%20downloads/Resolution%20and%20Escalation%20Protocol%20FINAL%2019112024.pdf"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birminghamchildrenstrust.co.uk/info/3/information_for_professionals/35/refer_a_family_to_think_family" TargetMode="External"/><Relationship Id="rId5" Type="http://schemas.openxmlformats.org/officeDocument/2006/relationships/hyperlink" Target="https://lscpbirmingham.org.uk/working-with-children/right-help-right-time" TargetMode="External"/><Relationship Id="rId4" Type="http://schemas.openxmlformats.org/officeDocument/2006/relationships/hyperlink" Target="https://forms.olmapps.com/ewfprod/manage/view/#/form/birminghamchildrenstrustonlinerequestforsupport?header=1&amp;reset=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iconcope.org/" TargetMode="External"/><Relationship Id="rId5" Type="http://schemas.openxmlformats.org/officeDocument/2006/relationships/hyperlink" Target="https://lscpbirmingham.org.uk/working-with-children/campaigns/never-ever-shake-a-baby" TargetMode="External"/><Relationship Id="rId4" Type="http://schemas.openxmlformats.org/officeDocument/2006/relationships/hyperlink" Target="http://iconcop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A3CAF00A-1979-442F-B4D0-30BE6AAFBB49}"/>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2DEF5CF0-4B5C-4B29-AEB8-87106E303F1A}"/>
              </a:ext>
            </a:extLst>
          </p:cNvPr>
          <p:cNvSpPr>
            <a:spLocks noGrp="1"/>
          </p:cNvSpPr>
          <p:nvPr>
            <p:ph type="ctrTitle"/>
          </p:nvPr>
        </p:nvSpPr>
        <p:spPr>
          <a:xfrm>
            <a:off x="722242" y="1184597"/>
            <a:ext cx="10747513" cy="2387600"/>
          </a:xfrm>
        </p:spPr>
        <p:txBody>
          <a:bodyPr>
            <a:normAutofit fontScale="90000"/>
          </a:bodyPr>
          <a:lstStyle/>
          <a:p>
            <a:r>
              <a:rPr lang="en-GB" sz="6000" dirty="0"/>
              <a:t>Learning Lessons from Serious Cases</a:t>
            </a:r>
            <a:br>
              <a:rPr lang="en-GB" sz="6000" dirty="0"/>
            </a:br>
            <a:r>
              <a:rPr lang="en-GB" sz="6000" dirty="0"/>
              <a:t>Briefing Note for Team Meetings</a:t>
            </a:r>
            <a:endParaRPr lang="en-GB" dirty="0"/>
          </a:p>
        </p:txBody>
      </p:sp>
      <p:sp>
        <p:nvSpPr>
          <p:cNvPr id="3" name="Subtitle 2">
            <a:extLst>
              <a:ext uri="{FF2B5EF4-FFF2-40B4-BE49-F238E27FC236}">
                <a16:creationId xmlns:a16="http://schemas.microsoft.com/office/drawing/2014/main" id="{6A0370B7-EE10-4198-BD12-3DB7D72E2B80}"/>
              </a:ext>
            </a:extLst>
          </p:cNvPr>
          <p:cNvSpPr>
            <a:spLocks noGrp="1"/>
          </p:cNvSpPr>
          <p:nvPr>
            <p:ph type="subTitle" idx="1"/>
          </p:nvPr>
        </p:nvSpPr>
        <p:spPr>
          <a:xfrm>
            <a:off x="1523999" y="4044391"/>
            <a:ext cx="9144000" cy="1655762"/>
          </a:xfrm>
        </p:spPr>
        <p:txBody>
          <a:bodyPr/>
          <a:lstStyle/>
          <a:p>
            <a:r>
              <a:rPr lang="en-GB" sz="3600" b="1" dirty="0"/>
              <a:t>‘Never Ever Shake a Baby’</a:t>
            </a:r>
          </a:p>
        </p:txBody>
      </p:sp>
      <p:pic>
        <p:nvPicPr>
          <p:cNvPr id="4" name="Picture 3">
            <a:extLst>
              <a:ext uri="{FF2B5EF4-FFF2-40B4-BE49-F238E27FC236}">
                <a16:creationId xmlns:a16="http://schemas.microsoft.com/office/drawing/2014/main" id="{E0137ACB-35D7-4C33-8A98-2C013B45D41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7" name="TextBox 6">
            <a:extLst>
              <a:ext uri="{FF2B5EF4-FFF2-40B4-BE49-F238E27FC236}">
                <a16:creationId xmlns:a16="http://schemas.microsoft.com/office/drawing/2014/main" id="{516B2262-5A16-415C-8F7B-E1D0C8BD5A26}"/>
              </a:ext>
            </a:extLst>
          </p:cNvPr>
          <p:cNvSpPr txBox="1"/>
          <p:nvPr/>
        </p:nvSpPr>
        <p:spPr>
          <a:xfrm>
            <a:off x="0" y="6310009"/>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Tree>
    <p:extLst>
      <p:ext uri="{BB962C8B-B14F-4D97-AF65-F5344CB8AC3E}">
        <p14:creationId xmlns:p14="http://schemas.microsoft.com/office/powerpoint/2010/main" val="8443108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lstStyle/>
          <a:p>
            <a:r>
              <a:rPr lang="en-GB" dirty="0"/>
              <a:t>Background</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9" name="TextBox 8">
            <a:extLst>
              <a:ext uri="{FF2B5EF4-FFF2-40B4-BE49-F238E27FC236}">
                <a16:creationId xmlns:a16="http://schemas.microsoft.com/office/drawing/2014/main" id="{E5E077EF-530E-3EB9-FC6E-0BEF569F87B8}"/>
              </a:ext>
            </a:extLst>
          </p:cNvPr>
          <p:cNvSpPr txBox="1"/>
          <p:nvPr/>
        </p:nvSpPr>
        <p:spPr>
          <a:xfrm>
            <a:off x="1033670" y="1789043"/>
            <a:ext cx="10108095" cy="3477875"/>
          </a:xfrm>
          <a:prstGeom prst="rect">
            <a:avLst/>
          </a:prstGeom>
          <a:noFill/>
        </p:spPr>
        <p:txBody>
          <a:bodyPr wrap="square" rtlCol="0">
            <a:spAutoFit/>
          </a:bodyPr>
          <a:lstStyle/>
          <a:p>
            <a:r>
              <a:rPr lang="en-GB" sz="2000" b="0" i="0" dirty="0">
                <a:solidFill>
                  <a:srgbClr val="000000"/>
                </a:solidFill>
                <a:effectLst/>
              </a:rPr>
              <a:t>This Child Safeguarding Practice Review briefing note focuses on a one-month-old baby who sustained non-accidental injuries in August 2020 whilst in his parent’s care. </a:t>
            </a:r>
          </a:p>
          <a:p>
            <a:endParaRPr lang="en-GB" sz="2000" dirty="0">
              <a:solidFill>
                <a:srgbClr val="000000"/>
              </a:solidFill>
            </a:endParaRPr>
          </a:p>
          <a:p>
            <a:r>
              <a:rPr lang="en-GB" sz="2000" b="0" i="0" dirty="0">
                <a:solidFill>
                  <a:srgbClr val="000000"/>
                </a:solidFill>
                <a:effectLst/>
              </a:rPr>
              <a:t>While in this case appropriate referrals were made after domestic abuse was witnessed by health professionals, incorrect information within the referral led to professionals stepping down their response to early help and a strategy discussion was not held. Despite information about the father’s history having been shared, this was also not considered. Furthermore, the mother’s denial of the witnessed domestic abuse was accepted and attempts by the referring agencies to escalate the concerns took too long. </a:t>
            </a:r>
          </a:p>
          <a:p>
            <a:endParaRPr lang="en-GB" sz="2000" dirty="0">
              <a:solidFill>
                <a:srgbClr val="000000"/>
              </a:solidFill>
            </a:endParaRPr>
          </a:p>
          <a:p>
            <a:r>
              <a:rPr lang="en-GB" sz="2000" b="0" i="0" dirty="0">
                <a:solidFill>
                  <a:srgbClr val="000000"/>
                </a:solidFill>
                <a:effectLst/>
              </a:rPr>
              <a:t>The parents were convicted of causing or allowing serious physical harm to a child.</a:t>
            </a:r>
            <a:endParaRPr lang="en-GB" sz="2000" dirty="0"/>
          </a:p>
        </p:txBody>
      </p:sp>
    </p:spTree>
    <p:extLst>
      <p:ext uri="{BB962C8B-B14F-4D97-AF65-F5344CB8AC3E}">
        <p14:creationId xmlns:p14="http://schemas.microsoft.com/office/powerpoint/2010/main" val="1427224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lstStyle/>
          <a:p>
            <a:r>
              <a:rPr lang="en-GB" dirty="0"/>
              <a:t>Key Learning</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3">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C218A92E-2757-6CCE-9A92-E5DB8165E14D}"/>
              </a:ext>
            </a:extLst>
          </p:cNvPr>
          <p:cNvSpPr txBox="1"/>
          <p:nvPr/>
        </p:nvSpPr>
        <p:spPr>
          <a:xfrm>
            <a:off x="838200" y="1569916"/>
            <a:ext cx="9909313" cy="4524315"/>
          </a:xfrm>
          <a:prstGeom prst="rect">
            <a:avLst/>
          </a:prstGeom>
          <a:noFill/>
        </p:spPr>
        <p:txBody>
          <a:bodyPr wrap="square" rtlCol="0">
            <a:spAutoFit/>
          </a:bodyPr>
          <a:lstStyle/>
          <a:p>
            <a:pPr marL="285750" indent="-285750">
              <a:buFont typeface="Arial" panose="020B0604020202020204" pitchFamily="34" charset="0"/>
              <a:buChar char="•"/>
            </a:pPr>
            <a:r>
              <a:rPr lang="en-GB" b="0" i="0" dirty="0">
                <a:solidFill>
                  <a:srgbClr val="000000"/>
                </a:solidFill>
                <a:effectLst/>
              </a:rPr>
              <a:t>Parental history of domestic abuse, low mood, poor emotional regulation, learning disability and neurodiversity was recorded, but these factors were not considered in assessments and did not consider the level of possible risk or unmet need.</a:t>
            </a:r>
            <a:endParaRPr lang="en-GB" dirty="0"/>
          </a:p>
          <a:p>
            <a:pPr marL="285750" indent="-285750">
              <a:buFont typeface="Arial" panose="020B0604020202020204" pitchFamily="34" charset="0"/>
              <a:buChar char="•"/>
            </a:pPr>
            <a:r>
              <a:rPr lang="en-GB" b="0" i="0" dirty="0">
                <a:solidFill>
                  <a:srgbClr val="000000"/>
                </a:solidFill>
                <a:effectLst/>
              </a:rPr>
              <a:t>There was also insufficient consideration of how parental history might impact on the parenting ability of relatively young, new parents, and the support they may require.</a:t>
            </a:r>
            <a:endParaRPr lang="en-GB" dirty="0"/>
          </a:p>
          <a:p>
            <a:pPr marL="285750" indent="-285750">
              <a:buFont typeface="Arial" panose="020B0604020202020204" pitchFamily="34" charset="0"/>
              <a:buChar char="•"/>
            </a:pPr>
            <a:r>
              <a:rPr lang="en-GB" b="0" i="0" dirty="0">
                <a:solidFill>
                  <a:srgbClr val="000000"/>
                </a:solidFill>
                <a:effectLst/>
              </a:rPr>
              <a:t>Practitioners’ responses were influenced by their acceptance of the mother’s assurances and her minimisation of the domestic abuse.</a:t>
            </a:r>
            <a:endParaRPr lang="en-GB" dirty="0"/>
          </a:p>
          <a:p>
            <a:pPr marL="285750" indent="-285750">
              <a:buFont typeface="Arial" panose="020B0604020202020204" pitchFamily="34" charset="0"/>
              <a:buChar char="•"/>
            </a:pPr>
            <a:r>
              <a:rPr lang="en-GB" b="0" i="0" dirty="0">
                <a:solidFill>
                  <a:srgbClr val="000000"/>
                </a:solidFill>
                <a:effectLst/>
              </a:rPr>
              <a:t>Incorrect referral information distracted from the witnessed domestic abuse following birth, so actions taken did not consider the possible risk of physical harm to the baby and mother.</a:t>
            </a:r>
            <a:endParaRPr lang="en-GB" dirty="0"/>
          </a:p>
          <a:p>
            <a:pPr marL="285750" indent="-285750">
              <a:buFont typeface="Arial" panose="020B0604020202020204" pitchFamily="34" charset="0"/>
              <a:buChar char="•"/>
            </a:pPr>
            <a:r>
              <a:rPr lang="en-GB" b="0" i="0" dirty="0">
                <a:solidFill>
                  <a:srgbClr val="000000"/>
                </a:solidFill>
                <a:effectLst/>
              </a:rPr>
              <a:t>Practitioners did not consider </a:t>
            </a:r>
            <a:r>
              <a:rPr lang="en-GB" b="0" i="0" dirty="0">
                <a:solidFill>
                  <a:srgbClr val="0000FF"/>
                </a:solidFill>
                <a:effectLst/>
                <a:hlinkClick r:id="rId4"/>
              </a:rPr>
              <a:t>‘Think Family’</a:t>
            </a:r>
            <a:r>
              <a:rPr lang="en-GB" b="0" i="0" dirty="0">
                <a:solidFill>
                  <a:srgbClr val="000000"/>
                </a:solidFill>
                <a:effectLst/>
              </a:rPr>
              <a:t> and whether there was a need for assessment of the father under the </a:t>
            </a:r>
            <a:r>
              <a:rPr lang="en-GB" b="0" i="0" dirty="0">
                <a:solidFill>
                  <a:srgbClr val="0000FF"/>
                </a:solidFill>
                <a:effectLst/>
                <a:hlinkClick r:id="rId5"/>
              </a:rPr>
              <a:t>Care Act 2014</a:t>
            </a:r>
            <a:r>
              <a:rPr lang="en-GB" b="0" i="0" dirty="0">
                <a:solidFill>
                  <a:srgbClr val="000000"/>
                </a:solidFill>
                <a:effectLst/>
              </a:rPr>
              <a:t>, to offer support for his mental health and learning disability, and how potential risk and vulnerability factors could be supported.</a:t>
            </a:r>
            <a:endParaRPr lang="en-GB" dirty="0"/>
          </a:p>
          <a:p>
            <a:pPr marL="285750" indent="-285750">
              <a:buFont typeface="Arial" panose="020B0604020202020204" pitchFamily="34" charset="0"/>
              <a:buChar char="•"/>
            </a:pPr>
            <a:r>
              <a:rPr lang="en-GB" b="0" i="0" dirty="0">
                <a:solidFill>
                  <a:srgbClr val="000000"/>
                </a:solidFill>
                <a:effectLst/>
              </a:rPr>
              <a:t>The parents attended different GP practices, meaning their health information could not be seen by each other’s GPs, leading to gaps in knowledge. </a:t>
            </a:r>
            <a:endParaRPr lang="en-GB" dirty="0"/>
          </a:p>
          <a:p>
            <a:pPr marL="285750" indent="-285750">
              <a:buFont typeface="Arial" panose="020B0604020202020204" pitchFamily="34" charset="0"/>
              <a:buChar char="•"/>
            </a:pPr>
            <a:r>
              <a:rPr lang="en-GB" b="0" i="0" dirty="0">
                <a:solidFill>
                  <a:srgbClr val="000000"/>
                </a:solidFill>
                <a:effectLst/>
              </a:rPr>
              <a:t>Practitioners’ attempts to escalate referrals stalled and professional differences were still unresolved at the time of the injuries.</a:t>
            </a:r>
            <a:endParaRPr lang="en-GB" dirty="0"/>
          </a:p>
        </p:txBody>
      </p:sp>
    </p:spTree>
    <p:extLst>
      <p:ext uri="{BB962C8B-B14F-4D97-AF65-F5344CB8AC3E}">
        <p14:creationId xmlns:p14="http://schemas.microsoft.com/office/powerpoint/2010/main" val="4001279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lstStyle/>
          <a:p>
            <a:r>
              <a:rPr lang="en-GB" dirty="0"/>
              <a:t>Improving Practice</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3">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44C45DF8-2A8B-8930-1531-776FF968F957}"/>
              </a:ext>
            </a:extLst>
          </p:cNvPr>
          <p:cNvSpPr txBox="1"/>
          <p:nvPr/>
        </p:nvSpPr>
        <p:spPr>
          <a:xfrm>
            <a:off x="838200" y="1571724"/>
            <a:ext cx="9968948" cy="5078313"/>
          </a:xfrm>
          <a:prstGeom prst="rect">
            <a:avLst/>
          </a:prstGeom>
          <a:noFill/>
        </p:spPr>
        <p:txBody>
          <a:bodyPr wrap="square" rtlCol="0">
            <a:spAutoFit/>
          </a:bodyPr>
          <a:lstStyle/>
          <a:p>
            <a:pPr marL="285750" indent="-285750">
              <a:buFont typeface="Arial" panose="020B0604020202020204" pitchFamily="34" charset="0"/>
              <a:buChar char="•"/>
            </a:pPr>
            <a:r>
              <a:rPr lang="en-GB" b="0" i="0" dirty="0">
                <a:solidFill>
                  <a:srgbClr val="000000"/>
                </a:solidFill>
                <a:effectLst/>
              </a:rPr>
              <a:t>When submitting a </a:t>
            </a:r>
            <a:r>
              <a:rPr lang="en-GB" b="0" i="0" dirty="0">
                <a:solidFill>
                  <a:srgbClr val="0000FF"/>
                </a:solidFill>
                <a:effectLst/>
                <a:hlinkClick r:id="rId4"/>
              </a:rPr>
              <a:t>Request for Support</a:t>
            </a:r>
            <a:r>
              <a:rPr lang="en-GB" b="0" i="0" dirty="0">
                <a:solidFill>
                  <a:srgbClr val="000000"/>
                </a:solidFill>
                <a:effectLst/>
              </a:rPr>
              <a:t> form, consider all factors including parental factors to help identify the level of risk and vulnerability as set out in </a:t>
            </a:r>
            <a:r>
              <a:rPr lang="en-GB" b="0" i="0" dirty="0">
                <a:solidFill>
                  <a:srgbClr val="0000FF"/>
                </a:solidFill>
                <a:effectLst/>
                <a:hlinkClick r:id="rId5"/>
              </a:rPr>
              <a:t>Right Help, Right Time guidance</a:t>
            </a:r>
            <a:r>
              <a:rPr lang="en-GB" b="0" i="0" dirty="0">
                <a:solidFill>
                  <a:srgbClr val="000000"/>
                </a:solidFill>
                <a:effectLst/>
              </a:rPr>
              <a:t>. This will help inform strategy discussions. </a:t>
            </a:r>
            <a:endParaRPr lang="en-GB" dirty="0"/>
          </a:p>
          <a:p>
            <a:pPr marL="285750" indent="-285750">
              <a:buFont typeface="Arial" panose="020B0604020202020204" pitchFamily="34" charset="0"/>
              <a:buChar char="•"/>
            </a:pPr>
            <a:r>
              <a:rPr lang="en-GB" b="0" i="0" dirty="0">
                <a:solidFill>
                  <a:srgbClr val="000000"/>
                </a:solidFill>
                <a:effectLst/>
              </a:rPr>
              <a:t>Be alert to ‘confirmation </a:t>
            </a:r>
            <a:r>
              <a:rPr lang="en-GB" b="0" i="0" dirty="0" err="1">
                <a:solidFill>
                  <a:srgbClr val="000000"/>
                </a:solidFill>
                <a:effectLst/>
              </a:rPr>
              <a:t>bias’</a:t>
            </a:r>
            <a:r>
              <a:rPr lang="en-GB" b="0" i="0" dirty="0">
                <a:solidFill>
                  <a:srgbClr val="000000"/>
                </a:solidFill>
                <a:effectLst/>
              </a:rPr>
              <a:t> and ensure you do not become distracted by a ‘dominant’ factor. Peer and management reflection is helpful in avoiding this practice error.</a:t>
            </a:r>
          </a:p>
          <a:p>
            <a:pPr marL="285750" indent="-285750">
              <a:buFont typeface="Arial" panose="020B0604020202020204" pitchFamily="34" charset="0"/>
              <a:buChar char="•"/>
            </a:pPr>
            <a:r>
              <a:rPr lang="en-GB" b="0" i="0" dirty="0">
                <a:solidFill>
                  <a:srgbClr val="000000"/>
                </a:solidFill>
                <a:effectLst/>
              </a:rPr>
              <a:t>Ensure you work with a </a:t>
            </a:r>
            <a:r>
              <a:rPr lang="en-GB" b="0" i="0" dirty="0">
                <a:solidFill>
                  <a:srgbClr val="0000FF"/>
                </a:solidFill>
                <a:effectLst/>
                <a:hlinkClick r:id="rId6"/>
              </a:rPr>
              <a:t>‘Think Family'</a:t>
            </a:r>
            <a:r>
              <a:rPr lang="en-GB" b="0" i="0" dirty="0">
                <a:solidFill>
                  <a:srgbClr val="000000"/>
                </a:solidFill>
                <a:effectLst/>
              </a:rPr>
              <a:t> approach and that assessments consider the needs of parents with identified learning disabilities or neurodiversity.</a:t>
            </a:r>
            <a:endParaRPr lang="en-GB" dirty="0"/>
          </a:p>
          <a:p>
            <a:pPr marL="285750" indent="-285750">
              <a:buFont typeface="Arial" panose="020B0604020202020204" pitchFamily="34" charset="0"/>
              <a:buChar char="•"/>
            </a:pPr>
            <a:r>
              <a:rPr lang="en-GB" b="0" i="0" dirty="0">
                <a:solidFill>
                  <a:srgbClr val="000000"/>
                </a:solidFill>
                <a:effectLst/>
              </a:rPr>
              <a:t>Ensure that parental denials and explanations of malicious information balance against practitioner reports of witnessed abuse.</a:t>
            </a:r>
            <a:endParaRPr lang="en-GB" dirty="0"/>
          </a:p>
          <a:p>
            <a:pPr marL="285750" indent="-285750">
              <a:buFont typeface="Arial" panose="020B0604020202020204" pitchFamily="34" charset="0"/>
              <a:buChar char="•"/>
            </a:pPr>
            <a:r>
              <a:rPr lang="en-GB" b="0" i="0" dirty="0">
                <a:solidFill>
                  <a:srgbClr val="000000"/>
                </a:solidFill>
                <a:effectLst/>
              </a:rPr>
              <a:t>When decision-making, health practitioners need to utilise the Shared Care Records to review relevant information in both the mother and father’s GP records. </a:t>
            </a:r>
            <a:endParaRPr lang="en-GB" dirty="0"/>
          </a:p>
          <a:p>
            <a:pPr marL="285750" indent="-285750">
              <a:buFont typeface="Arial" panose="020B0604020202020204" pitchFamily="34" charset="0"/>
              <a:buChar char="•"/>
            </a:pPr>
            <a:r>
              <a:rPr lang="en-GB" b="0" i="0" dirty="0">
                <a:solidFill>
                  <a:srgbClr val="000000"/>
                </a:solidFill>
                <a:effectLst/>
              </a:rPr>
              <a:t>Covid-19 visiting restrictions impacted on the response both at the hospital and at home. You need to ensure that parents are seen in person when indicated by your agency’s policy and procedure. </a:t>
            </a:r>
            <a:endParaRPr lang="en-GB" dirty="0"/>
          </a:p>
          <a:p>
            <a:pPr marL="285750" indent="-285750">
              <a:buFont typeface="Arial" panose="020B0604020202020204" pitchFamily="34" charset="0"/>
              <a:buChar char="•"/>
            </a:pPr>
            <a:r>
              <a:rPr lang="en-GB" b="0" i="0" dirty="0">
                <a:solidFill>
                  <a:srgbClr val="000000"/>
                </a:solidFill>
                <a:effectLst/>
              </a:rPr>
              <a:t>When you send a concern to a partner agency, they should confirm it has been received and acted upon. If this has not happened, you must re-send the information or escalate any other concerns using the </a:t>
            </a:r>
            <a:r>
              <a:rPr lang="en-GB" b="0" i="0" dirty="0">
                <a:solidFill>
                  <a:srgbClr val="0000FF"/>
                </a:solidFill>
                <a:effectLst/>
                <a:hlinkClick r:id="rId7"/>
              </a:rPr>
              <a:t>BSCP Resolution and Escalation Protocol</a:t>
            </a:r>
            <a:r>
              <a:rPr lang="en-GB" b="0" i="0" dirty="0">
                <a:solidFill>
                  <a:srgbClr val="000000"/>
                </a:solidFill>
                <a:effectLst/>
              </a:rPr>
              <a:t>.</a:t>
            </a:r>
            <a:endParaRPr lang="en-GB" dirty="0"/>
          </a:p>
          <a:p>
            <a:pPr>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28212758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lstStyle/>
          <a:p>
            <a:r>
              <a:rPr lang="en-GB" dirty="0"/>
              <a:t>Next Steps</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3">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71624E68-FBE2-8247-A71B-68CB8DB44C2C}"/>
              </a:ext>
            </a:extLst>
          </p:cNvPr>
          <p:cNvSpPr txBox="1"/>
          <p:nvPr/>
        </p:nvSpPr>
        <p:spPr>
          <a:xfrm>
            <a:off x="974035" y="1690688"/>
            <a:ext cx="9352722" cy="3693319"/>
          </a:xfrm>
          <a:prstGeom prst="rect">
            <a:avLst/>
          </a:prstGeom>
          <a:noFill/>
        </p:spPr>
        <p:txBody>
          <a:bodyPr wrap="square" rtlCol="0">
            <a:spAutoFit/>
          </a:bodyPr>
          <a:lstStyle/>
          <a:p>
            <a:pPr marL="285750" indent="-285750">
              <a:buClr>
                <a:srgbClr val="00B050"/>
              </a:buClr>
              <a:buFont typeface="Wingdings" panose="05000000000000000000" pitchFamily="2" charset="2"/>
              <a:buChar char="ü"/>
            </a:pPr>
            <a:r>
              <a:rPr lang="en-GB" sz="2400" b="0" i="0" dirty="0">
                <a:solidFill>
                  <a:srgbClr val="000000"/>
                </a:solidFill>
                <a:effectLst/>
                <a:latin typeface="YAFdJvSyp_k 2"/>
              </a:rPr>
              <a:t>Circulate this Learning Lessons Briefing Note to all members of your team. Use the PowerPoint presentation to ensure everyone understands and is able to apply the learning.</a:t>
            </a:r>
          </a:p>
          <a:p>
            <a:endParaRPr lang="en-GB" sz="2400" dirty="0">
              <a:solidFill>
                <a:srgbClr val="000000"/>
              </a:solidFill>
              <a:effectLst/>
              <a:latin typeface="YAFdJvSyp_k 2"/>
            </a:endParaRPr>
          </a:p>
          <a:p>
            <a:pPr marL="285750" indent="-285750">
              <a:buClr>
                <a:srgbClr val="00B050"/>
              </a:buClr>
              <a:buFont typeface="Wingdings" panose="05000000000000000000" pitchFamily="2" charset="2"/>
              <a:buChar char="ü"/>
            </a:pPr>
            <a:r>
              <a:rPr lang="en-GB" sz="2400" b="0" i="0" dirty="0">
                <a:solidFill>
                  <a:srgbClr val="000000"/>
                </a:solidFill>
                <a:effectLst/>
                <a:latin typeface="YAFdJvSyp_k 2"/>
              </a:rPr>
              <a:t>Share the following resources with parents and carers which provides advice and guidance for them particularly when a child persistently cries:</a:t>
            </a:r>
            <a:endParaRPr lang="en-GB" sz="2400" dirty="0">
              <a:solidFill>
                <a:srgbClr val="000000"/>
              </a:solidFill>
              <a:effectLst/>
              <a:latin typeface="YAFdJvSyp_k 2"/>
            </a:endParaRPr>
          </a:p>
          <a:p>
            <a:pPr lvl="1">
              <a:buFont typeface="Arial" panose="020B0604020202020204" pitchFamily="34" charset="0"/>
              <a:buChar char="•"/>
            </a:pPr>
            <a:r>
              <a:rPr lang="en-GB" sz="2400" b="0" i="0" dirty="0">
                <a:solidFill>
                  <a:srgbClr val="0000FF"/>
                </a:solidFill>
                <a:effectLst/>
                <a:hlinkClick r:id="rId4"/>
              </a:rPr>
              <a:t>ICON Programme</a:t>
            </a:r>
            <a:endParaRPr lang="en-GB" sz="2400" dirty="0"/>
          </a:p>
          <a:p>
            <a:pPr lvl="1">
              <a:buFont typeface="Arial" panose="020B0604020202020204" pitchFamily="34" charset="0"/>
              <a:buChar char="•"/>
            </a:pPr>
            <a:r>
              <a:rPr lang="en-GB" sz="2400" b="0" i="0" dirty="0">
                <a:solidFill>
                  <a:srgbClr val="0000FF"/>
                </a:solidFill>
                <a:effectLst/>
                <a:hlinkClick r:id="rId5"/>
              </a:rPr>
              <a:t>Never, Ever Shake a Baby</a:t>
            </a:r>
            <a:r>
              <a:rPr lang="en-GB" sz="2400" b="0" i="0" dirty="0">
                <a:solidFill>
                  <a:srgbClr val="0000FF"/>
                </a:solidFill>
                <a:effectLst/>
                <a:hlinkClick r:id="rId6"/>
              </a:rPr>
              <a:t> Campaign</a:t>
            </a:r>
            <a:r>
              <a:rPr lang="en-GB" sz="2400" b="0" i="0" dirty="0">
                <a:solidFill>
                  <a:srgbClr val="000000"/>
                </a:solidFill>
                <a:effectLst/>
              </a:rPr>
              <a:t> launched in 2022</a:t>
            </a:r>
            <a:endParaRPr lang="en-GB" sz="2400" dirty="0"/>
          </a:p>
          <a:p>
            <a:endParaRPr lang="en-GB" dirty="0"/>
          </a:p>
        </p:txBody>
      </p:sp>
    </p:spTree>
    <p:extLst>
      <p:ext uri="{BB962C8B-B14F-4D97-AF65-F5344CB8AC3E}">
        <p14:creationId xmlns:p14="http://schemas.microsoft.com/office/powerpoint/2010/main" val="29259630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683</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Wingdings</vt:lpstr>
      <vt:lpstr>YAFdJvSyp_k 2</vt:lpstr>
      <vt:lpstr>Office Theme</vt:lpstr>
      <vt:lpstr>Learning Lessons from Serious Cases Briefing Note for Team Meetings</vt:lpstr>
      <vt:lpstr>Background</vt:lpstr>
      <vt:lpstr>Key Learning</vt:lpstr>
      <vt:lpstr>Improving Practice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J Johnstone</dc:creator>
  <cp:lastModifiedBy>Katherine Adams</cp:lastModifiedBy>
  <cp:revision>7</cp:revision>
  <dcterms:created xsi:type="dcterms:W3CDTF">2021-09-01T10:48:18Z</dcterms:created>
  <dcterms:modified xsi:type="dcterms:W3CDTF">2024-12-16T14:34:27Z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7471b1-27ab-4640-9264-e69a67407ca3_Enabled">
    <vt:lpwstr>true</vt:lpwstr>
  </property>
  <property fmtid="{D5CDD505-2E9C-101B-9397-08002B2CF9AE}" pid="3" name="MSIP_Label_a17471b1-27ab-4640-9264-e69a67407ca3_SetDate">
    <vt:lpwstr>2023-09-04T11:42:37Z</vt:lpwstr>
  </property>
  <property fmtid="{D5CDD505-2E9C-101B-9397-08002B2CF9AE}" pid="4" name="MSIP_Label_a17471b1-27ab-4640-9264-e69a67407ca3_Method">
    <vt:lpwstr>Standard</vt:lpwstr>
  </property>
  <property fmtid="{D5CDD505-2E9C-101B-9397-08002B2CF9AE}" pid="5" name="MSIP_Label_a17471b1-27ab-4640-9264-e69a67407ca3_Name">
    <vt:lpwstr>BCC - OFFICIAL</vt:lpwstr>
  </property>
  <property fmtid="{D5CDD505-2E9C-101B-9397-08002B2CF9AE}" pid="6" name="MSIP_Label_a17471b1-27ab-4640-9264-e69a67407ca3_SiteId">
    <vt:lpwstr>699ace67-d2e4-4bcd-b303-d2bbe2b9bbf1</vt:lpwstr>
  </property>
  <property fmtid="{D5CDD505-2E9C-101B-9397-08002B2CF9AE}" pid="7" name="MSIP_Label_a17471b1-27ab-4640-9264-e69a67407ca3_ActionId">
    <vt:lpwstr>1490c78a-7e55-4c30-9c3d-5ffcc3b55b2a</vt:lpwstr>
  </property>
  <property fmtid="{D5CDD505-2E9C-101B-9397-08002B2CF9AE}" pid="8" name="MSIP_Label_a17471b1-27ab-4640-9264-e69a67407ca3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OFFICIAL</vt:lpwstr>
  </property>
</Properties>
</file>