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66" r:id="rId5"/>
    <p:sldId id="267" r:id="rId6"/>
    <p:sldId id="268"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D3127C"/>
    <a:srgbClr val="EA529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AA6725-235A-41EF-A2F7-48FDAA571E7B}" v="2" dt="2024-09-18T13:35:21.6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2" d="100"/>
          <a:sy n="112" d="100"/>
        </p:scale>
        <p:origin x="55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9C6A6-3CDF-479A-9298-361A69926EA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548A2E3-E827-41A4-B314-C41B97E74CF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D6A3943-1E48-49EF-9326-359BD8F64B59}"/>
              </a:ext>
            </a:extLst>
          </p:cNvPr>
          <p:cNvSpPr>
            <a:spLocks noGrp="1"/>
          </p:cNvSpPr>
          <p:nvPr>
            <p:ph type="dt" sz="half" idx="10"/>
          </p:nvPr>
        </p:nvSpPr>
        <p:spPr/>
        <p:txBody>
          <a:bodyPr/>
          <a:lstStyle/>
          <a:p>
            <a:fld id="{B6EDF46B-B845-4DC5-AE19-F56347496996}" type="datetimeFigureOut">
              <a:rPr lang="en-GB" smtClean="0"/>
              <a:t>15/01/2025</a:t>
            </a:fld>
            <a:endParaRPr lang="en-GB"/>
          </a:p>
        </p:txBody>
      </p:sp>
      <p:sp>
        <p:nvSpPr>
          <p:cNvPr id="5" name="Footer Placeholder 4">
            <a:extLst>
              <a:ext uri="{FF2B5EF4-FFF2-40B4-BE49-F238E27FC236}">
                <a16:creationId xmlns:a16="http://schemas.microsoft.com/office/drawing/2014/main" id="{9BFA4449-84D5-423A-B15A-697A2FADD4A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94A81B9-7847-402F-8DD3-ED9B3ECB683F}"/>
              </a:ext>
            </a:extLst>
          </p:cNvPr>
          <p:cNvSpPr>
            <a:spLocks noGrp="1"/>
          </p:cNvSpPr>
          <p:nvPr>
            <p:ph type="sldNum" sz="quarter" idx="12"/>
          </p:nvPr>
        </p:nvSpPr>
        <p:spPr/>
        <p:txBody>
          <a:bodyPr/>
          <a:lstStyle/>
          <a:p>
            <a:fld id="{758EDEA9-9756-4034-8D51-D219AEDD9727}" type="slidenum">
              <a:rPr lang="en-GB" smtClean="0"/>
              <a:t>‹#›</a:t>
            </a:fld>
            <a:endParaRPr lang="en-GB"/>
          </a:p>
        </p:txBody>
      </p:sp>
    </p:spTree>
    <p:extLst>
      <p:ext uri="{BB962C8B-B14F-4D97-AF65-F5344CB8AC3E}">
        <p14:creationId xmlns:p14="http://schemas.microsoft.com/office/powerpoint/2010/main" val="2724857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67E92-D887-42C5-ADCD-A513C885FB4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CBF451F-2AD3-419E-BB35-3745FE6BA4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F277D67-091B-4DD4-9850-312F5455D2EE}"/>
              </a:ext>
            </a:extLst>
          </p:cNvPr>
          <p:cNvSpPr>
            <a:spLocks noGrp="1"/>
          </p:cNvSpPr>
          <p:nvPr>
            <p:ph type="dt" sz="half" idx="10"/>
          </p:nvPr>
        </p:nvSpPr>
        <p:spPr/>
        <p:txBody>
          <a:bodyPr/>
          <a:lstStyle/>
          <a:p>
            <a:fld id="{B6EDF46B-B845-4DC5-AE19-F56347496996}" type="datetimeFigureOut">
              <a:rPr lang="en-GB" smtClean="0"/>
              <a:t>15/01/2025</a:t>
            </a:fld>
            <a:endParaRPr lang="en-GB"/>
          </a:p>
        </p:txBody>
      </p:sp>
      <p:sp>
        <p:nvSpPr>
          <p:cNvPr id="5" name="Footer Placeholder 4">
            <a:extLst>
              <a:ext uri="{FF2B5EF4-FFF2-40B4-BE49-F238E27FC236}">
                <a16:creationId xmlns:a16="http://schemas.microsoft.com/office/drawing/2014/main" id="{4D0DAB22-D921-4B0A-97DB-1BD0EEC9987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BA42705-3AB8-41AF-A5E3-A6DB11D0B0C0}"/>
              </a:ext>
            </a:extLst>
          </p:cNvPr>
          <p:cNvSpPr>
            <a:spLocks noGrp="1"/>
          </p:cNvSpPr>
          <p:nvPr>
            <p:ph type="sldNum" sz="quarter" idx="12"/>
          </p:nvPr>
        </p:nvSpPr>
        <p:spPr/>
        <p:txBody>
          <a:bodyPr/>
          <a:lstStyle/>
          <a:p>
            <a:fld id="{758EDEA9-9756-4034-8D51-D219AEDD9727}" type="slidenum">
              <a:rPr lang="en-GB" smtClean="0"/>
              <a:t>‹#›</a:t>
            </a:fld>
            <a:endParaRPr lang="en-GB"/>
          </a:p>
        </p:txBody>
      </p:sp>
    </p:spTree>
    <p:extLst>
      <p:ext uri="{BB962C8B-B14F-4D97-AF65-F5344CB8AC3E}">
        <p14:creationId xmlns:p14="http://schemas.microsoft.com/office/powerpoint/2010/main" val="1255536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F0C1748-52AB-48A9-9816-3DDBB447E4E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C847DE1-CB98-4B16-BD4E-CF392C9363C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F805A2C-0A9A-4FF5-85C1-548D9220D310}"/>
              </a:ext>
            </a:extLst>
          </p:cNvPr>
          <p:cNvSpPr>
            <a:spLocks noGrp="1"/>
          </p:cNvSpPr>
          <p:nvPr>
            <p:ph type="dt" sz="half" idx="10"/>
          </p:nvPr>
        </p:nvSpPr>
        <p:spPr/>
        <p:txBody>
          <a:bodyPr/>
          <a:lstStyle/>
          <a:p>
            <a:fld id="{B6EDF46B-B845-4DC5-AE19-F56347496996}" type="datetimeFigureOut">
              <a:rPr lang="en-GB" smtClean="0"/>
              <a:t>15/01/2025</a:t>
            </a:fld>
            <a:endParaRPr lang="en-GB"/>
          </a:p>
        </p:txBody>
      </p:sp>
      <p:sp>
        <p:nvSpPr>
          <p:cNvPr id="5" name="Footer Placeholder 4">
            <a:extLst>
              <a:ext uri="{FF2B5EF4-FFF2-40B4-BE49-F238E27FC236}">
                <a16:creationId xmlns:a16="http://schemas.microsoft.com/office/drawing/2014/main" id="{4864F053-54A0-47EC-9804-B7A9B5A1807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65F7C9-6113-4A08-A998-E1518F5D8612}"/>
              </a:ext>
            </a:extLst>
          </p:cNvPr>
          <p:cNvSpPr>
            <a:spLocks noGrp="1"/>
          </p:cNvSpPr>
          <p:nvPr>
            <p:ph type="sldNum" sz="quarter" idx="12"/>
          </p:nvPr>
        </p:nvSpPr>
        <p:spPr/>
        <p:txBody>
          <a:bodyPr/>
          <a:lstStyle/>
          <a:p>
            <a:fld id="{758EDEA9-9756-4034-8D51-D219AEDD9727}" type="slidenum">
              <a:rPr lang="en-GB" smtClean="0"/>
              <a:t>‹#›</a:t>
            </a:fld>
            <a:endParaRPr lang="en-GB"/>
          </a:p>
        </p:txBody>
      </p:sp>
    </p:spTree>
    <p:extLst>
      <p:ext uri="{BB962C8B-B14F-4D97-AF65-F5344CB8AC3E}">
        <p14:creationId xmlns:p14="http://schemas.microsoft.com/office/powerpoint/2010/main" val="3559675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04FC4-3289-4FE8-BE4C-5839E6653DB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4F862D2-F869-41BC-BD4D-2BB69560813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D34C684-2D15-4E18-B4A6-D706018F4236}"/>
              </a:ext>
            </a:extLst>
          </p:cNvPr>
          <p:cNvSpPr>
            <a:spLocks noGrp="1"/>
          </p:cNvSpPr>
          <p:nvPr>
            <p:ph type="dt" sz="half" idx="10"/>
          </p:nvPr>
        </p:nvSpPr>
        <p:spPr/>
        <p:txBody>
          <a:bodyPr/>
          <a:lstStyle/>
          <a:p>
            <a:fld id="{B6EDF46B-B845-4DC5-AE19-F56347496996}" type="datetimeFigureOut">
              <a:rPr lang="en-GB" smtClean="0"/>
              <a:t>15/01/2025</a:t>
            </a:fld>
            <a:endParaRPr lang="en-GB"/>
          </a:p>
        </p:txBody>
      </p:sp>
      <p:sp>
        <p:nvSpPr>
          <p:cNvPr id="5" name="Footer Placeholder 4">
            <a:extLst>
              <a:ext uri="{FF2B5EF4-FFF2-40B4-BE49-F238E27FC236}">
                <a16:creationId xmlns:a16="http://schemas.microsoft.com/office/drawing/2014/main" id="{0FB7F024-C8B7-4391-8089-7FF01CDAF99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BA81C34-658E-4213-80ED-28CC3EB281FC}"/>
              </a:ext>
            </a:extLst>
          </p:cNvPr>
          <p:cNvSpPr>
            <a:spLocks noGrp="1"/>
          </p:cNvSpPr>
          <p:nvPr>
            <p:ph type="sldNum" sz="quarter" idx="12"/>
          </p:nvPr>
        </p:nvSpPr>
        <p:spPr/>
        <p:txBody>
          <a:bodyPr/>
          <a:lstStyle/>
          <a:p>
            <a:fld id="{758EDEA9-9756-4034-8D51-D219AEDD9727}" type="slidenum">
              <a:rPr lang="en-GB" smtClean="0"/>
              <a:t>‹#›</a:t>
            </a:fld>
            <a:endParaRPr lang="en-GB"/>
          </a:p>
        </p:txBody>
      </p:sp>
    </p:spTree>
    <p:extLst>
      <p:ext uri="{BB962C8B-B14F-4D97-AF65-F5344CB8AC3E}">
        <p14:creationId xmlns:p14="http://schemas.microsoft.com/office/powerpoint/2010/main" val="3690021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EE6DA-FE7E-4257-85D4-5F32F7E9337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465F307-63A2-411A-B1C7-B0A125A6095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6112F69-3934-47B9-B977-F87EC7FA8D20}"/>
              </a:ext>
            </a:extLst>
          </p:cNvPr>
          <p:cNvSpPr>
            <a:spLocks noGrp="1"/>
          </p:cNvSpPr>
          <p:nvPr>
            <p:ph type="dt" sz="half" idx="10"/>
          </p:nvPr>
        </p:nvSpPr>
        <p:spPr/>
        <p:txBody>
          <a:bodyPr/>
          <a:lstStyle/>
          <a:p>
            <a:fld id="{B6EDF46B-B845-4DC5-AE19-F56347496996}" type="datetimeFigureOut">
              <a:rPr lang="en-GB" smtClean="0"/>
              <a:t>15/01/2025</a:t>
            </a:fld>
            <a:endParaRPr lang="en-GB"/>
          </a:p>
        </p:txBody>
      </p:sp>
      <p:sp>
        <p:nvSpPr>
          <p:cNvPr id="5" name="Footer Placeholder 4">
            <a:extLst>
              <a:ext uri="{FF2B5EF4-FFF2-40B4-BE49-F238E27FC236}">
                <a16:creationId xmlns:a16="http://schemas.microsoft.com/office/drawing/2014/main" id="{5F882C95-01FA-44B7-B20C-BD32A51BAFA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5F95081-3798-453F-8557-EF15E9C4E5A4}"/>
              </a:ext>
            </a:extLst>
          </p:cNvPr>
          <p:cNvSpPr>
            <a:spLocks noGrp="1"/>
          </p:cNvSpPr>
          <p:nvPr>
            <p:ph type="sldNum" sz="quarter" idx="12"/>
          </p:nvPr>
        </p:nvSpPr>
        <p:spPr/>
        <p:txBody>
          <a:bodyPr/>
          <a:lstStyle/>
          <a:p>
            <a:fld id="{758EDEA9-9756-4034-8D51-D219AEDD9727}" type="slidenum">
              <a:rPr lang="en-GB" smtClean="0"/>
              <a:t>‹#›</a:t>
            </a:fld>
            <a:endParaRPr lang="en-GB"/>
          </a:p>
        </p:txBody>
      </p:sp>
    </p:spTree>
    <p:extLst>
      <p:ext uri="{BB962C8B-B14F-4D97-AF65-F5344CB8AC3E}">
        <p14:creationId xmlns:p14="http://schemas.microsoft.com/office/powerpoint/2010/main" val="1159107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80D09-9CF4-462C-8F50-DA620BED371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DECAE16-6DF6-42C5-B81E-B89D5CE7711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47C9022-AB6E-4B14-83E2-58CE041DCA1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F458751-EE19-453B-94A3-005A109E902D}"/>
              </a:ext>
            </a:extLst>
          </p:cNvPr>
          <p:cNvSpPr>
            <a:spLocks noGrp="1"/>
          </p:cNvSpPr>
          <p:nvPr>
            <p:ph type="dt" sz="half" idx="10"/>
          </p:nvPr>
        </p:nvSpPr>
        <p:spPr/>
        <p:txBody>
          <a:bodyPr/>
          <a:lstStyle/>
          <a:p>
            <a:fld id="{B6EDF46B-B845-4DC5-AE19-F56347496996}" type="datetimeFigureOut">
              <a:rPr lang="en-GB" smtClean="0"/>
              <a:t>15/01/2025</a:t>
            </a:fld>
            <a:endParaRPr lang="en-GB"/>
          </a:p>
        </p:txBody>
      </p:sp>
      <p:sp>
        <p:nvSpPr>
          <p:cNvPr id="6" name="Footer Placeholder 5">
            <a:extLst>
              <a:ext uri="{FF2B5EF4-FFF2-40B4-BE49-F238E27FC236}">
                <a16:creationId xmlns:a16="http://schemas.microsoft.com/office/drawing/2014/main" id="{44C2A76B-68B3-402C-B78F-9D9D30E2556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83C021D-9A74-4B11-969F-0EB006287F9D}"/>
              </a:ext>
            </a:extLst>
          </p:cNvPr>
          <p:cNvSpPr>
            <a:spLocks noGrp="1"/>
          </p:cNvSpPr>
          <p:nvPr>
            <p:ph type="sldNum" sz="quarter" idx="12"/>
          </p:nvPr>
        </p:nvSpPr>
        <p:spPr/>
        <p:txBody>
          <a:bodyPr/>
          <a:lstStyle/>
          <a:p>
            <a:fld id="{758EDEA9-9756-4034-8D51-D219AEDD9727}" type="slidenum">
              <a:rPr lang="en-GB" smtClean="0"/>
              <a:t>‹#›</a:t>
            </a:fld>
            <a:endParaRPr lang="en-GB"/>
          </a:p>
        </p:txBody>
      </p:sp>
    </p:spTree>
    <p:extLst>
      <p:ext uri="{BB962C8B-B14F-4D97-AF65-F5344CB8AC3E}">
        <p14:creationId xmlns:p14="http://schemas.microsoft.com/office/powerpoint/2010/main" val="1229757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E34D6-0E51-4B67-A7BA-11C3F1C50CA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15B888C-66D2-49E2-8D3B-C53E5ED763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C71EBA7-97E8-4FEC-A3E5-54FB9197380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7F56265-1157-4160-AE34-DFEC2EC6AD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DCC98C1-C447-49CE-A344-488CAC0AF0D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540C110-57E3-43F6-B770-24AF27D7BC94}"/>
              </a:ext>
            </a:extLst>
          </p:cNvPr>
          <p:cNvSpPr>
            <a:spLocks noGrp="1"/>
          </p:cNvSpPr>
          <p:nvPr>
            <p:ph type="dt" sz="half" idx="10"/>
          </p:nvPr>
        </p:nvSpPr>
        <p:spPr/>
        <p:txBody>
          <a:bodyPr/>
          <a:lstStyle/>
          <a:p>
            <a:fld id="{B6EDF46B-B845-4DC5-AE19-F56347496996}" type="datetimeFigureOut">
              <a:rPr lang="en-GB" smtClean="0"/>
              <a:t>15/01/2025</a:t>
            </a:fld>
            <a:endParaRPr lang="en-GB"/>
          </a:p>
        </p:txBody>
      </p:sp>
      <p:sp>
        <p:nvSpPr>
          <p:cNvPr id="8" name="Footer Placeholder 7">
            <a:extLst>
              <a:ext uri="{FF2B5EF4-FFF2-40B4-BE49-F238E27FC236}">
                <a16:creationId xmlns:a16="http://schemas.microsoft.com/office/drawing/2014/main" id="{CD546EE1-DF0E-4256-9A90-4EDECE328C5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96B77E5-FED8-4D7E-ACC1-99DBB46EE8D3}"/>
              </a:ext>
            </a:extLst>
          </p:cNvPr>
          <p:cNvSpPr>
            <a:spLocks noGrp="1"/>
          </p:cNvSpPr>
          <p:nvPr>
            <p:ph type="sldNum" sz="quarter" idx="12"/>
          </p:nvPr>
        </p:nvSpPr>
        <p:spPr/>
        <p:txBody>
          <a:bodyPr/>
          <a:lstStyle/>
          <a:p>
            <a:fld id="{758EDEA9-9756-4034-8D51-D219AEDD9727}" type="slidenum">
              <a:rPr lang="en-GB" smtClean="0"/>
              <a:t>‹#›</a:t>
            </a:fld>
            <a:endParaRPr lang="en-GB"/>
          </a:p>
        </p:txBody>
      </p:sp>
    </p:spTree>
    <p:extLst>
      <p:ext uri="{BB962C8B-B14F-4D97-AF65-F5344CB8AC3E}">
        <p14:creationId xmlns:p14="http://schemas.microsoft.com/office/powerpoint/2010/main" val="893512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E4CD2-639D-437E-AAC2-5D6169BD797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89966B7-6C87-499A-8C6B-A55EA29342FB}"/>
              </a:ext>
            </a:extLst>
          </p:cNvPr>
          <p:cNvSpPr>
            <a:spLocks noGrp="1"/>
          </p:cNvSpPr>
          <p:nvPr>
            <p:ph type="dt" sz="half" idx="10"/>
          </p:nvPr>
        </p:nvSpPr>
        <p:spPr/>
        <p:txBody>
          <a:bodyPr/>
          <a:lstStyle/>
          <a:p>
            <a:fld id="{B6EDF46B-B845-4DC5-AE19-F56347496996}" type="datetimeFigureOut">
              <a:rPr lang="en-GB" smtClean="0"/>
              <a:t>15/01/2025</a:t>
            </a:fld>
            <a:endParaRPr lang="en-GB"/>
          </a:p>
        </p:txBody>
      </p:sp>
      <p:sp>
        <p:nvSpPr>
          <p:cNvPr id="4" name="Footer Placeholder 3">
            <a:extLst>
              <a:ext uri="{FF2B5EF4-FFF2-40B4-BE49-F238E27FC236}">
                <a16:creationId xmlns:a16="http://schemas.microsoft.com/office/drawing/2014/main" id="{B1D58EBC-6E55-4D09-B352-C15EF58C4D9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6F94D9B-7431-4E8E-96D7-B583498F19AD}"/>
              </a:ext>
            </a:extLst>
          </p:cNvPr>
          <p:cNvSpPr>
            <a:spLocks noGrp="1"/>
          </p:cNvSpPr>
          <p:nvPr>
            <p:ph type="sldNum" sz="quarter" idx="12"/>
          </p:nvPr>
        </p:nvSpPr>
        <p:spPr/>
        <p:txBody>
          <a:bodyPr/>
          <a:lstStyle/>
          <a:p>
            <a:fld id="{758EDEA9-9756-4034-8D51-D219AEDD9727}" type="slidenum">
              <a:rPr lang="en-GB" smtClean="0"/>
              <a:t>‹#›</a:t>
            </a:fld>
            <a:endParaRPr lang="en-GB"/>
          </a:p>
        </p:txBody>
      </p:sp>
    </p:spTree>
    <p:extLst>
      <p:ext uri="{BB962C8B-B14F-4D97-AF65-F5344CB8AC3E}">
        <p14:creationId xmlns:p14="http://schemas.microsoft.com/office/powerpoint/2010/main" val="4225288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8F105B-52A4-46B1-B16A-77C4B2AC4F9F}"/>
              </a:ext>
            </a:extLst>
          </p:cNvPr>
          <p:cNvSpPr>
            <a:spLocks noGrp="1"/>
          </p:cNvSpPr>
          <p:nvPr>
            <p:ph type="dt" sz="half" idx="10"/>
          </p:nvPr>
        </p:nvSpPr>
        <p:spPr/>
        <p:txBody>
          <a:bodyPr/>
          <a:lstStyle/>
          <a:p>
            <a:fld id="{B6EDF46B-B845-4DC5-AE19-F56347496996}" type="datetimeFigureOut">
              <a:rPr lang="en-GB" smtClean="0"/>
              <a:t>15/01/2025</a:t>
            </a:fld>
            <a:endParaRPr lang="en-GB"/>
          </a:p>
        </p:txBody>
      </p:sp>
      <p:sp>
        <p:nvSpPr>
          <p:cNvPr id="3" name="Footer Placeholder 2">
            <a:extLst>
              <a:ext uri="{FF2B5EF4-FFF2-40B4-BE49-F238E27FC236}">
                <a16:creationId xmlns:a16="http://schemas.microsoft.com/office/drawing/2014/main" id="{38EC34E2-0155-46BF-A01E-4913D77820D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3777DA1-7429-46F3-BC84-485DFF61A028}"/>
              </a:ext>
            </a:extLst>
          </p:cNvPr>
          <p:cNvSpPr>
            <a:spLocks noGrp="1"/>
          </p:cNvSpPr>
          <p:nvPr>
            <p:ph type="sldNum" sz="quarter" idx="12"/>
          </p:nvPr>
        </p:nvSpPr>
        <p:spPr/>
        <p:txBody>
          <a:bodyPr/>
          <a:lstStyle/>
          <a:p>
            <a:fld id="{758EDEA9-9756-4034-8D51-D219AEDD9727}" type="slidenum">
              <a:rPr lang="en-GB" smtClean="0"/>
              <a:t>‹#›</a:t>
            </a:fld>
            <a:endParaRPr lang="en-GB"/>
          </a:p>
        </p:txBody>
      </p:sp>
    </p:spTree>
    <p:extLst>
      <p:ext uri="{BB962C8B-B14F-4D97-AF65-F5344CB8AC3E}">
        <p14:creationId xmlns:p14="http://schemas.microsoft.com/office/powerpoint/2010/main" val="974103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6D198-AABA-4D3C-B40F-256625D8B1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49DCAB8-21BE-4A1C-9A5D-CD2E1720CA7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F555460-ECC3-4228-9331-77435F1731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DD2C66-97E3-41EF-9B13-D4DB6E836553}"/>
              </a:ext>
            </a:extLst>
          </p:cNvPr>
          <p:cNvSpPr>
            <a:spLocks noGrp="1"/>
          </p:cNvSpPr>
          <p:nvPr>
            <p:ph type="dt" sz="half" idx="10"/>
          </p:nvPr>
        </p:nvSpPr>
        <p:spPr/>
        <p:txBody>
          <a:bodyPr/>
          <a:lstStyle/>
          <a:p>
            <a:fld id="{B6EDF46B-B845-4DC5-AE19-F56347496996}" type="datetimeFigureOut">
              <a:rPr lang="en-GB" smtClean="0"/>
              <a:t>15/01/2025</a:t>
            </a:fld>
            <a:endParaRPr lang="en-GB"/>
          </a:p>
        </p:txBody>
      </p:sp>
      <p:sp>
        <p:nvSpPr>
          <p:cNvPr id="6" name="Footer Placeholder 5">
            <a:extLst>
              <a:ext uri="{FF2B5EF4-FFF2-40B4-BE49-F238E27FC236}">
                <a16:creationId xmlns:a16="http://schemas.microsoft.com/office/drawing/2014/main" id="{0A6741D8-8DED-40DC-A5E7-99F0057B67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61E9DCE-302E-46AB-9809-24CC1FE3C8F1}"/>
              </a:ext>
            </a:extLst>
          </p:cNvPr>
          <p:cNvSpPr>
            <a:spLocks noGrp="1"/>
          </p:cNvSpPr>
          <p:nvPr>
            <p:ph type="sldNum" sz="quarter" idx="12"/>
          </p:nvPr>
        </p:nvSpPr>
        <p:spPr/>
        <p:txBody>
          <a:bodyPr/>
          <a:lstStyle/>
          <a:p>
            <a:fld id="{758EDEA9-9756-4034-8D51-D219AEDD9727}" type="slidenum">
              <a:rPr lang="en-GB" smtClean="0"/>
              <a:t>‹#›</a:t>
            </a:fld>
            <a:endParaRPr lang="en-GB"/>
          </a:p>
        </p:txBody>
      </p:sp>
    </p:spTree>
    <p:extLst>
      <p:ext uri="{BB962C8B-B14F-4D97-AF65-F5344CB8AC3E}">
        <p14:creationId xmlns:p14="http://schemas.microsoft.com/office/powerpoint/2010/main" val="3002312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72456-C0B1-4AF7-B4D2-B7ADF14BD9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ED98907-4933-4809-AF0A-D8B3C43B48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B5F6FC9-7763-4913-AE15-CEBA1CEC44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E97299-2022-4F14-A502-58AC18385632}"/>
              </a:ext>
            </a:extLst>
          </p:cNvPr>
          <p:cNvSpPr>
            <a:spLocks noGrp="1"/>
          </p:cNvSpPr>
          <p:nvPr>
            <p:ph type="dt" sz="half" idx="10"/>
          </p:nvPr>
        </p:nvSpPr>
        <p:spPr/>
        <p:txBody>
          <a:bodyPr/>
          <a:lstStyle/>
          <a:p>
            <a:fld id="{B6EDF46B-B845-4DC5-AE19-F56347496996}" type="datetimeFigureOut">
              <a:rPr lang="en-GB" smtClean="0"/>
              <a:t>15/01/2025</a:t>
            </a:fld>
            <a:endParaRPr lang="en-GB"/>
          </a:p>
        </p:txBody>
      </p:sp>
      <p:sp>
        <p:nvSpPr>
          <p:cNvPr id="6" name="Footer Placeholder 5">
            <a:extLst>
              <a:ext uri="{FF2B5EF4-FFF2-40B4-BE49-F238E27FC236}">
                <a16:creationId xmlns:a16="http://schemas.microsoft.com/office/drawing/2014/main" id="{48A13436-C284-4BE5-9C8D-8DC4BF3B551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CBC0C92-8CDA-4F5F-8469-4CAB4099824D}"/>
              </a:ext>
            </a:extLst>
          </p:cNvPr>
          <p:cNvSpPr>
            <a:spLocks noGrp="1"/>
          </p:cNvSpPr>
          <p:nvPr>
            <p:ph type="sldNum" sz="quarter" idx="12"/>
          </p:nvPr>
        </p:nvSpPr>
        <p:spPr/>
        <p:txBody>
          <a:bodyPr/>
          <a:lstStyle/>
          <a:p>
            <a:fld id="{758EDEA9-9756-4034-8D51-D219AEDD9727}" type="slidenum">
              <a:rPr lang="en-GB" smtClean="0"/>
              <a:t>‹#›</a:t>
            </a:fld>
            <a:endParaRPr lang="en-GB"/>
          </a:p>
        </p:txBody>
      </p:sp>
    </p:spTree>
    <p:extLst>
      <p:ext uri="{BB962C8B-B14F-4D97-AF65-F5344CB8AC3E}">
        <p14:creationId xmlns:p14="http://schemas.microsoft.com/office/powerpoint/2010/main" val="3627410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CFE263-7F59-42D5-8226-54DB9F6901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08512E0-EDB1-4CAC-8297-7E920E2EC4A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EF57DC9-7674-402A-9CCC-7EBE404F06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EDF46B-B845-4DC5-AE19-F56347496996}" type="datetimeFigureOut">
              <a:rPr lang="en-GB" smtClean="0"/>
              <a:t>15/01/2025</a:t>
            </a:fld>
            <a:endParaRPr lang="en-GB"/>
          </a:p>
        </p:txBody>
      </p:sp>
      <p:sp>
        <p:nvSpPr>
          <p:cNvPr id="5" name="Footer Placeholder 4">
            <a:extLst>
              <a:ext uri="{FF2B5EF4-FFF2-40B4-BE49-F238E27FC236}">
                <a16:creationId xmlns:a16="http://schemas.microsoft.com/office/drawing/2014/main" id="{8E781CFC-BD4F-472A-9069-11A10FEF23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CD6009A-3E5E-4F5E-93FD-F0521E97CF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8EDEA9-9756-4034-8D51-D219AEDD9727}" type="slidenum">
              <a:rPr lang="en-GB" smtClean="0"/>
              <a:t>‹#›</a:t>
            </a:fld>
            <a:endParaRPr lang="en-GB"/>
          </a:p>
        </p:txBody>
      </p:sp>
      <p:sp>
        <p:nvSpPr>
          <p:cNvPr id="8" name="TextBox 7">
            <a:extLst>
              <a:ext uri="{FF2B5EF4-FFF2-40B4-BE49-F238E27FC236}">
                <a16:creationId xmlns:a16="http://schemas.microsoft.com/office/drawing/2014/main" id="{F4D10504-8C22-C527-080D-66FB340C0EDB}"/>
              </a:ext>
            </a:extLst>
          </p:cNvPr>
          <p:cNvSpPr txBox="1"/>
          <p:nvPr userDrawn="1">
            <p:extLst>
              <p:ext uri="{1162E1C5-73C7-4A58-AE30-91384D911F3F}">
                <p184:classification xmlns:p184="http://schemas.microsoft.com/office/powerpoint/2018/4/main" val="ftr"/>
              </p:ext>
            </p:extLst>
          </p:nvPr>
        </p:nvSpPr>
        <p:spPr>
          <a:xfrm>
            <a:off x="5865813" y="6705600"/>
            <a:ext cx="488950"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25892076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scpbirmingham.org.uk/" TargetMode="External"/><Relationship Id="rId1" Type="http://schemas.openxmlformats.org/officeDocument/2006/relationships/slideLayout" Target="../slideLayouts/slideLayout2.xml"/><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A3CAF00A-1979-442F-B4D0-30BE6AAFBB49}"/>
              </a:ext>
            </a:extLst>
          </p:cNvPr>
          <p:cNvPicPr>
            <a:picLocks noChangeAspect="1" noChangeArrowheads="1"/>
          </p:cNvPicPr>
          <p:nvPr/>
        </p:nvPicPr>
        <p:blipFill rotWithShape="1">
          <a:blip r:embed="rId2">
            <a:alphaModFix amt="5000"/>
            <a:extLst>
              <a:ext uri="{28A0092B-C50C-407E-A947-70E740481C1C}">
                <a14:useLocalDpi xmlns:a14="http://schemas.microsoft.com/office/drawing/2010/main" val="0"/>
              </a:ext>
            </a:extLst>
          </a:blip>
          <a:srcRect l="33991"/>
          <a:stretch/>
        </p:blipFill>
        <p:spPr bwMode="auto">
          <a:xfrm>
            <a:off x="0" y="712403"/>
            <a:ext cx="4143375" cy="6243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a:extLst>
              <a:ext uri="{FF2B5EF4-FFF2-40B4-BE49-F238E27FC236}">
                <a16:creationId xmlns:a16="http://schemas.microsoft.com/office/drawing/2014/main" id="{2DEF5CF0-4B5C-4B29-AEB8-87106E303F1A}"/>
              </a:ext>
            </a:extLst>
          </p:cNvPr>
          <p:cNvSpPr>
            <a:spLocks noGrp="1"/>
          </p:cNvSpPr>
          <p:nvPr>
            <p:ph type="ctrTitle"/>
          </p:nvPr>
        </p:nvSpPr>
        <p:spPr>
          <a:xfrm>
            <a:off x="1065402" y="1122363"/>
            <a:ext cx="9602598" cy="2387600"/>
          </a:xfrm>
        </p:spPr>
        <p:txBody>
          <a:bodyPr>
            <a:normAutofit/>
          </a:bodyPr>
          <a:lstStyle/>
          <a:p>
            <a:r>
              <a:rPr lang="en-GB" sz="4400" b="1" dirty="0"/>
              <a:t>Learning Lessons from Safeguarding Audits</a:t>
            </a:r>
            <a:br>
              <a:rPr lang="en-GB" sz="4400" b="1" dirty="0"/>
            </a:br>
            <a:r>
              <a:rPr lang="en-GB" sz="4400" b="1" dirty="0"/>
              <a:t>Briefing Note for Team Meetings</a:t>
            </a:r>
          </a:p>
        </p:txBody>
      </p:sp>
      <p:sp>
        <p:nvSpPr>
          <p:cNvPr id="3" name="Subtitle 2">
            <a:extLst>
              <a:ext uri="{FF2B5EF4-FFF2-40B4-BE49-F238E27FC236}">
                <a16:creationId xmlns:a16="http://schemas.microsoft.com/office/drawing/2014/main" id="{6A0370B7-EE10-4198-BD12-3DB7D72E2B80}"/>
              </a:ext>
            </a:extLst>
          </p:cNvPr>
          <p:cNvSpPr>
            <a:spLocks noGrp="1"/>
          </p:cNvSpPr>
          <p:nvPr>
            <p:ph type="subTitle" idx="1"/>
          </p:nvPr>
        </p:nvSpPr>
        <p:spPr>
          <a:xfrm>
            <a:off x="1524000" y="3711095"/>
            <a:ext cx="9144000" cy="1655762"/>
          </a:xfrm>
        </p:spPr>
        <p:txBody>
          <a:bodyPr>
            <a:normAutofit/>
          </a:bodyPr>
          <a:lstStyle/>
          <a:p>
            <a:r>
              <a:rPr lang="en-GB" sz="3600" dirty="0">
                <a:latin typeface="+mj-lt"/>
              </a:rPr>
              <a:t>Child Sexual Abuse Audit</a:t>
            </a:r>
          </a:p>
        </p:txBody>
      </p:sp>
      <p:pic>
        <p:nvPicPr>
          <p:cNvPr id="4" name="Picture 3">
            <a:extLst>
              <a:ext uri="{FF2B5EF4-FFF2-40B4-BE49-F238E27FC236}">
                <a16:creationId xmlns:a16="http://schemas.microsoft.com/office/drawing/2014/main" id="{E0137ACB-35D7-4C33-8A98-2C013B45D41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502302" y="158405"/>
            <a:ext cx="2331394" cy="1026192"/>
          </a:xfrm>
          <a:prstGeom prst="rect">
            <a:avLst/>
          </a:prstGeom>
        </p:spPr>
      </p:pic>
      <p:sp>
        <p:nvSpPr>
          <p:cNvPr id="7" name="TextBox 6">
            <a:extLst>
              <a:ext uri="{FF2B5EF4-FFF2-40B4-BE49-F238E27FC236}">
                <a16:creationId xmlns:a16="http://schemas.microsoft.com/office/drawing/2014/main" id="{516B2262-5A16-415C-8F7B-E1D0C8BD5A26}"/>
              </a:ext>
            </a:extLst>
          </p:cNvPr>
          <p:cNvSpPr txBox="1"/>
          <p:nvPr/>
        </p:nvSpPr>
        <p:spPr>
          <a:xfrm>
            <a:off x="0" y="6310009"/>
            <a:ext cx="12192000" cy="646331"/>
          </a:xfrm>
          <a:prstGeom prst="rect">
            <a:avLst/>
          </a:prstGeom>
          <a:solidFill>
            <a:srgbClr val="D3127C"/>
          </a:solidFill>
        </p:spPr>
        <p:txBody>
          <a:bodyPr wrap="square" rtlCol="0">
            <a:spAutoFit/>
          </a:bodyPr>
          <a:lstStyle/>
          <a:p>
            <a:pPr algn="ctr"/>
            <a:r>
              <a:rPr lang="en-GB" b="1" dirty="0">
                <a:solidFill>
                  <a:schemeClr val="bg1"/>
                </a:solidFill>
              </a:rPr>
              <a:t>January 2025</a:t>
            </a:r>
          </a:p>
          <a:p>
            <a:endParaRPr lang="en-GB" dirty="0">
              <a:solidFill>
                <a:schemeClr val="bg1"/>
              </a:solidFill>
            </a:endParaRPr>
          </a:p>
        </p:txBody>
      </p:sp>
    </p:spTree>
    <p:extLst>
      <p:ext uri="{BB962C8B-B14F-4D97-AF65-F5344CB8AC3E}">
        <p14:creationId xmlns:p14="http://schemas.microsoft.com/office/powerpoint/2010/main" val="844310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EE29A-6999-4349-A278-580D2089E242}"/>
              </a:ext>
            </a:extLst>
          </p:cNvPr>
          <p:cNvSpPr>
            <a:spLocks noGrp="1"/>
          </p:cNvSpPr>
          <p:nvPr>
            <p:ph type="title"/>
          </p:nvPr>
        </p:nvSpPr>
        <p:spPr/>
        <p:txBody>
          <a:bodyPr>
            <a:normAutofit/>
          </a:bodyPr>
          <a:lstStyle/>
          <a:p>
            <a:r>
              <a:rPr lang="en-GB" dirty="0"/>
              <a:t>Overview</a:t>
            </a:r>
          </a:p>
        </p:txBody>
      </p:sp>
      <p:pic>
        <p:nvPicPr>
          <p:cNvPr id="4" name="Picture 3">
            <a:extLst>
              <a:ext uri="{FF2B5EF4-FFF2-40B4-BE49-F238E27FC236}">
                <a16:creationId xmlns:a16="http://schemas.microsoft.com/office/drawing/2014/main" id="{B512995B-4109-4DE5-9561-BBE02743193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502302" y="158405"/>
            <a:ext cx="2331394" cy="1026192"/>
          </a:xfrm>
          <a:prstGeom prst="rect">
            <a:avLst/>
          </a:prstGeom>
        </p:spPr>
      </p:pic>
      <p:pic>
        <p:nvPicPr>
          <p:cNvPr id="3" name="Picture 2">
            <a:extLst>
              <a:ext uri="{FF2B5EF4-FFF2-40B4-BE49-F238E27FC236}">
                <a16:creationId xmlns:a16="http://schemas.microsoft.com/office/drawing/2014/main" id="{58DAE40E-A7FA-D169-0EB2-9D2A7717166B}"/>
              </a:ext>
            </a:extLst>
          </p:cNvPr>
          <p:cNvPicPr>
            <a:picLocks noChangeAspect="1" noChangeArrowheads="1"/>
          </p:cNvPicPr>
          <p:nvPr/>
        </p:nvPicPr>
        <p:blipFill rotWithShape="1">
          <a:blip r:embed="rId3">
            <a:alphaModFix amt="5000"/>
            <a:extLst>
              <a:ext uri="{28A0092B-C50C-407E-A947-70E740481C1C}">
                <a14:useLocalDpi xmlns:a14="http://schemas.microsoft.com/office/drawing/2010/main" val="0"/>
              </a:ext>
            </a:extLst>
          </a:blip>
          <a:srcRect l="33991"/>
          <a:stretch/>
        </p:blipFill>
        <p:spPr bwMode="auto">
          <a:xfrm>
            <a:off x="0" y="712403"/>
            <a:ext cx="4143375" cy="6243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a:extLst>
              <a:ext uri="{FF2B5EF4-FFF2-40B4-BE49-F238E27FC236}">
                <a16:creationId xmlns:a16="http://schemas.microsoft.com/office/drawing/2014/main" id="{5B7A4776-0EC4-447D-B9C0-8A457D9C36A1}"/>
              </a:ext>
            </a:extLst>
          </p:cNvPr>
          <p:cNvSpPr txBox="1"/>
          <p:nvPr/>
        </p:nvSpPr>
        <p:spPr>
          <a:xfrm>
            <a:off x="0" y="6326872"/>
            <a:ext cx="12192000" cy="646331"/>
          </a:xfrm>
          <a:prstGeom prst="rect">
            <a:avLst/>
          </a:prstGeom>
          <a:solidFill>
            <a:srgbClr val="D3127C"/>
          </a:solidFill>
        </p:spPr>
        <p:txBody>
          <a:bodyPr wrap="square" rtlCol="0">
            <a:spAutoFit/>
          </a:bodyPr>
          <a:lstStyle/>
          <a:p>
            <a:r>
              <a:rPr lang="en-GB" b="1" dirty="0">
                <a:solidFill>
                  <a:schemeClr val="bg1"/>
                </a:solidFill>
              </a:rPr>
              <a:t> www.lscpbirmingham.org.uk</a:t>
            </a:r>
          </a:p>
          <a:p>
            <a:endParaRPr lang="en-GB" dirty="0">
              <a:solidFill>
                <a:schemeClr val="bg1"/>
              </a:solidFill>
            </a:endParaRPr>
          </a:p>
        </p:txBody>
      </p:sp>
      <p:sp>
        <p:nvSpPr>
          <p:cNvPr id="6" name="TextBox 5">
            <a:extLst>
              <a:ext uri="{FF2B5EF4-FFF2-40B4-BE49-F238E27FC236}">
                <a16:creationId xmlns:a16="http://schemas.microsoft.com/office/drawing/2014/main" id="{56163639-3A1A-8E1E-AC46-E3F10D43F731}"/>
              </a:ext>
            </a:extLst>
          </p:cNvPr>
          <p:cNvSpPr txBox="1"/>
          <p:nvPr/>
        </p:nvSpPr>
        <p:spPr>
          <a:xfrm>
            <a:off x="885824" y="1690688"/>
            <a:ext cx="9782175" cy="1569660"/>
          </a:xfrm>
          <a:prstGeom prst="rect">
            <a:avLst/>
          </a:prstGeom>
          <a:noFill/>
        </p:spPr>
        <p:txBody>
          <a:bodyPr wrap="square" rtlCol="0">
            <a:spAutoFit/>
          </a:bodyPr>
          <a:lstStyle/>
          <a:p>
            <a:r>
              <a:rPr lang="en-GB" sz="2400" b="0" i="0" dirty="0">
                <a:solidFill>
                  <a:srgbClr val="000000"/>
                </a:solidFill>
                <a:effectLst/>
              </a:rPr>
              <a:t>This briefing highlight good practice, key learning, and areas for improvement from audits where children have experienced intrafamilial child sexual abuse (CSA). Steps practitioners can take to access information, training, and resources are included.</a:t>
            </a:r>
            <a:endParaRPr lang="en-GB" sz="2400" dirty="0"/>
          </a:p>
        </p:txBody>
      </p:sp>
    </p:spTree>
    <p:extLst>
      <p:ext uri="{BB962C8B-B14F-4D97-AF65-F5344CB8AC3E}">
        <p14:creationId xmlns:p14="http://schemas.microsoft.com/office/powerpoint/2010/main" val="1427224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8DAE40E-A7FA-D169-0EB2-9D2A7717166B}"/>
              </a:ext>
            </a:extLst>
          </p:cNvPr>
          <p:cNvPicPr>
            <a:picLocks noChangeAspect="1" noChangeArrowheads="1"/>
          </p:cNvPicPr>
          <p:nvPr/>
        </p:nvPicPr>
        <p:blipFill rotWithShape="1">
          <a:blip r:embed="rId2">
            <a:alphaModFix amt="5000"/>
            <a:extLst>
              <a:ext uri="{28A0092B-C50C-407E-A947-70E740481C1C}">
                <a14:useLocalDpi xmlns:a14="http://schemas.microsoft.com/office/drawing/2010/main" val="0"/>
              </a:ext>
            </a:extLst>
          </a:blip>
          <a:srcRect l="33991"/>
          <a:stretch/>
        </p:blipFill>
        <p:spPr bwMode="auto">
          <a:xfrm>
            <a:off x="0" y="712403"/>
            <a:ext cx="4143375" cy="6243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a:extLst>
              <a:ext uri="{FF2B5EF4-FFF2-40B4-BE49-F238E27FC236}">
                <a16:creationId xmlns:a16="http://schemas.microsoft.com/office/drawing/2014/main" id="{54CEE29A-6999-4349-A278-580D2089E242}"/>
              </a:ext>
            </a:extLst>
          </p:cNvPr>
          <p:cNvSpPr>
            <a:spLocks noGrp="1"/>
          </p:cNvSpPr>
          <p:nvPr>
            <p:ph type="title"/>
          </p:nvPr>
        </p:nvSpPr>
        <p:spPr/>
        <p:txBody>
          <a:bodyPr>
            <a:normAutofit/>
          </a:bodyPr>
          <a:lstStyle/>
          <a:p>
            <a:r>
              <a:rPr lang="en-GB" dirty="0"/>
              <a:t>Good Practice</a:t>
            </a:r>
          </a:p>
        </p:txBody>
      </p:sp>
      <p:pic>
        <p:nvPicPr>
          <p:cNvPr id="4" name="Picture 3">
            <a:extLst>
              <a:ext uri="{FF2B5EF4-FFF2-40B4-BE49-F238E27FC236}">
                <a16:creationId xmlns:a16="http://schemas.microsoft.com/office/drawing/2014/main" id="{B512995B-4109-4DE5-9561-BBE02743193B}"/>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502302" y="158405"/>
            <a:ext cx="2331394" cy="1026192"/>
          </a:xfrm>
          <a:prstGeom prst="rect">
            <a:avLst/>
          </a:prstGeom>
        </p:spPr>
      </p:pic>
      <p:sp>
        <p:nvSpPr>
          <p:cNvPr id="5" name="TextBox 4">
            <a:extLst>
              <a:ext uri="{FF2B5EF4-FFF2-40B4-BE49-F238E27FC236}">
                <a16:creationId xmlns:a16="http://schemas.microsoft.com/office/drawing/2014/main" id="{5B7A4776-0EC4-447D-B9C0-8A457D9C36A1}"/>
              </a:ext>
            </a:extLst>
          </p:cNvPr>
          <p:cNvSpPr txBox="1"/>
          <p:nvPr/>
        </p:nvSpPr>
        <p:spPr>
          <a:xfrm>
            <a:off x="0" y="6326872"/>
            <a:ext cx="12192000" cy="646331"/>
          </a:xfrm>
          <a:prstGeom prst="rect">
            <a:avLst/>
          </a:prstGeom>
          <a:solidFill>
            <a:srgbClr val="D3127C"/>
          </a:solidFill>
        </p:spPr>
        <p:txBody>
          <a:bodyPr wrap="square" rtlCol="0">
            <a:spAutoFit/>
          </a:bodyPr>
          <a:lstStyle/>
          <a:p>
            <a:r>
              <a:rPr lang="en-GB" b="1" dirty="0">
                <a:solidFill>
                  <a:schemeClr val="bg1"/>
                </a:solidFill>
              </a:rPr>
              <a:t> www.lscpbirmingham.org.uk</a:t>
            </a:r>
          </a:p>
          <a:p>
            <a:endParaRPr lang="en-GB" dirty="0">
              <a:solidFill>
                <a:schemeClr val="bg1"/>
              </a:solidFill>
            </a:endParaRPr>
          </a:p>
        </p:txBody>
      </p:sp>
      <p:sp>
        <p:nvSpPr>
          <p:cNvPr id="6" name="TextBox 5">
            <a:extLst>
              <a:ext uri="{FF2B5EF4-FFF2-40B4-BE49-F238E27FC236}">
                <a16:creationId xmlns:a16="http://schemas.microsoft.com/office/drawing/2014/main" id="{56163639-3A1A-8E1E-AC46-E3F10D43F731}"/>
              </a:ext>
            </a:extLst>
          </p:cNvPr>
          <p:cNvSpPr txBox="1"/>
          <p:nvPr/>
        </p:nvSpPr>
        <p:spPr>
          <a:xfrm>
            <a:off x="923658" y="1690688"/>
            <a:ext cx="9504726" cy="2712281"/>
          </a:xfrm>
          <a:prstGeom prst="rect">
            <a:avLst/>
          </a:prstGeom>
          <a:noFill/>
        </p:spPr>
        <p:txBody>
          <a:bodyPr wrap="square" rtlCol="0">
            <a:spAutoFit/>
          </a:bodyPr>
          <a:lstStyle/>
          <a:p>
            <a:pPr marL="342900" indent="-342900">
              <a:lnSpc>
                <a:spcPct val="107000"/>
              </a:lnSpc>
              <a:buFont typeface="Symbol" panose="05050102010706020507" pitchFamily="18" charset="2"/>
              <a:buChar char=""/>
            </a:pPr>
            <a:r>
              <a:rPr lang="en-GB" sz="2000" b="1" dirty="0">
                <a:solidFill>
                  <a:srgbClr val="000000"/>
                </a:solidFill>
              </a:rPr>
              <a:t>Communication Between Partner Agencies was Good</a:t>
            </a:r>
          </a:p>
          <a:p>
            <a:pPr lvl="1">
              <a:lnSpc>
                <a:spcPct val="107000"/>
              </a:lnSpc>
            </a:pPr>
            <a:r>
              <a:rPr lang="en-GB" sz="2000" dirty="0">
                <a:solidFill>
                  <a:srgbClr val="000000"/>
                </a:solidFill>
              </a:rPr>
              <a:t>All cases audited identified good information sharing. Health professionals sharing information following strategy discussions with GPs and other Health professionals.</a:t>
            </a:r>
          </a:p>
          <a:p>
            <a:pPr marL="457200">
              <a:lnSpc>
                <a:spcPct val="107000"/>
              </a:lnSpc>
            </a:pPr>
            <a:endParaRPr lang="en-GB" sz="2000" dirty="0">
              <a:solidFill>
                <a:srgbClr val="000000"/>
              </a:solidFill>
            </a:endParaRPr>
          </a:p>
          <a:p>
            <a:pPr marL="342900" indent="-342900">
              <a:lnSpc>
                <a:spcPct val="107000"/>
              </a:lnSpc>
              <a:buFont typeface="Symbol" panose="05050102010706020507" pitchFamily="18" charset="2"/>
              <a:buChar char=""/>
            </a:pPr>
            <a:r>
              <a:rPr lang="en-GB" sz="2000" b="1" i="0" dirty="0">
                <a:solidFill>
                  <a:srgbClr val="000000"/>
                </a:solidFill>
                <a:effectLst/>
              </a:rPr>
              <a:t>Strategy meeting and SARC attendance</a:t>
            </a:r>
            <a:br>
              <a:rPr lang="en-GB" sz="2000" b="1" i="0" dirty="0">
                <a:solidFill>
                  <a:srgbClr val="000000"/>
                </a:solidFill>
                <a:effectLst/>
              </a:rPr>
            </a:br>
            <a:r>
              <a:rPr lang="en-GB" sz="2000" b="0" i="0" dirty="0">
                <a:solidFill>
                  <a:srgbClr val="000000"/>
                </a:solidFill>
                <a:effectLst/>
              </a:rPr>
              <a:t>In most cases, strategy meetings were held and Mountain Healthcare (Sexual Assault Referral Centre) were invited for their expertise and follow up intervention and support.</a:t>
            </a:r>
            <a:endParaRPr lang="en-GB" sz="2000" b="0" i="0" dirty="0">
              <a:solidFill>
                <a:srgbClr val="000000"/>
              </a:solidFill>
              <a:cs typeface="Times New Roman" panose="02020603050405020304" pitchFamily="18" charset="0"/>
            </a:endParaRPr>
          </a:p>
        </p:txBody>
      </p:sp>
    </p:spTree>
    <p:extLst>
      <p:ext uri="{BB962C8B-B14F-4D97-AF65-F5344CB8AC3E}">
        <p14:creationId xmlns:p14="http://schemas.microsoft.com/office/powerpoint/2010/main" val="1270434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8DAE40E-A7FA-D169-0EB2-9D2A7717166B}"/>
              </a:ext>
            </a:extLst>
          </p:cNvPr>
          <p:cNvPicPr>
            <a:picLocks noChangeAspect="1" noChangeArrowheads="1"/>
          </p:cNvPicPr>
          <p:nvPr/>
        </p:nvPicPr>
        <p:blipFill rotWithShape="1">
          <a:blip r:embed="rId2">
            <a:alphaModFix amt="5000"/>
            <a:extLst>
              <a:ext uri="{28A0092B-C50C-407E-A947-70E740481C1C}">
                <a14:useLocalDpi xmlns:a14="http://schemas.microsoft.com/office/drawing/2010/main" val="0"/>
              </a:ext>
            </a:extLst>
          </a:blip>
          <a:srcRect l="33991"/>
          <a:stretch/>
        </p:blipFill>
        <p:spPr bwMode="auto">
          <a:xfrm>
            <a:off x="0" y="712403"/>
            <a:ext cx="4143375" cy="6243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a:extLst>
              <a:ext uri="{FF2B5EF4-FFF2-40B4-BE49-F238E27FC236}">
                <a16:creationId xmlns:a16="http://schemas.microsoft.com/office/drawing/2014/main" id="{54CEE29A-6999-4349-A278-580D2089E242}"/>
              </a:ext>
            </a:extLst>
          </p:cNvPr>
          <p:cNvSpPr>
            <a:spLocks noGrp="1"/>
          </p:cNvSpPr>
          <p:nvPr>
            <p:ph type="title"/>
          </p:nvPr>
        </p:nvSpPr>
        <p:spPr>
          <a:xfrm>
            <a:off x="838200" y="272846"/>
            <a:ext cx="10515600" cy="1325563"/>
          </a:xfrm>
        </p:spPr>
        <p:txBody>
          <a:bodyPr>
            <a:normAutofit/>
          </a:bodyPr>
          <a:lstStyle/>
          <a:p>
            <a:r>
              <a:rPr lang="en-GB" dirty="0"/>
              <a:t>Key Learning</a:t>
            </a:r>
          </a:p>
        </p:txBody>
      </p:sp>
      <p:pic>
        <p:nvPicPr>
          <p:cNvPr id="4" name="Picture 3">
            <a:extLst>
              <a:ext uri="{FF2B5EF4-FFF2-40B4-BE49-F238E27FC236}">
                <a16:creationId xmlns:a16="http://schemas.microsoft.com/office/drawing/2014/main" id="{B512995B-4109-4DE5-9561-BBE02743193B}"/>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502302" y="158405"/>
            <a:ext cx="2331394" cy="1026192"/>
          </a:xfrm>
          <a:prstGeom prst="rect">
            <a:avLst/>
          </a:prstGeom>
        </p:spPr>
      </p:pic>
      <p:sp>
        <p:nvSpPr>
          <p:cNvPr id="5" name="TextBox 4">
            <a:extLst>
              <a:ext uri="{FF2B5EF4-FFF2-40B4-BE49-F238E27FC236}">
                <a16:creationId xmlns:a16="http://schemas.microsoft.com/office/drawing/2014/main" id="{5B7A4776-0EC4-447D-B9C0-8A457D9C36A1}"/>
              </a:ext>
            </a:extLst>
          </p:cNvPr>
          <p:cNvSpPr txBox="1"/>
          <p:nvPr/>
        </p:nvSpPr>
        <p:spPr>
          <a:xfrm>
            <a:off x="0" y="6326872"/>
            <a:ext cx="12192000" cy="646331"/>
          </a:xfrm>
          <a:prstGeom prst="rect">
            <a:avLst/>
          </a:prstGeom>
          <a:solidFill>
            <a:srgbClr val="D3127C"/>
          </a:solidFill>
        </p:spPr>
        <p:txBody>
          <a:bodyPr wrap="square" rtlCol="0">
            <a:spAutoFit/>
          </a:bodyPr>
          <a:lstStyle/>
          <a:p>
            <a:r>
              <a:rPr lang="en-GB" b="1" dirty="0">
                <a:solidFill>
                  <a:schemeClr val="bg1"/>
                </a:solidFill>
              </a:rPr>
              <a:t> www.lscpbirmingham.org.uk</a:t>
            </a:r>
          </a:p>
          <a:p>
            <a:endParaRPr lang="en-GB" dirty="0">
              <a:solidFill>
                <a:schemeClr val="bg1"/>
              </a:solidFill>
            </a:endParaRPr>
          </a:p>
        </p:txBody>
      </p:sp>
      <p:sp>
        <p:nvSpPr>
          <p:cNvPr id="6" name="TextBox 5">
            <a:extLst>
              <a:ext uri="{FF2B5EF4-FFF2-40B4-BE49-F238E27FC236}">
                <a16:creationId xmlns:a16="http://schemas.microsoft.com/office/drawing/2014/main" id="{56163639-3A1A-8E1E-AC46-E3F10D43F731}"/>
              </a:ext>
            </a:extLst>
          </p:cNvPr>
          <p:cNvSpPr txBox="1"/>
          <p:nvPr/>
        </p:nvSpPr>
        <p:spPr>
          <a:xfrm>
            <a:off x="838200" y="1598409"/>
            <a:ext cx="10239375" cy="3477875"/>
          </a:xfrm>
          <a:prstGeom prst="rect">
            <a:avLst/>
          </a:prstGeom>
          <a:noFill/>
        </p:spPr>
        <p:txBody>
          <a:bodyPr wrap="square" rtlCol="0">
            <a:spAutoFit/>
          </a:bodyPr>
          <a:lstStyle/>
          <a:p>
            <a:pPr marL="342900" indent="-342900">
              <a:buFont typeface="Arial" panose="020B0604020202020204" pitchFamily="34" charset="0"/>
              <a:buChar char="•"/>
            </a:pPr>
            <a:r>
              <a:rPr lang="en-GB" sz="2000" b="1" i="0" dirty="0">
                <a:solidFill>
                  <a:srgbClr val="000000"/>
                </a:solidFill>
                <a:effectLst/>
                <a:latin typeface="YAFdJvSyp_k 2"/>
              </a:rPr>
              <a:t>Neurodiversity vulnerabilities and trauma</a:t>
            </a:r>
            <a:endParaRPr lang="en-GB" sz="2000" dirty="0">
              <a:solidFill>
                <a:srgbClr val="000000"/>
              </a:solidFill>
              <a:effectLst/>
              <a:latin typeface="YAFdJvSyp_k 2"/>
            </a:endParaRPr>
          </a:p>
          <a:p>
            <a:pPr lvl="1"/>
            <a:r>
              <a:rPr lang="en-GB" sz="2000" b="0" i="0" dirty="0">
                <a:solidFill>
                  <a:srgbClr val="000000"/>
                </a:solidFill>
                <a:effectLst/>
              </a:rPr>
              <a:t>Most of the children had mental health, additional needs or ADHD/Autism. There was no trauma-informed analysis for one child. Children with additional needs can also be more dependent on their caregivers for daily activities, which can increase their risk if the caregiver is the abuser.</a:t>
            </a:r>
            <a:br>
              <a:rPr lang="en-GB" sz="2000" b="0" i="0" dirty="0">
                <a:solidFill>
                  <a:srgbClr val="000000"/>
                </a:solidFill>
                <a:effectLst/>
              </a:rPr>
            </a:br>
            <a:endParaRPr lang="en-GB" sz="2000" dirty="0"/>
          </a:p>
          <a:p>
            <a:pPr marL="342900" indent="-342900">
              <a:buFont typeface="Arial" panose="020B0604020202020204" pitchFamily="34" charset="0"/>
              <a:buChar char="•"/>
            </a:pPr>
            <a:r>
              <a:rPr lang="en-GB" sz="2000" b="1" i="0" dirty="0">
                <a:solidFill>
                  <a:srgbClr val="000000"/>
                </a:solidFill>
                <a:effectLst/>
                <a:latin typeface="YAFdJvSyp_k 2"/>
              </a:rPr>
              <a:t>Inconsistency in understanding the lived experience</a:t>
            </a:r>
            <a:endParaRPr lang="en-GB" sz="2000" dirty="0">
              <a:solidFill>
                <a:srgbClr val="000000"/>
              </a:solidFill>
              <a:effectLst/>
              <a:latin typeface="YAFdJvSyp_k 2"/>
            </a:endParaRPr>
          </a:p>
          <a:p>
            <a:pPr lvl="1"/>
            <a:r>
              <a:rPr lang="en-GB" sz="2000" b="0" i="0" dirty="0">
                <a:solidFill>
                  <a:srgbClr val="000000"/>
                </a:solidFill>
                <a:effectLst/>
              </a:rPr>
              <a:t>One of the children was never seen alone; the mother was always present and spoke on behalf of the child. Concerns were raised about identifying the mother as a protective factor as she may not have always acted in the child’s best interest, potentially supporting the perpetrator’s behaviour and neglecting the child.</a:t>
            </a:r>
            <a:endParaRPr lang="en-GB" sz="2000" dirty="0"/>
          </a:p>
        </p:txBody>
      </p:sp>
    </p:spTree>
    <p:extLst>
      <p:ext uri="{BB962C8B-B14F-4D97-AF65-F5344CB8AC3E}">
        <p14:creationId xmlns:p14="http://schemas.microsoft.com/office/powerpoint/2010/main" val="2925524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8DAE40E-A7FA-D169-0EB2-9D2A7717166B}"/>
              </a:ext>
            </a:extLst>
          </p:cNvPr>
          <p:cNvPicPr>
            <a:picLocks noChangeAspect="1" noChangeArrowheads="1"/>
          </p:cNvPicPr>
          <p:nvPr/>
        </p:nvPicPr>
        <p:blipFill rotWithShape="1">
          <a:blip r:embed="rId2">
            <a:alphaModFix amt="5000"/>
            <a:extLst>
              <a:ext uri="{28A0092B-C50C-407E-A947-70E740481C1C}">
                <a14:useLocalDpi xmlns:a14="http://schemas.microsoft.com/office/drawing/2010/main" val="0"/>
              </a:ext>
            </a:extLst>
          </a:blip>
          <a:srcRect l="33991"/>
          <a:stretch/>
        </p:blipFill>
        <p:spPr bwMode="auto">
          <a:xfrm>
            <a:off x="0" y="712403"/>
            <a:ext cx="4143375" cy="6243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a:extLst>
              <a:ext uri="{FF2B5EF4-FFF2-40B4-BE49-F238E27FC236}">
                <a16:creationId xmlns:a16="http://schemas.microsoft.com/office/drawing/2014/main" id="{54CEE29A-6999-4349-A278-580D2089E242}"/>
              </a:ext>
            </a:extLst>
          </p:cNvPr>
          <p:cNvSpPr>
            <a:spLocks noGrp="1"/>
          </p:cNvSpPr>
          <p:nvPr>
            <p:ph type="title"/>
          </p:nvPr>
        </p:nvSpPr>
        <p:spPr/>
        <p:txBody>
          <a:bodyPr>
            <a:normAutofit/>
          </a:bodyPr>
          <a:lstStyle/>
          <a:p>
            <a:r>
              <a:rPr lang="en-GB" sz="4000" dirty="0"/>
              <a:t>Improving Practice</a:t>
            </a:r>
          </a:p>
        </p:txBody>
      </p:sp>
      <p:pic>
        <p:nvPicPr>
          <p:cNvPr id="4" name="Picture 3">
            <a:extLst>
              <a:ext uri="{FF2B5EF4-FFF2-40B4-BE49-F238E27FC236}">
                <a16:creationId xmlns:a16="http://schemas.microsoft.com/office/drawing/2014/main" id="{B512995B-4109-4DE5-9561-BBE02743193B}"/>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502302" y="158405"/>
            <a:ext cx="2331394" cy="1026192"/>
          </a:xfrm>
          <a:prstGeom prst="rect">
            <a:avLst/>
          </a:prstGeom>
        </p:spPr>
      </p:pic>
      <p:sp>
        <p:nvSpPr>
          <p:cNvPr id="5" name="TextBox 4">
            <a:extLst>
              <a:ext uri="{FF2B5EF4-FFF2-40B4-BE49-F238E27FC236}">
                <a16:creationId xmlns:a16="http://schemas.microsoft.com/office/drawing/2014/main" id="{5B7A4776-0EC4-447D-B9C0-8A457D9C36A1}"/>
              </a:ext>
            </a:extLst>
          </p:cNvPr>
          <p:cNvSpPr txBox="1"/>
          <p:nvPr/>
        </p:nvSpPr>
        <p:spPr>
          <a:xfrm>
            <a:off x="0" y="6326872"/>
            <a:ext cx="12192000" cy="646331"/>
          </a:xfrm>
          <a:prstGeom prst="rect">
            <a:avLst/>
          </a:prstGeom>
          <a:solidFill>
            <a:srgbClr val="D3127C"/>
          </a:solidFill>
        </p:spPr>
        <p:txBody>
          <a:bodyPr wrap="square" rtlCol="0">
            <a:spAutoFit/>
          </a:bodyPr>
          <a:lstStyle/>
          <a:p>
            <a:r>
              <a:rPr lang="en-GB" b="1" dirty="0">
                <a:solidFill>
                  <a:schemeClr val="bg1"/>
                </a:solidFill>
              </a:rPr>
              <a:t> www.lscpbirmingham.org.uk</a:t>
            </a:r>
          </a:p>
          <a:p>
            <a:endParaRPr lang="en-GB" dirty="0">
              <a:solidFill>
                <a:schemeClr val="bg1"/>
              </a:solidFill>
            </a:endParaRPr>
          </a:p>
        </p:txBody>
      </p:sp>
      <p:sp>
        <p:nvSpPr>
          <p:cNvPr id="6" name="TextBox 5">
            <a:extLst>
              <a:ext uri="{FF2B5EF4-FFF2-40B4-BE49-F238E27FC236}">
                <a16:creationId xmlns:a16="http://schemas.microsoft.com/office/drawing/2014/main" id="{56163639-3A1A-8E1E-AC46-E3F10D43F731}"/>
              </a:ext>
            </a:extLst>
          </p:cNvPr>
          <p:cNvSpPr txBox="1"/>
          <p:nvPr/>
        </p:nvSpPr>
        <p:spPr>
          <a:xfrm>
            <a:off x="838201" y="1690062"/>
            <a:ext cx="9829800" cy="3785652"/>
          </a:xfrm>
          <a:prstGeom prst="rect">
            <a:avLst/>
          </a:prstGeom>
          <a:noFill/>
        </p:spPr>
        <p:txBody>
          <a:bodyPr wrap="square" rtlCol="0">
            <a:spAutoFit/>
          </a:bodyPr>
          <a:lstStyle/>
          <a:p>
            <a:r>
              <a:rPr lang="en-GB" sz="2000" b="1" i="0" dirty="0">
                <a:solidFill>
                  <a:srgbClr val="000000"/>
                </a:solidFill>
                <a:effectLst/>
                <a:latin typeface="YAFdJvSyp_k 2"/>
              </a:rPr>
              <a:t>Indicators of Child Sexual Abuse</a:t>
            </a:r>
            <a:r>
              <a:rPr lang="en-GB" sz="2000" b="0" i="0" dirty="0">
                <a:solidFill>
                  <a:srgbClr val="000000"/>
                </a:solidFill>
                <a:effectLst/>
                <a:latin typeface="YAFdJvSyp_k 2"/>
              </a:rPr>
              <a:t> </a:t>
            </a:r>
            <a:endParaRPr lang="en-GB" sz="2000" dirty="0">
              <a:solidFill>
                <a:srgbClr val="000000"/>
              </a:solidFill>
              <a:effectLst/>
              <a:latin typeface="YAFdJvSyp_k 2"/>
            </a:endParaRPr>
          </a:p>
          <a:p>
            <a:pPr marL="342900" indent="-342900">
              <a:buFont typeface="Arial" panose="020B0604020202020204" pitchFamily="34" charset="0"/>
              <a:buChar char="•"/>
            </a:pPr>
            <a:r>
              <a:rPr lang="en-GB" sz="2000" b="0" i="0" dirty="0">
                <a:solidFill>
                  <a:srgbClr val="000000"/>
                </a:solidFill>
                <a:effectLst/>
              </a:rPr>
              <a:t>Recognise signs and symptoms of sexual abuse and not to be reliant on a disclosure by the child.</a:t>
            </a:r>
          </a:p>
          <a:p>
            <a:endParaRPr lang="en-GB" sz="2000" dirty="0"/>
          </a:p>
          <a:p>
            <a:r>
              <a:rPr lang="en-GB" sz="2000" b="1" i="0" dirty="0">
                <a:solidFill>
                  <a:srgbClr val="000000"/>
                </a:solidFill>
                <a:effectLst/>
                <a:latin typeface="YAFdJvSyp_k 2"/>
              </a:rPr>
              <a:t>Safety Planning</a:t>
            </a:r>
            <a:r>
              <a:rPr lang="en-GB" sz="2000" b="0" i="0" dirty="0">
                <a:solidFill>
                  <a:srgbClr val="000000"/>
                </a:solidFill>
                <a:effectLst/>
                <a:latin typeface="YAFdJvSyp_k 2"/>
              </a:rPr>
              <a:t> </a:t>
            </a:r>
            <a:endParaRPr lang="en-GB" sz="2000" dirty="0">
              <a:solidFill>
                <a:srgbClr val="000000"/>
              </a:solidFill>
              <a:effectLst/>
              <a:latin typeface="YAFdJvSyp_k 2"/>
            </a:endParaRPr>
          </a:p>
          <a:p>
            <a:pPr marL="342900" indent="-342900">
              <a:buFont typeface="Arial" panose="020B0604020202020204" pitchFamily="34" charset="0"/>
              <a:buChar char="•"/>
            </a:pPr>
            <a:r>
              <a:rPr lang="en-GB" sz="2000" b="0" i="0" dirty="0">
                <a:solidFill>
                  <a:srgbClr val="000000"/>
                </a:solidFill>
                <a:effectLst/>
              </a:rPr>
              <a:t>Practitioners should carefully evaluate whether identified protective family members might be influenced by the perpetrator, causing harm to the child/young person and possibly displaying disguised compliance.</a:t>
            </a:r>
          </a:p>
          <a:p>
            <a:endParaRPr lang="en-GB" sz="2000" dirty="0"/>
          </a:p>
          <a:p>
            <a:r>
              <a:rPr lang="en-GB" sz="2000" b="1" i="0" dirty="0">
                <a:solidFill>
                  <a:srgbClr val="000000"/>
                </a:solidFill>
                <a:effectLst/>
                <a:latin typeface="YAFdJvSyp_k 2"/>
              </a:rPr>
              <a:t>Sexual Assault Referral Centres (SARC)</a:t>
            </a:r>
            <a:r>
              <a:rPr lang="en-GB" sz="2000" b="0" i="0" dirty="0">
                <a:solidFill>
                  <a:srgbClr val="000000"/>
                </a:solidFill>
                <a:effectLst/>
                <a:latin typeface="YAFdJvSyp_k 2"/>
              </a:rPr>
              <a:t> </a:t>
            </a:r>
            <a:endParaRPr lang="en-GB" sz="2000" dirty="0">
              <a:solidFill>
                <a:srgbClr val="000000"/>
              </a:solidFill>
              <a:effectLst/>
              <a:latin typeface="YAFdJvSyp_k 2"/>
            </a:endParaRPr>
          </a:p>
          <a:p>
            <a:pPr marL="342900" indent="-342900">
              <a:buFont typeface="Arial" panose="020B0604020202020204" pitchFamily="34" charset="0"/>
              <a:buChar char="•"/>
            </a:pPr>
            <a:r>
              <a:rPr lang="en-GB" sz="2000" b="0" i="0" dirty="0">
                <a:solidFill>
                  <a:srgbClr val="000000"/>
                </a:solidFill>
                <a:effectLst/>
              </a:rPr>
              <a:t>SARC can offer therapeutic support like counselling, as well as forensic medicals.</a:t>
            </a:r>
            <a:endParaRPr lang="en-GB" sz="2000" dirty="0"/>
          </a:p>
          <a:p>
            <a:endParaRPr lang="en-GB" sz="2000" dirty="0"/>
          </a:p>
        </p:txBody>
      </p:sp>
    </p:spTree>
    <p:extLst>
      <p:ext uri="{BB962C8B-B14F-4D97-AF65-F5344CB8AC3E}">
        <p14:creationId xmlns:p14="http://schemas.microsoft.com/office/powerpoint/2010/main" val="2785153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DAE8-8FE0-2E26-D137-A1715CE9F1A7}"/>
              </a:ext>
            </a:extLst>
          </p:cNvPr>
          <p:cNvSpPr>
            <a:spLocks noGrp="1"/>
          </p:cNvSpPr>
          <p:nvPr>
            <p:ph type="title"/>
          </p:nvPr>
        </p:nvSpPr>
        <p:spPr/>
        <p:txBody>
          <a:bodyPr/>
          <a:lstStyle/>
          <a:p>
            <a:r>
              <a:rPr lang="en-GB" dirty="0"/>
              <a:t>Next Steps</a:t>
            </a:r>
          </a:p>
        </p:txBody>
      </p:sp>
      <p:sp>
        <p:nvSpPr>
          <p:cNvPr id="3" name="Content Placeholder 2">
            <a:extLst>
              <a:ext uri="{FF2B5EF4-FFF2-40B4-BE49-F238E27FC236}">
                <a16:creationId xmlns:a16="http://schemas.microsoft.com/office/drawing/2014/main" id="{3D57F50D-18A7-8D5C-6ED0-035AE0CCD883}"/>
              </a:ext>
            </a:extLst>
          </p:cNvPr>
          <p:cNvSpPr>
            <a:spLocks noGrp="1"/>
          </p:cNvSpPr>
          <p:nvPr>
            <p:ph idx="1"/>
          </p:nvPr>
        </p:nvSpPr>
        <p:spPr>
          <a:xfrm>
            <a:off x="838200" y="1690688"/>
            <a:ext cx="10315575" cy="4351338"/>
          </a:xfrm>
        </p:spPr>
        <p:txBody>
          <a:bodyPr>
            <a:normAutofit/>
          </a:bodyPr>
          <a:lstStyle/>
          <a:p>
            <a:pPr>
              <a:buFont typeface="Arial" panose="020B0604020202020204" pitchFamily="34" charset="0"/>
              <a:buChar char="•"/>
            </a:pPr>
            <a:r>
              <a:rPr lang="en-GB" sz="2000" b="0" i="0" dirty="0">
                <a:solidFill>
                  <a:srgbClr val="000000"/>
                </a:solidFill>
                <a:effectLst/>
              </a:rPr>
              <a:t>Share the briefing with colleagues and discuss intrafamilial child sexual abuse at team meetings and practice workshops.</a:t>
            </a:r>
          </a:p>
          <a:p>
            <a:pPr marL="0" indent="0">
              <a:buNone/>
            </a:pPr>
            <a:endParaRPr lang="en-GB" sz="2000" dirty="0"/>
          </a:p>
          <a:p>
            <a:pPr>
              <a:buFont typeface="Arial" panose="020B0604020202020204" pitchFamily="34" charset="0"/>
              <a:buChar char="•"/>
            </a:pPr>
            <a:r>
              <a:rPr lang="en-GB" sz="2000" b="0" i="0" dirty="0">
                <a:solidFill>
                  <a:srgbClr val="000000"/>
                </a:solidFill>
                <a:effectLst/>
              </a:rPr>
              <a:t>Be aware of transferable risk of CSA to other siblings or family members.</a:t>
            </a:r>
          </a:p>
          <a:p>
            <a:pPr marL="0" indent="0">
              <a:buNone/>
            </a:pPr>
            <a:endParaRPr lang="en-GB" sz="2000" dirty="0"/>
          </a:p>
          <a:p>
            <a:pPr>
              <a:buFont typeface="Arial" panose="020B0604020202020204" pitchFamily="34" charset="0"/>
              <a:buChar char="•"/>
            </a:pPr>
            <a:r>
              <a:rPr lang="en-GB" sz="2000" b="0" i="0" dirty="0">
                <a:solidFill>
                  <a:srgbClr val="000000"/>
                </a:solidFill>
                <a:effectLst/>
              </a:rPr>
              <a:t>Avoid using victim-blaming language and understand the importance of using correct terminology when writing about children/young people.</a:t>
            </a:r>
          </a:p>
          <a:p>
            <a:pPr marL="0" indent="0">
              <a:buNone/>
            </a:pPr>
            <a:endParaRPr lang="en-GB" sz="2000" dirty="0"/>
          </a:p>
          <a:p>
            <a:pPr>
              <a:buFont typeface="Arial" panose="020B0604020202020204" pitchFamily="34" charset="0"/>
              <a:buChar char="•"/>
            </a:pPr>
            <a:r>
              <a:rPr lang="en-GB" sz="2000" b="0" i="0" dirty="0">
                <a:solidFill>
                  <a:srgbClr val="000000"/>
                </a:solidFill>
                <a:effectLst/>
              </a:rPr>
              <a:t>Attend future planned Child Sexual Abuse training sessions.</a:t>
            </a:r>
            <a:endParaRPr lang="en-GB" sz="2000" dirty="0"/>
          </a:p>
        </p:txBody>
      </p:sp>
      <p:pic>
        <p:nvPicPr>
          <p:cNvPr id="4" name="Picture 3">
            <a:extLst>
              <a:ext uri="{FF2B5EF4-FFF2-40B4-BE49-F238E27FC236}">
                <a16:creationId xmlns:a16="http://schemas.microsoft.com/office/drawing/2014/main" id="{52D2421D-EA1C-23F3-0AE1-08C4476C51E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502302" y="158405"/>
            <a:ext cx="2331394" cy="1026192"/>
          </a:xfrm>
          <a:prstGeom prst="rect">
            <a:avLst/>
          </a:prstGeom>
        </p:spPr>
      </p:pic>
      <p:sp>
        <p:nvSpPr>
          <p:cNvPr id="5" name="TextBox 4">
            <a:extLst>
              <a:ext uri="{FF2B5EF4-FFF2-40B4-BE49-F238E27FC236}">
                <a16:creationId xmlns:a16="http://schemas.microsoft.com/office/drawing/2014/main" id="{3C0E15B3-732B-FA53-5C28-43494D795CDE}"/>
              </a:ext>
            </a:extLst>
          </p:cNvPr>
          <p:cNvSpPr txBox="1"/>
          <p:nvPr/>
        </p:nvSpPr>
        <p:spPr>
          <a:xfrm>
            <a:off x="0" y="6326872"/>
            <a:ext cx="12192000" cy="646331"/>
          </a:xfrm>
          <a:prstGeom prst="rect">
            <a:avLst/>
          </a:prstGeom>
          <a:solidFill>
            <a:srgbClr val="D3127C"/>
          </a:solidFill>
        </p:spPr>
        <p:txBody>
          <a:bodyPr wrap="square" rtlCol="0">
            <a:spAutoFit/>
          </a:bodyPr>
          <a:lstStyle/>
          <a:p>
            <a:r>
              <a:rPr lang="en-GB" b="1" dirty="0">
                <a:solidFill>
                  <a:schemeClr val="bg1"/>
                </a:solidFill>
              </a:rPr>
              <a:t> www.lscpbirmingham.org.uk</a:t>
            </a:r>
          </a:p>
          <a:p>
            <a:endParaRPr lang="en-GB" dirty="0">
              <a:solidFill>
                <a:schemeClr val="bg1"/>
              </a:solidFill>
            </a:endParaRPr>
          </a:p>
        </p:txBody>
      </p:sp>
      <p:pic>
        <p:nvPicPr>
          <p:cNvPr id="6" name="Picture 5">
            <a:extLst>
              <a:ext uri="{FF2B5EF4-FFF2-40B4-BE49-F238E27FC236}">
                <a16:creationId xmlns:a16="http://schemas.microsoft.com/office/drawing/2014/main" id="{64C10F1F-4C8F-B74A-72B8-44C8809B89CC}"/>
              </a:ext>
            </a:extLst>
          </p:cNvPr>
          <p:cNvPicPr>
            <a:picLocks noChangeAspect="1" noChangeArrowheads="1"/>
          </p:cNvPicPr>
          <p:nvPr/>
        </p:nvPicPr>
        <p:blipFill rotWithShape="1">
          <a:blip r:embed="rId3">
            <a:alphaModFix amt="5000"/>
            <a:extLst>
              <a:ext uri="{28A0092B-C50C-407E-A947-70E740481C1C}">
                <a14:useLocalDpi xmlns:a14="http://schemas.microsoft.com/office/drawing/2010/main" val="0"/>
              </a:ext>
            </a:extLst>
          </a:blip>
          <a:srcRect l="33991"/>
          <a:stretch/>
        </p:blipFill>
        <p:spPr bwMode="auto">
          <a:xfrm>
            <a:off x="0" y="712403"/>
            <a:ext cx="4143375" cy="6243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57488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EE29A-6999-4349-A278-580D2089E242}"/>
              </a:ext>
            </a:extLst>
          </p:cNvPr>
          <p:cNvSpPr>
            <a:spLocks noGrp="1"/>
          </p:cNvSpPr>
          <p:nvPr>
            <p:ph type="title"/>
          </p:nvPr>
        </p:nvSpPr>
        <p:spPr>
          <a:xfrm>
            <a:off x="838200" y="2766218"/>
            <a:ext cx="10515600" cy="1325563"/>
          </a:xfrm>
        </p:spPr>
        <p:txBody>
          <a:bodyPr>
            <a:noAutofit/>
          </a:bodyPr>
          <a:lstStyle/>
          <a:p>
            <a:pPr algn="ctr"/>
            <a:r>
              <a:rPr lang="en-GB" sz="3200" b="0" i="0" dirty="0">
                <a:effectLst/>
                <a:latin typeface="+mn-lt"/>
              </a:rPr>
              <a:t>You can access up-to-date multi-agency guidance, BSCP training</a:t>
            </a:r>
            <a:r>
              <a:rPr lang="en-GB" sz="3200" b="0" i="0" dirty="0">
                <a:latin typeface="+mn-lt"/>
              </a:rPr>
              <a:t> </a:t>
            </a:r>
            <a:r>
              <a:rPr lang="en-GB" sz="3200" b="0" i="0" dirty="0">
                <a:effectLst/>
                <a:latin typeface="+mn-lt"/>
              </a:rPr>
              <a:t>and learning from Serious Cases on the BSCP website: </a:t>
            </a:r>
            <a:r>
              <a:rPr lang="en-GB" sz="3200" b="1" i="0" dirty="0">
                <a:solidFill>
                  <a:srgbClr val="0000FF"/>
                </a:solidFill>
                <a:effectLst/>
                <a:latin typeface="+mn-lt"/>
                <a:hlinkClick r:id="rId2">
                  <a:extLst>
                    <a:ext uri="{A12FA001-AC4F-418D-AE19-62706E023703}">
                      <ahyp:hlinkClr xmlns:ahyp="http://schemas.microsoft.com/office/drawing/2018/hyperlinkcolor" val="tx"/>
                    </a:ext>
                  </a:extLst>
                </a:hlinkClick>
              </a:rPr>
              <a:t>www.lscpbirmingham.org.uk</a:t>
            </a:r>
            <a:br>
              <a:rPr lang="en-GB" sz="3200" dirty="0">
                <a:effectLst/>
                <a:latin typeface="+mn-lt"/>
              </a:rPr>
            </a:br>
            <a:endParaRPr lang="en-GB" sz="3200" dirty="0">
              <a:latin typeface="+mn-lt"/>
            </a:endParaRPr>
          </a:p>
        </p:txBody>
      </p:sp>
      <p:pic>
        <p:nvPicPr>
          <p:cNvPr id="4" name="Picture 3">
            <a:extLst>
              <a:ext uri="{FF2B5EF4-FFF2-40B4-BE49-F238E27FC236}">
                <a16:creationId xmlns:a16="http://schemas.microsoft.com/office/drawing/2014/main" id="{B512995B-4109-4DE5-9561-BBE02743193B}"/>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502302" y="158405"/>
            <a:ext cx="2331394" cy="1026192"/>
          </a:xfrm>
          <a:prstGeom prst="rect">
            <a:avLst/>
          </a:prstGeom>
        </p:spPr>
      </p:pic>
      <p:pic>
        <p:nvPicPr>
          <p:cNvPr id="3" name="Picture 2">
            <a:extLst>
              <a:ext uri="{FF2B5EF4-FFF2-40B4-BE49-F238E27FC236}">
                <a16:creationId xmlns:a16="http://schemas.microsoft.com/office/drawing/2014/main" id="{58DAE40E-A7FA-D169-0EB2-9D2A7717166B}"/>
              </a:ext>
            </a:extLst>
          </p:cNvPr>
          <p:cNvPicPr>
            <a:picLocks noChangeAspect="1" noChangeArrowheads="1"/>
          </p:cNvPicPr>
          <p:nvPr/>
        </p:nvPicPr>
        <p:blipFill rotWithShape="1">
          <a:blip r:embed="rId4">
            <a:alphaModFix amt="5000"/>
            <a:extLst>
              <a:ext uri="{28A0092B-C50C-407E-A947-70E740481C1C}">
                <a14:useLocalDpi xmlns:a14="http://schemas.microsoft.com/office/drawing/2010/main" val="0"/>
              </a:ext>
            </a:extLst>
          </a:blip>
          <a:srcRect l="33991"/>
          <a:stretch/>
        </p:blipFill>
        <p:spPr bwMode="auto">
          <a:xfrm>
            <a:off x="0" y="712403"/>
            <a:ext cx="4143375" cy="6243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a:extLst>
              <a:ext uri="{FF2B5EF4-FFF2-40B4-BE49-F238E27FC236}">
                <a16:creationId xmlns:a16="http://schemas.microsoft.com/office/drawing/2014/main" id="{5B7A4776-0EC4-447D-B9C0-8A457D9C36A1}"/>
              </a:ext>
            </a:extLst>
          </p:cNvPr>
          <p:cNvSpPr txBox="1"/>
          <p:nvPr/>
        </p:nvSpPr>
        <p:spPr>
          <a:xfrm>
            <a:off x="0" y="6326872"/>
            <a:ext cx="12192000" cy="646331"/>
          </a:xfrm>
          <a:prstGeom prst="rect">
            <a:avLst/>
          </a:prstGeom>
          <a:solidFill>
            <a:srgbClr val="D3127C"/>
          </a:solidFill>
        </p:spPr>
        <p:txBody>
          <a:bodyPr wrap="square" rtlCol="0">
            <a:spAutoFit/>
          </a:bodyPr>
          <a:lstStyle/>
          <a:p>
            <a:r>
              <a:rPr lang="en-GB" b="1" dirty="0">
                <a:solidFill>
                  <a:schemeClr val="bg1"/>
                </a:solidFill>
              </a:rPr>
              <a:t> www.lscpbirmingham.org.uk</a:t>
            </a:r>
          </a:p>
          <a:p>
            <a:endParaRPr lang="en-GB" dirty="0">
              <a:solidFill>
                <a:schemeClr val="bg1"/>
              </a:solidFill>
            </a:endParaRPr>
          </a:p>
        </p:txBody>
      </p:sp>
    </p:spTree>
    <p:extLst>
      <p:ext uri="{BB962C8B-B14F-4D97-AF65-F5344CB8AC3E}">
        <p14:creationId xmlns:p14="http://schemas.microsoft.com/office/powerpoint/2010/main" val="40012797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302</TotalTime>
  <Words>462</Words>
  <Application>Microsoft Office PowerPoint</Application>
  <PresentationFormat>Widescreen</PresentationFormat>
  <Paragraphs>39</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Calibri Light</vt:lpstr>
      <vt:lpstr>Symbol</vt:lpstr>
      <vt:lpstr>Times New Roman</vt:lpstr>
      <vt:lpstr>YAFdJvSyp_k 2</vt:lpstr>
      <vt:lpstr>Office Theme</vt:lpstr>
      <vt:lpstr>Learning Lessons from Safeguarding Audits Briefing Note for Team Meetings</vt:lpstr>
      <vt:lpstr>Overview</vt:lpstr>
      <vt:lpstr>Good Practice</vt:lpstr>
      <vt:lpstr>Key Learning</vt:lpstr>
      <vt:lpstr>Improving Practice</vt:lpstr>
      <vt:lpstr>Next Steps</vt:lpstr>
      <vt:lpstr>You can access up-to-date multi-agency guidance, BSCP training and learning from Serious Cases on the BSCP website: www.lscpbirmingham.org.uk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Helen J Johnstone</dc:creator>
  <cp:lastModifiedBy>Katherine Adams</cp:lastModifiedBy>
  <cp:revision>11</cp:revision>
  <dcterms:created xsi:type="dcterms:W3CDTF">2021-09-01T10:48:18Z</dcterms:created>
  <dcterms:modified xsi:type="dcterms:W3CDTF">2025-01-15T15:40:17Z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17471b1-27ab-4640-9264-e69a67407ca3_Enabled">
    <vt:lpwstr>true</vt:lpwstr>
  </property>
  <property fmtid="{D5CDD505-2E9C-101B-9397-08002B2CF9AE}" pid="3" name="MSIP_Label_a17471b1-27ab-4640-9264-e69a67407ca3_SetDate">
    <vt:lpwstr>2023-09-04T11:42:37Z</vt:lpwstr>
  </property>
  <property fmtid="{D5CDD505-2E9C-101B-9397-08002B2CF9AE}" pid="4" name="MSIP_Label_a17471b1-27ab-4640-9264-e69a67407ca3_Method">
    <vt:lpwstr>Standard</vt:lpwstr>
  </property>
  <property fmtid="{D5CDD505-2E9C-101B-9397-08002B2CF9AE}" pid="5" name="MSIP_Label_a17471b1-27ab-4640-9264-e69a67407ca3_Name">
    <vt:lpwstr>BCC - OFFICIAL</vt:lpwstr>
  </property>
  <property fmtid="{D5CDD505-2E9C-101B-9397-08002B2CF9AE}" pid="6" name="MSIP_Label_a17471b1-27ab-4640-9264-e69a67407ca3_SiteId">
    <vt:lpwstr>699ace67-d2e4-4bcd-b303-d2bbe2b9bbf1</vt:lpwstr>
  </property>
  <property fmtid="{D5CDD505-2E9C-101B-9397-08002B2CF9AE}" pid="7" name="MSIP_Label_a17471b1-27ab-4640-9264-e69a67407ca3_ActionId">
    <vt:lpwstr>1490c78a-7e55-4c30-9c3d-5ffcc3b55b2a</vt:lpwstr>
  </property>
  <property fmtid="{D5CDD505-2E9C-101B-9397-08002B2CF9AE}" pid="8" name="MSIP_Label_a17471b1-27ab-4640-9264-e69a67407ca3_ContentBits">
    <vt:lpwstr>2</vt:lpwstr>
  </property>
  <property fmtid="{D5CDD505-2E9C-101B-9397-08002B2CF9AE}" pid="9" name="ClassificationContentMarkingFooterLocations">
    <vt:lpwstr>Office Theme:8</vt:lpwstr>
  </property>
  <property fmtid="{D5CDD505-2E9C-101B-9397-08002B2CF9AE}" pid="10" name="ClassificationContentMarkingFooterText">
    <vt:lpwstr>OFFICIAL</vt:lpwstr>
  </property>
</Properties>
</file>