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WKQBGC+TrebuchetMS-Bold"/>
      <p:regular r:id="rId18"/>
    </p:embeddedFont>
    <p:embeddedFont>
      <p:font typeface="IAMUKR+TrebuchetMS"/>
      <p:regular r:id="rId19"/>
    </p:embeddedFont>
    <p:embeddedFont>
      <p:font typeface="HQIBKA+Wingdings3"/>
      <p:regular r:id="rId2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21" Type="http://schemas.openxmlformats.org/officeDocument/2006/relationships/customXml" Target="../customXml/item1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tableStyles" Target="tableStyles.xml"/><Relationship Id="rId20" Type="http://schemas.openxmlformats.org/officeDocument/2006/relationships/font" Target="fonts/font3.fntdata"/><Relationship Id="rId1" Type="http://schemas.openxmlformats.org/officeDocument/2006/relationships/presProps" Target="presProps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14" Type="http://schemas.openxmlformats.org/officeDocument/2006/relationships/slide" Target="slides/slide9.xml"/><Relationship Id="rId4" Type="http://schemas.openxmlformats.org/officeDocument/2006/relationships/theme" Target="theme/theme1.xml"/><Relationship Id="rId9" Type="http://schemas.openxmlformats.org/officeDocument/2006/relationships/slide" Target="slides/slide4.xml"/><Relationship Id="rId22" Type="http://schemas.openxmlformats.org/officeDocument/2006/relationships/customXml" Target="../customXml/item2.xml"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hyperlink" Target="https://eur01.safelinks.protection.outlook.com/?url=https%3A%2F%2Fphoenix.ecdesk.org%2Fforms%2Fpublic%2FeyJpdiI6IkFxbkJtdmRCRzdDS004VWtqN3hLQmc9PSIsInZhbHVlIjoibGdMVTE1N3ZnT1pOZHBCRTFLWEhkTUpmTk5xWFhhTkhlcmhIaUtOcUgzWi8yU1VLdGFQRUtJQW5zbzJvUlhESyIsIm1hYyI6ImYwYWRkZTgwMzBiM2JmMzdlNmRjYTkyYmMyMzg5MzhjZDFlMTIwZTIwODMyNWRiZjExMmExZjUzOTJmODFmMmEifQ%3D%3D%2Fbirmingham-children-s-trust-information-sharing-form&amp;data=05%7C01%7CKirah.Harry%40birminghamchildrenstrust.co.uk%7C6ae6ad12193c4efd4a8e08da29177749%7C699ace67d2e44bcdb303d2bbe2b9bbf1%7C0%7C0%7C637867478025438132%7CUnknown%7CTWFpbGZsb3d8eyJWIjoiMC4wLjAwMDAiLCJQIjoiV2luMzIiLCJBTiI6Ik1haWwiLCJXVCI6Mn0%3D%7C3000%7C%7C%7C&amp;sdata=EZpG0s9UK5XpFaMf%2FQi0zccZHrxWq0dvjmzYwQRvUeU%3D&amp;reserved=0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mailto:ECINSSupportTeam@birminghamchildrenstrust.co.uk" TargetMode="External" /><Relationship Id="rId4" Type="http://schemas.openxmlformats.org/officeDocument/2006/relationships/hyperlink" Target="mailto:Susan.dancer@bep.education" TargetMode="External" /><Relationship Id="rId5" Type="http://schemas.openxmlformats.org/officeDocument/2006/relationships/hyperlink" Target="mailto:Gwynneth.Stephens@bep.education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91103" y="1472721"/>
            <a:ext cx="4858951" cy="27394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390"/>
              </a:lnSpc>
              <a:spcBef>
                <a:spcPts val="0"/>
              </a:spcBef>
              <a:spcAft>
                <a:spcPts val="0"/>
              </a:spcAft>
            </a:pP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ECINS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 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&amp;</a:t>
            </a:r>
          </a:p>
          <a:p>
            <a:pPr marL="0" marR="0">
              <a:lnSpc>
                <a:spcPts val="6390"/>
              </a:lnSpc>
              <a:spcBef>
                <a:spcPts val="1049"/>
              </a:spcBef>
              <a:spcAft>
                <a:spcPts val="0"/>
              </a:spcAft>
            </a:pP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Early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 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Help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 </a:t>
            </a: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in</a:t>
            </a:r>
          </a:p>
          <a:p>
            <a:pPr marL="0" marR="0">
              <a:lnSpc>
                <a:spcPts val="6390"/>
              </a:lnSpc>
              <a:spcBef>
                <a:spcPts val="1099"/>
              </a:spcBef>
              <a:spcAft>
                <a:spcPts val="0"/>
              </a:spcAft>
            </a:pPr>
            <a:r>
              <a:rPr dirty="0" sz="6200" b="1">
                <a:solidFill>
                  <a:srgbClr val="90c226"/>
                </a:solidFill>
                <a:latin typeface="WKQBGC+TrebuchetMS-Bold"/>
                <a:cs typeface="WKQBGC+TrebuchetMS-Bold"/>
              </a:rPr>
              <a:t>Schools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5265810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Data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Sharing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Agreement.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4521" y="1532668"/>
            <a:ext cx="912334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which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want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need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Sharing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7421" y="1944148"/>
            <a:ext cx="135411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Agreement.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4521" y="2482628"/>
            <a:ext cx="902047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have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provided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Fact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Sheet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information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regarding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Sharing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7421" y="2894108"/>
            <a:ext cx="144664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Agreements.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07277" y="2894108"/>
            <a:ext cx="3966405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&lt;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double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click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image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open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PDF.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4521" y="3321672"/>
            <a:ext cx="9964525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may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wish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seek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advice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guidance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from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school’s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Protection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Officer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57421" y="3595992"/>
            <a:ext cx="1526557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legal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advisor.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14521" y="4108229"/>
            <a:ext cx="9987503" cy="18845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application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accepted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will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copy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Deed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Adherence.</a:t>
            </a:r>
          </a:p>
          <a:p>
            <a:pPr marL="0" marR="0">
              <a:lnSpc>
                <a:spcPts val="1819"/>
              </a:lnSpc>
              <a:spcBef>
                <a:spcPts val="247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547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Access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Policy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Document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outlines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responsibilities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must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read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understood.</a:t>
            </a:r>
          </a:p>
          <a:p>
            <a:pPr marL="0" marR="0">
              <a:lnSpc>
                <a:spcPts val="1819"/>
              </a:lnSpc>
              <a:spcBef>
                <a:spcPts val="242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link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Sharing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Agreement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&amp;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links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Access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Policy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found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here:</a:t>
            </a:r>
          </a:p>
          <a:p>
            <a:pPr marL="0" marR="0">
              <a:lnSpc>
                <a:spcPts val="1819"/>
              </a:lnSpc>
              <a:spcBef>
                <a:spcPts val="2420"/>
              </a:spcBef>
              <a:spcAft>
                <a:spcPts val="0"/>
              </a:spcAft>
            </a:pP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</a:t>
            </a:r>
            <a:r>
              <a:rPr dirty="0" sz="1800" spc="92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Sharing</a:t>
            </a:r>
            <a:r>
              <a:rPr dirty="0" sz="1800" spc="91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Agreement</a:t>
            </a:r>
            <a:r>
              <a:rPr dirty="0" sz="1800" spc="92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4474990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Next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steps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&amp;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Support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774" y="1819272"/>
            <a:ext cx="8455331" cy="1092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Please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aware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applications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take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couple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weeks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process,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this</a:t>
            </a:r>
          </a:p>
          <a:p>
            <a:pPr marL="342900" marR="0">
              <a:lnSpc>
                <a:spcPts val="1819"/>
              </a:lnSpc>
              <a:spcBef>
                <a:spcPts val="147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due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essential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checks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take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place.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involves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number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</a:t>
            </a:r>
          </a:p>
          <a:p>
            <a:pPr marL="342900" marR="0">
              <a:lnSpc>
                <a:spcPts val="1819"/>
              </a:lnSpc>
              <a:spcBef>
                <a:spcPts val="142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agencies.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8774" y="3180712"/>
            <a:ext cx="801752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Application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approved,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will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Link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674" y="3592192"/>
            <a:ext cx="435159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create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School/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users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8774" y="4130671"/>
            <a:ext cx="8345871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completed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will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receive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emails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will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login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details,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links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E-learning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674" y="4542152"/>
            <a:ext cx="1450890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8774" y="5080632"/>
            <a:ext cx="8208079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Team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will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provide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training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using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3021872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Project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leads: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5464" y="2172274"/>
            <a:ext cx="6954711" cy="14746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Hannah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Hinton</a:t>
            </a:r>
            <a:r>
              <a:rPr dirty="0" sz="1800" spc="-12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Team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Manager,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Children’s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Trust</a:t>
            </a:r>
          </a:p>
          <a:p>
            <a:pPr marL="0" marR="0">
              <a:lnSpc>
                <a:spcPts val="1855"/>
              </a:lnSpc>
              <a:spcBef>
                <a:spcPts val="1254"/>
              </a:spcBef>
              <a:spcAft>
                <a:spcPts val="0"/>
              </a:spcAft>
            </a:pP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Lorell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Akins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–</a:t>
            </a:r>
            <a:r>
              <a:rPr dirty="0" sz="1800" spc="-102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Coordinator,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Birmingham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Children’s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Trust</a:t>
            </a:r>
          </a:p>
          <a:p>
            <a:pPr marL="0" marR="0">
              <a:lnSpc>
                <a:spcPts val="1855"/>
              </a:lnSpc>
              <a:spcBef>
                <a:spcPts val="1304"/>
              </a:spcBef>
              <a:spcAft>
                <a:spcPts val="0"/>
              </a:spcAft>
            </a:pP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Hina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Shirazi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–</a:t>
            </a:r>
            <a:r>
              <a:rPr dirty="0" sz="1800" spc="-5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Coordinator,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Birmingham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Children’s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000000"/>
                </a:solidFill>
                <a:latin typeface="IAMUKR+TrebuchetMS"/>
                <a:cs typeface="IAMUKR+TrebuchetMS"/>
              </a:rPr>
              <a:t>Trust</a:t>
            </a:r>
          </a:p>
          <a:p>
            <a:pPr marL="0" marR="0">
              <a:lnSpc>
                <a:spcPts val="1819"/>
              </a:lnSpc>
              <a:spcBef>
                <a:spcPts val="1316"/>
              </a:spcBef>
              <a:spcAft>
                <a:spcPts val="0"/>
              </a:spcAft>
            </a:pP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</a:t>
            </a:r>
            <a:r>
              <a:rPr dirty="0" sz="1800" spc="92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dirty="0" sz="1800" spc="9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dirty="0" sz="1800" spc="91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ECINSSupportTeam@birminghamchildrenstrust.co.uk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464" y="4178875"/>
            <a:ext cx="9930262" cy="5450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Susan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Dancer</a:t>
            </a:r>
            <a:r>
              <a:rPr dirty="0" sz="1800" spc="31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Senior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Engagement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Lead,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Education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Partnership.</a:t>
            </a:r>
          </a:p>
          <a:p>
            <a:pPr marL="0" marR="0">
              <a:lnSpc>
                <a:spcPts val="1819"/>
              </a:lnSpc>
              <a:spcBef>
                <a:spcPts val="316"/>
              </a:spcBef>
              <a:spcAft>
                <a:spcPts val="0"/>
              </a:spcAft>
            </a:pP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Susan.dancer@bep.education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5464" y="5255835"/>
            <a:ext cx="8332716" cy="2737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Gwynneth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 b="1">
                <a:solidFill>
                  <a:srgbClr val="7ae92f"/>
                </a:solidFill>
                <a:latin typeface="WKQBGC+TrebuchetMS-Bold"/>
                <a:cs typeface="WKQBGC+TrebuchetMS-Bold"/>
              </a:rPr>
              <a:t>Stephens</a:t>
            </a:r>
            <a:r>
              <a:rPr dirty="0" sz="1800" spc="18" b="1">
                <a:solidFill>
                  <a:srgbClr val="7ae92f"/>
                </a:solidFill>
                <a:latin typeface="WKQBGC+TrebuchetMS-Bold"/>
                <a:cs typeface="WKQBGC+TrebuchetMS-Bold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Assistant,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Education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Partnership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5464" y="5658717"/>
            <a:ext cx="3836565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99ca3c"/>
                </a:solidFill>
                <a:latin typeface="IAMUKR+TrebuchetMS"/>
                <a:cs typeface="IAMUKR+TrebuchetM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Gwynneth.Stephens@bep.education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2959588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What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is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ECINS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6407" y="1510569"/>
            <a:ext cx="7492004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Empowering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Communities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Integrated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Network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407" y="2313209"/>
            <a:ext cx="10021474" cy="8434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Children’s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Trust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working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partnership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</a:p>
          <a:p>
            <a:pPr marL="342900" marR="0">
              <a:lnSpc>
                <a:spcPts val="2021"/>
              </a:lnSpc>
              <a:spcBef>
                <a:spcPts val="18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provide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joint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management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Children’s</a:t>
            </a:r>
          </a:p>
          <a:p>
            <a:pPr marL="342900" marR="0">
              <a:lnSpc>
                <a:spcPts val="2021"/>
              </a:lnSpc>
              <a:spcBef>
                <a:spcPts val="13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Partnership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working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6407" y="3664488"/>
            <a:ext cx="10103086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software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package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funded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Birmingham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Children's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Trust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all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9307" y="3938809"/>
            <a:ext cx="2439209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Partners.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6407" y="4741448"/>
            <a:ext cx="9954894" cy="8434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everyone’s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responsibility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aim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have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shared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</a:p>
          <a:p>
            <a:pPr marL="342900" marR="0">
              <a:lnSpc>
                <a:spcPts val="2021"/>
              </a:lnSpc>
              <a:spcBef>
                <a:spcPts val="18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management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families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supported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efficient</a:t>
            </a:r>
          </a:p>
          <a:p>
            <a:pPr marL="342900" marR="0">
              <a:lnSpc>
                <a:spcPts val="2021"/>
              </a:lnSpc>
              <a:spcBef>
                <a:spcPts val="13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coherent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way.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current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being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used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ECINS.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5268069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Importance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of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Early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Help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773" y="1533040"/>
            <a:ext cx="9932013" cy="9044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KCSIE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2021,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Working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together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Safeguard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Children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2018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new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Ofsted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Framework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document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all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make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it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clear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that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(EH)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work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needs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be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done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by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all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professionals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who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come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into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contact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with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children.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8773" y="2574440"/>
            <a:ext cx="9937089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Schools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are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in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unique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position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identify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need,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intervene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lead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1673" y="2879240"/>
            <a:ext cx="7876333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EH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plan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where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main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needs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centre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around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school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000000"/>
                </a:solidFill>
                <a:latin typeface="IAMUKR+TrebuchetMS"/>
                <a:cs typeface="IAMUKR+TrebuchetMS"/>
              </a:rPr>
              <a:t>education.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8773" y="3311040"/>
            <a:ext cx="9956973" cy="15140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Ofsted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reports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highlighted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improvement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assessments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partner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agencies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family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workers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better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dedicated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approach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strategy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meetings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most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vulnerable.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But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there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still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need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timeliness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screening,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developing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multi-agency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offers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school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understanding</a:t>
            </a:r>
          </a:p>
          <a:p>
            <a:pPr marL="342900" marR="0">
              <a:lnSpc>
                <a:spcPts val="2021"/>
              </a:lnSpc>
              <a:spcBef>
                <a:spcPts val="378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CASS.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8773" y="4962040"/>
            <a:ext cx="9814087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650" spc="835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delay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between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knowing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who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connect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with,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when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communicate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how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11673" y="5266840"/>
            <a:ext cx="8837217" cy="2948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collaborate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all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done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within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this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management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000">
                <a:solidFill>
                  <a:srgbClr val="404040"/>
                </a:solidFill>
                <a:latin typeface="IAMUKR+TrebuchetMS"/>
                <a:cs typeface="IAMUKR+TrebuchetMS"/>
              </a:rPr>
              <a:t>(ECINS).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7032990" cy="10488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Benefits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of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Using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the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Shared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Case</a:t>
            </a:r>
          </a:p>
          <a:p>
            <a:pPr marL="0" marR="0">
              <a:lnSpc>
                <a:spcPts val="3638"/>
              </a:lnSpc>
              <a:spcBef>
                <a:spcPts val="731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Management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7774" y="2172777"/>
            <a:ext cx="9398627" cy="10776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950" spc="498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Having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one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shared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management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allow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Education</a:t>
            </a:r>
          </a:p>
          <a:p>
            <a:pPr marL="342900" marR="0">
              <a:lnSpc>
                <a:spcPts val="2425"/>
              </a:lnSpc>
              <a:spcBef>
                <a:spcPts val="454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Settings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record,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gather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share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information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</a:p>
          <a:p>
            <a:pPr marL="342900" marR="0">
              <a:lnSpc>
                <a:spcPts val="2425"/>
              </a:lnSpc>
              <a:spcBef>
                <a:spcPts val="454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Partners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one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place.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7774" y="3397057"/>
            <a:ext cx="8436155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950" spc="498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Make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connections,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link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Locality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&amp;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other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0674" y="3762817"/>
            <a:ext cx="2716739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specialist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services.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7774" y="4255578"/>
            <a:ext cx="9062432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950" spc="498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Complete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Assessments/Our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Family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Plans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directly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0674" y="4621338"/>
            <a:ext cx="6270098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system,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shared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one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place.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7774" y="5114097"/>
            <a:ext cx="9177124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95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950" spc="1219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Use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reports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evidence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they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offer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0674" y="5479858"/>
            <a:ext cx="6860495" cy="346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25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school-</a:t>
            </a:r>
            <a:r>
              <a:rPr dirty="0" sz="2400" spc="723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Evidence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OFSTED/Sec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175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2400">
                <a:solidFill>
                  <a:srgbClr val="404040"/>
                </a:solidFill>
                <a:latin typeface="IAMUKR+TrebuchetMS"/>
                <a:cs typeface="IAMUKR+TrebuchetMS"/>
              </a:rPr>
              <a:t>reports.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4643913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Key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Features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of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ECINS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74228" y="4675580"/>
            <a:ext cx="1595133" cy="436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33"/>
              </a:lnSpc>
              <a:spcBef>
                <a:spcPts val="0"/>
              </a:spcBef>
              <a:spcAft>
                <a:spcPts val="0"/>
              </a:spcAft>
            </a:pPr>
            <a:r>
              <a:rPr dirty="0" sz="3100">
                <a:solidFill>
                  <a:srgbClr val="d5eda2"/>
                </a:solidFill>
                <a:latin typeface="IAMUKR+TrebuchetMS"/>
                <a:cs typeface="IAMUKR+TrebuchetMS"/>
              </a:rPr>
              <a:t>Connect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12625" y="4818475"/>
            <a:ext cx="5247666" cy="436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33"/>
              </a:lnSpc>
              <a:spcBef>
                <a:spcPts val="0"/>
              </a:spcBef>
              <a:spcAft>
                <a:spcPts val="0"/>
              </a:spcAft>
            </a:pPr>
            <a:r>
              <a:rPr dirty="0" sz="3100">
                <a:solidFill>
                  <a:srgbClr val="c0e474"/>
                </a:solidFill>
                <a:latin typeface="IAMUKR+TrebuchetMS"/>
                <a:cs typeface="IAMUKR+TrebuchetMS"/>
              </a:rPr>
              <a:t>Communicate</a:t>
            </a:r>
            <a:r>
              <a:rPr dirty="0" sz="3100" spc="4074">
                <a:solidFill>
                  <a:srgbClr val="c0e474"/>
                </a:solidFill>
                <a:latin typeface="IAMUKR+TrebuchetMS"/>
                <a:cs typeface="IAMUKR+TrebuchetMS"/>
              </a:rPr>
              <a:t> </a:t>
            </a:r>
            <a:r>
              <a:rPr dirty="0" sz="3100">
                <a:solidFill>
                  <a:srgbClr val="6c921c"/>
                </a:solidFill>
                <a:latin typeface="IAMUKR+TrebuchetMS"/>
                <a:cs typeface="IAMUKR+TrebuchetMS"/>
              </a:rPr>
              <a:t>Collaborate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1827832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d5eda2"/>
                </a:solidFill>
                <a:latin typeface="IAMUKR+TrebuchetMS"/>
                <a:cs typeface="IAMUKR+TrebuchetMS"/>
              </a:rPr>
              <a:t>Connect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924" y="1842904"/>
            <a:ext cx="8309114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Connect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understand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currently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824" y="2117224"/>
            <a:ext cx="4892921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place,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previously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offered.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924" y="2818264"/>
            <a:ext cx="8148401" cy="81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thinking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about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offering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(Universal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Plus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Right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</a:p>
          <a:p>
            <a:pPr marL="342900" marR="0">
              <a:lnSpc>
                <a:spcPts val="1819"/>
              </a:lnSpc>
              <a:spcBef>
                <a:spcPts val="39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Right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Time),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search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family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already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known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</a:p>
          <a:p>
            <a:pPr marL="342900" marR="0">
              <a:lnSpc>
                <a:spcPts val="1819"/>
              </a:lnSpc>
              <a:spcBef>
                <a:spcPts val="34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924" y="4067945"/>
            <a:ext cx="8463472" cy="81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Connect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dots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-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allows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build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previous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join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</a:p>
          <a:p>
            <a:pPr marL="342900" marR="0">
              <a:lnSpc>
                <a:spcPts val="1819"/>
              </a:lnSpc>
              <a:spcBef>
                <a:spcPts val="39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existing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make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better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more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effective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improve</a:t>
            </a:r>
          </a:p>
          <a:p>
            <a:pPr marL="342900" marR="0">
              <a:lnSpc>
                <a:spcPts val="1819"/>
              </a:lnSpc>
              <a:spcBef>
                <a:spcPts val="34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outcomes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child/family.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4924" y="5317624"/>
            <a:ext cx="8403370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Family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Connect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Forms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look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see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where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7824" y="5591944"/>
            <a:ext cx="434999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through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629784"/>
            <a:ext cx="2957438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c0e474"/>
                </a:solidFill>
                <a:latin typeface="IAMUKR+TrebuchetMS"/>
                <a:cs typeface="IAMUKR+TrebuchetMS"/>
              </a:rPr>
              <a:t>Communicate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774" y="2244859"/>
            <a:ext cx="8149087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Communicate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–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directory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communicate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easily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674" y="2519179"/>
            <a:ext cx="418837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Partners/Locality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about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child/family.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8774" y="3321819"/>
            <a:ext cx="8476098" cy="81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Sharing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information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-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already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open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archived,</a:t>
            </a:r>
          </a:p>
          <a:p>
            <a:pPr marL="342900" marR="0">
              <a:lnSpc>
                <a:spcPts val="1819"/>
              </a:lnSpc>
              <a:spcBef>
                <a:spcPts val="39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contact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professional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worked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that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</a:p>
          <a:p>
            <a:pPr marL="342900" marR="0">
              <a:lnSpc>
                <a:spcPts val="1819"/>
              </a:lnSpc>
              <a:spcBef>
                <a:spcPts val="34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have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access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case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notes.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8774" y="4673100"/>
            <a:ext cx="7716347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Streamline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support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reducing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duplication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work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lead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674" y="4947420"/>
            <a:ext cx="5515171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professional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RHRT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Threshold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appropriately.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2529706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486113"/>
                </a:solidFill>
                <a:latin typeface="IAMUKR+TrebuchetMS"/>
                <a:cs typeface="IAMUKR+TrebuchetMS"/>
              </a:rPr>
              <a:t>Collaborate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774" y="2019115"/>
            <a:ext cx="8299798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Collaborate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you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completing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children/families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1674" y="2293435"/>
            <a:ext cx="789086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place.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8774" y="2694755"/>
            <a:ext cx="8361835" cy="817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Right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Right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Time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Threshold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for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Universal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plus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needs.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When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</a:t>
            </a:r>
          </a:p>
          <a:p>
            <a:pPr marL="342900" marR="0">
              <a:lnSpc>
                <a:spcPts val="1819"/>
              </a:lnSpc>
              <a:spcBef>
                <a:spcPts val="39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Assessment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required,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started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tools</a:t>
            </a:r>
          </a:p>
          <a:p>
            <a:pPr marL="342900" marR="0">
              <a:lnSpc>
                <a:spcPts val="1819"/>
              </a:lnSpc>
              <a:spcBef>
                <a:spcPts val="34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this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are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8774" y="3644715"/>
            <a:ext cx="7758245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Collaborate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Offer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with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provide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appropriate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11674" y="3919035"/>
            <a:ext cx="556706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responses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child/family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needs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through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8774" y="4320356"/>
            <a:ext cx="820852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Assessments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completed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directly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ECINS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11674" y="4594676"/>
            <a:ext cx="5306687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invite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partners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part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Our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Family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Plans.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68774" y="4995995"/>
            <a:ext cx="8324422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Quality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Assurance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Assessment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feedback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can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be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completed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11674" y="5270315"/>
            <a:ext cx="7498503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and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given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directly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on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system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to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improve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quality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EHAs/OFPs.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68774" y="5671635"/>
            <a:ext cx="6136047" cy="269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90c226"/>
                </a:solidFill>
                <a:latin typeface="HQIBKA+Wingdings3"/>
                <a:cs typeface="HQIBKA+Wingdings3"/>
              </a:rPr>
              <a:t></a:t>
            </a:r>
            <a:r>
              <a:rPr dirty="0" sz="1500" spc="1006">
                <a:solidFill>
                  <a:srgbClr val="90c226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Evidence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the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schools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Early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Help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Offer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via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Data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 </a:t>
            </a:r>
            <a:r>
              <a:rPr dirty="0" sz="1800">
                <a:solidFill>
                  <a:srgbClr val="404040"/>
                </a:solidFill>
                <a:latin typeface="IAMUKR+TrebuchetMS"/>
                <a:cs typeface="IAMUKR+TrebuchetMS"/>
              </a:rPr>
              <a:t>reports.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8774" y="732421"/>
            <a:ext cx="5671241" cy="5002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How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Schools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will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use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 </a:t>
            </a:r>
            <a:r>
              <a:rPr dirty="0" sz="3600">
                <a:solidFill>
                  <a:srgbClr val="90c226"/>
                </a:solidFill>
                <a:latin typeface="IAMUKR+TrebuchetMS"/>
                <a:cs typeface="IAMUKR+TrebuchetMS"/>
              </a:rPr>
              <a:t>ECINS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5810" y="2060671"/>
            <a:ext cx="2540099" cy="4311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Child/family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known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EH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</a:p>
          <a:p>
            <a:pPr marL="999331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open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63978" y="2060671"/>
            <a:ext cx="2517225" cy="4311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Child/family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known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EH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but</a:t>
            </a:r>
          </a:p>
          <a:p>
            <a:pPr marL="728662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closed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24063" y="2185940"/>
            <a:ext cx="2513458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Child/family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not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known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EH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13166" y="3340900"/>
            <a:ext cx="2820006" cy="4311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Contact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person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who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owns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</a:p>
          <a:p>
            <a:pPr marL="404018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ask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see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25738" y="3341215"/>
            <a:ext cx="1110116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Get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consent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66902" y="3690971"/>
            <a:ext cx="2820006" cy="431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Contact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person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who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owns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</a:p>
          <a:p>
            <a:pPr marL="404018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ask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see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732278" y="3767620"/>
            <a:ext cx="1780227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assessment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plan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6014" y="4117691"/>
            <a:ext cx="1780227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assessment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plan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088344" y="4420863"/>
            <a:ext cx="2585073" cy="431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Complete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family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connect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form</a:t>
            </a:r>
          </a:p>
          <a:p>
            <a:pPr marL="114300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submit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locality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team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20310" y="4742298"/>
            <a:ext cx="2804715" cy="857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268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Decide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if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this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now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needs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be</a:t>
            </a:r>
          </a:p>
          <a:p>
            <a:pPr marL="127793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referred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if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EH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plan</a:t>
            </a:r>
          </a:p>
          <a:p>
            <a:pPr marL="0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that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closed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hasn’t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resolved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</a:p>
          <a:p>
            <a:pPr marL="1095375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issues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209119" y="5232753"/>
            <a:ext cx="341312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2939" y="5548262"/>
            <a:ext cx="2725950" cy="857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Get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involved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with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open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</a:p>
          <a:p>
            <a:pPr marL="200025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by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adding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the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work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you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are</a:t>
            </a:r>
          </a:p>
          <a:p>
            <a:pPr marL="66675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doing.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Ask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be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invited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any</a:t>
            </a:r>
          </a:p>
          <a:p>
            <a:pPr marL="632618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review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meetings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995475" y="5756648"/>
            <a:ext cx="2769994" cy="857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675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Open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new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complete</a:t>
            </a:r>
          </a:p>
          <a:p>
            <a:pPr marL="0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your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assessment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ECINS.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Set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up</a:t>
            </a:r>
          </a:p>
          <a:p>
            <a:pPr marL="23812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“my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family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plan”.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Invite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other</a:t>
            </a:r>
          </a:p>
          <a:p>
            <a:pPr marL="530225" marR="0">
              <a:lnSpc>
                <a:spcPts val="1415"/>
              </a:lnSpc>
              <a:spcBef>
                <a:spcPts val="264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agencies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to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support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406738" y="5797159"/>
            <a:ext cx="341312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09989" y="6332434"/>
            <a:ext cx="2825162" cy="2178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Get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consent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and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open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a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new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 </a:t>
            </a:r>
            <a:r>
              <a:rPr dirty="0" sz="1400">
                <a:solidFill>
                  <a:srgbClr val="000000"/>
                </a:solidFill>
                <a:latin typeface="IAMUKR+TrebuchetMS"/>
                <a:cs typeface="IAMUKR+TrebuchetMS"/>
              </a:rPr>
              <a:t>case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AF8CE796476468EC1B6445911AD04" ma:contentTypeVersion="16" ma:contentTypeDescription="Create a new document." ma:contentTypeScope="" ma:versionID="3ef5c70c3e7b3b24f9eb98a6ca0fcce0">
  <xsd:schema xmlns:xsd="http://www.w3.org/2001/XMLSchema" xmlns:xs="http://www.w3.org/2001/XMLSchema" xmlns:p="http://schemas.microsoft.com/office/2006/metadata/properties" xmlns:ns2="37d3fa94-8997-4ea9-b23e-907577a5dfb0" xmlns:ns3="ab37474f-f7b1-4a9e-abc6-48c583259534" targetNamespace="http://schemas.microsoft.com/office/2006/metadata/properties" ma:root="true" ma:fieldsID="896a05f1ef0c4b72821e59820442f60b" ns2:_="" ns3:_="">
    <xsd:import namespace="37d3fa94-8997-4ea9-b23e-907577a5dfb0"/>
    <xsd:import namespace="ab37474f-f7b1-4a9e-abc6-48c583259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3fa94-8997-4ea9-b23e-907577a5df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031aaf5-e2f8-4e71-9fcd-a8521e78c6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7474f-f7b1-4a9e-abc6-48c58325953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3884e4b-139f-4054-86ac-be8520258f8a}" ma:internalName="TaxCatchAll" ma:showField="CatchAllData" ma:web="ab37474f-f7b1-4a9e-abc6-48c5832595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0C22FD-580F-47F0-972E-CEC7BFD778AB}"/>
</file>

<file path=customXml/itemProps2.xml><?xml version="1.0" encoding="utf-8"?>
<ds:datastoreItem xmlns:ds="http://schemas.openxmlformats.org/officeDocument/2006/customXml" ds:itemID="{9035A1D8-4362-4E59-BE4A-A59DD4BD02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2023-03-07T10:24:25-06:00</dcterms:modified>
</cp:coreProperties>
</file>