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  <p:embeddedFontLst>
    <p:embeddedFont>
      <p:font typeface="MMMFKQ+Arial-BoldMT"/>
      <p:regular r:id="rId32"/>
    </p:embeddedFont>
    <p:embeddedFont>
      <p:font typeface="JCPHHQ+ArialMT"/>
      <p:regular r:id="rId33"/>
    </p:embeddedFont>
    <p:embeddedFont>
      <p:font typeface="RUQJTI+Arial-Italic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34" Type="http://schemas.openxmlformats.org/officeDocument/2006/relationships/font" Target="fonts/font3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tableStyles" Target="tableStyles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presProps" Target="presProps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25.png" /><Relationship Id="rId4" Type="http://schemas.openxmlformats.org/officeDocument/2006/relationships/hyperlink" Target="mailto:ehst@birminghamchildrenstrust.co.uk" TargetMode="External" /><Relationship Id="rId5" Type="http://schemas.openxmlformats.org/officeDocument/2006/relationships/hyperlink" Target="https://intranet.birminghamchildrenstrust.co.uk/download/" TargetMode="Ex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the-waitingroom.org/" TargetMode="External" /><Relationship Id="rId3" Type="http://schemas.openxmlformats.org/officeDocument/2006/relationships/image" Target="../media/image26.png" /><Relationship Id="rId4" Type="http://schemas.openxmlformats.org/officeDocument/2006/relationships/hyperlink" Target="http://www.lscbbirmingham.org.uk/early-help/signs-of-safety-and-wellbeing/toolkit" TargetMode="External" /><Relationship Id="rId5" Type="http://schemas.openxmlformats.org/officeDocument/2006/relationships/hyperlink" Target="http://www.lscbbirmingham.org.uk/early-help/early-help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" TargetMode="External" /><Relationship Id="rId3" Type="http://schemas.openxmlformats.org/officeDocument/2006/relationships/image" Target="../media/image3.png" /><Relationship Id="rId4" Type="http://schemas.openxmlformats.org/officeDocument/2006/relationships/hyperlink" Target="http://www.lscbbirmingham.org.uk/early-help/early-help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/early-help" TargetMode="Externa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lscbbirmingham.org.uk/early-help" TargetMode="External" /><Relationship Id="rId3" Type="http://schemas.openxmlformats.org/officeDocument/2006/relationships/image" Target="../media/image9.png" /><Relationship Id="rId4" Type="http://schemas.openxmlformats.org/officeDocument/2006/relationships/hyperlink" Target="http://www.lscbbirmingham.org.uk/early-help/early-help" TargetMode="Externa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87376" y="2051527"/>
            <a:ext cx="4875202" cy="1097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Early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Help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Assessment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7376" y="3697447"/>
            <a:ext cx="2590874" cy="826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MMMFKQ+Arial-BoldMT"/>
                <a:cs typeface="MMMFKQ+Arial-BoldMT"/>
              </a:rPr>
              <a:t>GUIDANCE</a:t>
            </a:r>
          </a:p>
          <a:p>
            <a:pPr marL="0" marR="0">
              <a:lnSpc>
                <a:spcPts val="201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1</a:t>
            </a:r>
            <a:r>
              <a:rPr dirty="0" sz="1800" baseline="29999" b="1">
                <a:solidFill>
                  <a:srgbClr val="000000"/>
                </a:solidFill>
                <a:latin typeface="MMMFKQ+Arial-BoldMT"/>
                <a:cs typeface="MMMFKQ+Arial-BoldMT"/>
              </a:rPr>
              <a:t>st</a:t>
            </a:r>
            <a:r>
              <a:rPr dirty="0" sz="1800" baseline="29999" spc="174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August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967" y="723100"/>
            <a:ext cx="436645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Consent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Public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Task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953" y="2312939"/>
            <a:ext cx="829921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important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families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understand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exactly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consenting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to.</a:t>
            </a:r>
            <a:r>
              <a:rPr dirty="0" sz="1400" spc="385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includes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adult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parenting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responsibility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where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age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appropriate,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themselves.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953" y="3270627"/>
            <a:ext cx="16834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Families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953" y="3691598"/>
            <a:ext cx="497207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happy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participate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953" y="3904958"/>
            <a:ext cx="8398633" cy="1309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understand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‘plan’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actions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themselves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others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give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permission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provide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understand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stored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accordance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legislation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know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where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immediate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risk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harm,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duty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act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</a:p>
          <a:p>
            <a:pPr marL="0" marR="0">
              <a:lnSpc>
                <a:spcPts val="1619"/>
              </a:lnSpc>
              <a:spcBef>
                <a:spcPts val="1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appreciate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some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kept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others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some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must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shared,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keep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families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harm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risk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discuss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063" y="741490"/>
            <a:ext cx="406019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Completing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722" y="1974483"/>
            <a:ext cx="94203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Section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0722" y="2399498"/>
            <a:ext cx="3047695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These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details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(under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18)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others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home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not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related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722" y="3131018"/>
            <a:ext cx="2988586" cy="756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Details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household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well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have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parental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responsibility,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followed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other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significant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around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0722" y="4045419"/>
            <a:ext cx="2979443" cy="939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These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details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ensure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understand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children’s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lives,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parents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network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known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appropriate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–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safe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946" y="723100"/>
            <a:ext cx="40147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000" y="579084"/>
            <a:ext cx="40147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639" y="753871"/>
            <a:ext cx="4566769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Completing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0885" y="2235427"/>
            <a:ext cx="94203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Section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0885" y="2660443"/>
            <a:ext cx="3225876" cy="939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These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details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those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other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professionals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organisations.</a:t>
            </a:r>
            <a:r>
              <a:rPr dirty="0" sz="1200" spc="33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school,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good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example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might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Educational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Psychiatrists,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siblings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school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charity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supporting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parents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968" y="4287034"/>
            <a:ext cx="94203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Section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968" y="4681569"/>
            <a:ext cx="3420640" cy="11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might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have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undertaken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Education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Health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Plan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Sexual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Exploitation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screening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tool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assessment.</a:t>
            </a:r>
            <a:r>
              <a:rPr dirty="0" sz="1200" spc="33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Ensuring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these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known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shared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crucial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avoid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repetitively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assessed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becoming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fatigued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but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also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inform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view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0990" y="723100"/>
            <a:ext cx="40147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833" y="651092"/>
            <a:ext cx="40147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474" y="723100"/>
            <a:ext cx="436645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816" y="2095294"/>
            <a:ext cx="275428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A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two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way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MMFKQ+Arial-BoldMT"/>
                <a:cs typeface="MMMFKQ+Arial-BoldMT"/>
              </a:rPr>
              <a:t>conversation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816" y="2634777"/>
            <a:ext cx="3735984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Identify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“What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going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well,”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strengths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816" y="3061497"/>
            <a:ext cx="3687059" cy="669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Identify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most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important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aspiration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through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most</a:t>
            </a:r>
          </a:p>
          <a:p>
            <a:pPr marL="28575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concern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individuals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816" y="3914937"/>
            <a:ext cx="3588259" cy="669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Gain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voice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way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age</a:t>
            </a:r>
          </a:p>
          <a:p>
            <a:pPr marL="28575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appropriate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816" y="4768376"/>
            <a:ext cx="3874816" cy="45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JCPHHQ+ArialMT"/>
                <a:cs typeface="JCPHHQ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Capture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like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able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do,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happy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make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change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643" y="723100"/>
            <a:ext cx="380957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557" y="1621962"/>
            <a:ext cx="790539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built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around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Signs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Safety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Wellbeing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(Three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Houses)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repeated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view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carer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2906" y="2676374"/>
            <a:ext cx="6942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Identity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2906" y="2859254"/>
            <a:ext cx="2624503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positive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qualities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does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person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see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about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themselves?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2904" y="3636482"/>
            <a:ext cx="177609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Thoughts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feelings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62904" y="3819362"/>
            <a:ext cx="2733752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person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thinking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feeling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might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positively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affect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their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mood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behaviour?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88964" y="4802552"/>
            <a:ext cx="2557446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Physical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well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being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positively</a:t>
            </a:r>
            <a:r>
              <a:rPr dirty="0" sz="1200" spc="331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affecting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person`s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physical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wellbeing?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967" y="795108"/>
            <a:ext cx="380957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68" y="1603254"/>
            <a:ext cx="790539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built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around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Signs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Safety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Wellbeing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(Three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Houses)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repeated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view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carer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1687" y="2639789"/>
            <a:ext cx="6942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Identity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1687" y="2822669"/>
            <a:ext cx="2481246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less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positive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self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perceptions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does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have?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1686" y="3585341"/>
            <a:ext cx="177609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Thoughts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feelings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1686" y="3786341"/>
            <a:ext cx="2643932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young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person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thinking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feeling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might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negatively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mood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behaviour?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1686" y="4751411"/>
            <a:ext cx="2524004" cy="57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Physical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well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being</a:t>
            </a:r>
          </a:p>
          <a:p>
            <a:pPr marL="0" marR="0">
              <a:lnSpc>
                <a:spcPts val="1200"/>
              </a:lnSpc>
              <a:spcBef>
                <a:spcPts val="2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negatively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affecting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young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person`s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wellbeing?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6975" y="683452"/>
            <a:ext cx="154859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Early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Help?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3159" y="5644333"/>
            <a:ext cx="4967930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Birmingham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99cc00"/>
                </a:solidFill>
                <a:latin typeface="MMMFKQ+Arial-BoldMT"/>
                <a:cs typeface="MMMFKQ+Arial-BoldMT"/>
              </a:rPr>
              <a:t>Safeguarding</a:t>
            </a:r>
            <a:r>
              <a:rPr dirty="0" sz="1100" spc="10" b="1">
                <a:solidFill>
                  <a:srgbClr val="99cc00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ff66cc"/>
                </a:solidFill>
                <a:latin typeface="MMMFKQ+Arial-BoldMT"/>
                <a:cs typeface="MMMFKQ+Arial-BoldMT"/>
              </a:rPr>
              <a:t>Children</a:t>
            </a:r>
            <a:r>
              <a:rPr dirty="0" sz="1100" b="1">
                <a:solidFill>
                  <a:srgbClr val="ff66cc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Partnership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–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Help,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Time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082" y="766082"/>
            <a:ext cx="380957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462" y="1683058"/>
            <a:ext cx="790539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built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around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Signs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Safety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Wellbeing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(Three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Houses)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repeated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view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/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carer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7303" y="2748520"/>
            <a:ext cx="6942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Identity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7303" y="2931400"/>
            <a:ext cx="2726001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could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wake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up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tomorrow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best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sort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person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really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like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how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feel?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7302" y="3946128"/>
            <a:ext cx="2853408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Thoughts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feelings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could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change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3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things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around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change?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7303" y="4963735"/>
            <a:ext cx="2409876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What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help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do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you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need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to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build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this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house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or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realise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this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aspiration?</a:t>
            </a:r>
            <a:r>
              <a:rPr dirty="0" sz="1200" spc="18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help?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8094" y="723100"/>
            <a:ext cx="380957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291" y="3503427"/>
            <a:ext cx="2582216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three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appear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but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table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looks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slightly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different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291" y="4356867"/>
            <a:ext cx="2641449" cy="1090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designed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allow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more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narrative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give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space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six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areas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focus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significant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sustained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outcomes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2015" y="723100"/>
            <a:ext cx="40147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6975" y="762314"/>
            <a:ext cx="4382392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scale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feel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6" y="1974483"/>
            <a:ext cx="6699553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important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know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individual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included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strongly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feel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about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good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things,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their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worries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life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their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aspiration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dreams.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6" y="2827923"/>
            <a:ext cx="6809255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scale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persons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voice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this.</a:t>
            </a:r>
            <a:r>
              <a:rPr dirty="0" sz="1400" spc="385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After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discussing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answers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persons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initials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person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determines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themselves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976" y="3681363"/>
            <a:ext cx="318442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0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(concerns)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10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(no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concerns)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867" y="795108"/>
            <a:ext cx="276975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Reflecting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Doing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867" y="1212012"/>
            <a:ext cx="288716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start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Out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Plan?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2991" y="892658"/>
            <a:ext cx="3876903" cy="756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“If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you’re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working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agency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that’s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involved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who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suspect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believe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suffering,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likely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suffer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significant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harm,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should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report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concerns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2991" y="1807058"/>
            <a:ext cx="3521661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Children's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Advice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Support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Service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(CASS)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immediately”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9904" y="2310002"/>
            <a:ext cx="1817232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Right</a:t>
            </a:r>
            <a:r>
              <a:rPr dirty="0" sz="800" spc="21">
                <a:solidFill>
                  <a:srgbClr val="000000"/>
                </a:solidFill>
                <a:latin typeface="RUQJTI+Arial-ItalicMT"/>
                <a:cs typeface="RUQJTI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Help,</a:t>
            </a:r>
            <a:r>
              <a:rPr dirty="0" sz="800" spc="21">
                <a:solidFill>
                  <a:srgbClr val="000000"/>
                </a:solidFill>
                <a:latin typeface="RUQJTI+Arial-ItalicMT"/>
                <a:cs typeface="RUQJTI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Right</a:t>
            </a:r>
            <a:r>
              <a:rPr dirty="0" sz="800" spc="21">
                <a:solidFill>
                  <a:srgbClr val="000000"/>
                </a:solidFill>
                <a:latin typeface="RUQJTI+Arial-ItalicMT"/>
                <a:cs typeface="RUQJTI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Time</a:t>
            </a:r>
            <a:r>
              <a:rPr dirty="0" sz="800" spc="21">
                <a:solidFill>
                  <a:srgbClr val="000000"/>
                </a:solidFill>
                <a:latin typeface="RUQJTI+Arial-ItalicMT"/>
                <a:cs typeface="RUQJTI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January</a:t>
            </a:r>
            <a:r>
              <a:rPr dirty="0" sz="800" spc="21">
                <a:solidFill>
                  <a:srgbClr val="000000"/>
                </a:solidFill>
                <a:latin typeface="RUQJTI+Arial-ItalicMT"/>
                <a:cs typeface="RUQJTI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RUQJTI+Arial-ItalicMT"/>
                <a:cs typeface="RUQJTI+Arial-ItalicMT"/>
              </a:rPr>
              <a:t>2018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971" y="3342635"/>
            <a:ext cx="4675453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Early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Help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Support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MMMFKQ+Arial-BoldMT"/>
                <a:cs typeface="MMMFKQ+Arial-BoldMT"/>
              </a:rPr>
              <a:t>Team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Find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out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available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any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current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Lead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Professional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details.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8837" y="3464041"/>
            <a:ext cx="296100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Children’s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Advice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Support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MMMFKQ+Arial-BoldMT"/>
                <a:cs typeface="MMMFKQ+Arial-BoldMT"/>
              </a:rPr>
              <a:t>Service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38837" y="3829801"/>
            <a:ext cx="1540916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Monday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Thursday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Friday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67637" y="3829801"/>
            <a:ext cx="1379983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8:45am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5:15pm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8:45am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4:15pm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0121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303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1888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971" y="4196075"/>
            <a:ext cx="462577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0121</a:t>
            </a:r>
            <a:r>
              <a:rPr dirty="0" sz="1400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303</a:t>
            </a:r>
            <a:r>
              <a:rPr dirty="0" sz="1400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8117</a:t>
            </a:r>
            <a:r>
              <a:rPr dirty="0" sz="1400" spc="-116" b="1">
                <a:solidFill>
                  <a:srgbClr val="ff33cc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 u="sng">
                <a:solidFill>
                  <a:srgbClr val="0000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ehst@birminghamchildrenstrust.co.uk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38837" y="4195561"/>
            <a:ext cx="87265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Telephone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38837" y="4561321"/>
            <a:ext cx="1786432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Emergency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JCPHHQ+ArialMT"/>
                <a:cs typeface="JCPHHQ+ArialMT"/>
              </a:rPr>
              <a:t>out-of-hours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Telephone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1971" y="4622795"/>
            <a:ext cx="4341101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Click</a:t>
            </a:r>
            <a:r>
              <a:rPr dirty="0" sz="1400" spc="391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dirty="0" sz="1400" spc="37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400" spc="38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dirty="0" sz="1400" spc="37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37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r>
              <a:rPr dirty="0" sz="1400" spc="-74">
                <a:solidFill>
                  <a:srgbClr val="0000ff"/>
                </a:solidFill>
                <a:latin typeface="JCPHHQ+ArialMT"/>
                <a:cs typeface="JCPHH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Team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67637" y="4744201"/>
            <a:ext cx="116893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0121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675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 </a:t>
            </a:r>
            <a:r>
              <a:rPr dirty="0" sz="1200">
                <a:solidFill>
                  <a:srgbClr val="ff33cc"/>
                </a:solidFill>
                <a:latin typeface="JCPHHQ+ArialMT"/>
                <a:cs typeface="JCPHHQ+ArialMT"/>
              </a:rPr>
              <a:t>4806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8128" y="281009"/>
            <a:ext cx="2686622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tools?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4584" y="2476122"/>
            <a:ext cx="2015653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ff"/>
                </a:solidFill>
                <a:latin typeface="JCPHHQ+ArialMT"/>
                <a:cs typeface="JCPHH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http://www.lscbbirmingham</a:t>
            </a:r>
            <a:r>
              <a:rPr dirty="0" sz="1200">
                <a:solidFill>
                  <a:srgbClr val="0000ff"/>
                </a:solidFill>
                <a:latin typeface="JCPHHQ+ArialMT"/>
                <a:cs typeface="JCPHH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u="sng">
                <a:solidFill>
                  <a:srgbClr val="0000ff"/>
                </a:solidFill>
                <a:latin typeface="JCPHHQ+ArialMT"/>
                <a:cs typeface="JCPHH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org.uk/early-help/signs-of-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 u="sng">
                <a:solidFill>
                  <a:srgbClr val="0000ff"/>
                </a:solidFill>
                <a:latin typeface="JCPHHQ+ArialMT"/>
                <a:cs typeface="JCPHH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safety-and-wellbeing/toolki</a:t>
            </a:r>
            <a:r>
              <a:rPr dirty="0" sz="1200">
                <a:solidFill>
                  <a:srgbClr val="0000ff"/>
                </a:solidFill>
                <a:latin typeface="JCPHHQ+ArialMT"/>
                <a:cs typeface="JCPHH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5501" y="4350747"/>
            <a:ext cx="5397347" cy="87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doesn’t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table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represents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questions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–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Birmingham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previously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houses,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Manchester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fairy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wizard.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engage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children,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people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adults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work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85501" y="5417547"/>
            <a:ext cx="5515940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whatever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pictorial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tool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–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matters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conversation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–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strength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based,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identifies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causes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alongside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change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05884" y="2451292"/>
            <a:ext cx="352887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5884" y="2985651"/>
            <a:ext cx="4211422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general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guide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completing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5884" y="3625731"/>
            <a:ext cx="4174994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document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available</a:t>
            </a:r>
            <a:r>
              <a:rPr dirty="0" sz="1400" spc="-43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 u="sng">
                <a:solidFill>
                  <a:srgbClr val="0000ff"/>
                </a:solidFill>
                <a:latin typeface="JCPHHQ+ArialMT"/>
                <a:cs typeface="JCPHHQ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dirty="0" sz="1400" spc="-15">
                <a:solidFill>
                  <a:srgbClr val="0000ff"/>
                </a:solidFill>
                <a:latin typeface="JCPHHQ+ArialMT"/>
                <a:cs typeface="JCPHHQ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a6a6a6"/>
                </a:solidFill>
                <a:latin typeface="MMMFKQ+Arial-BoldMT"/>
                <a:cs typeface="MMMFKQ+Arial-BoldMT"/>
              </a:rPr>
              <a:t>Birmingham</a:t>
            </a:r>
            <a:r>
              <a:rPr dirty="0" sz="14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99cc00"/>
                </a:solidFill>
                <a:latin typeface="MMMFKQ+Arial-BoldMT"/>
                <a:cs typeface="MMMFKQ+Arial-BoldMT"/>
              </a:rPr>
              <a:t>Safeguarding</a:t>
            </a:r>
            <a:r>
              <a:rPr dirty="0" sz="1400" spc="-25" b="1">
                <a:solidFill>
                  <a:srgbClr val="99cc00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ff66cc"/>
                </a:solidFill>
                <a:latin typeface="MMMFKQ+Arial-BoldMT"/>
                <a:cs typeface="MMMFKQ+Arial-BoldMT"/>
              </a:rPr>
              <a:t>Children</a:t>
            </a:r>
            <a:r>
              <a:rPr dirty="0" sz="1400" spc="-10" b="1">
                <a:solidFill>
                  <a:srgbClr val="ff66cc"/>
                </a:solidFill>
                <a:latin typeface="MMMFKQ+Arial-BoldMT"/>
                <a:cs typeface="MMMFKQ+Arial-BoldMT"/>
              </a:rPr>
              <a:t> </a:t>
            </a:r>
            <a:r>
              <a:rPr dirty="0" sz="1400" b="1">
                <a:solidFill>
                  <a:srgbClr val="a6a6a6"/>
                </a:solidFill>
                <a:latin typeface="MMMFKQ+Arial-BoldMT"/>
                <a:cs typeface="MMMFKQ+Arial-BoldMT"/>
              </a:rPr>
              <a:t>Partnership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326" y="5245431"/>
            <a:ext cx="839720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967" y="971484"/>
            <a:ext cx="291595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Early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Help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MMFKQ+Arial-BoldMT"/>
                <a:cs typeface="MMMFKQ+Arial-BoldMT"/>
              </a:rPr>
              <a:t>Actions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8903" y="670029"/>
            <a:ext cx="519765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7952" y="2429239"/>
            <a:ext cx="4004257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Where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behaviours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may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indicate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vulnerability,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document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27952" y="3069319"/>
            <a:ext cx="3855973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Universal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Plus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benefit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from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ensure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provide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information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things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escalate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27952" y="3922759"/>
            <a:ext cx="3866464" cy="109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Making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recording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response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support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better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engagement,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consent,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aids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plans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draw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greater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understanding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family’s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drives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these.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27952" y="5202918"/>
            <a:ext cx="3609214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simple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approach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would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8106" y="5681281"/>
            <a:ext cx="4967930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Birmingham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99cc00"/>
                </a:solidFill>
                <a:latin typeface="MMMFKQ+Arial-BoldMT"/>
                <a:cs typeface="MMMFKQ+Arial-BoldMT"/>
              </a:rPr>
              <a:t>Safeguarding</a:t>
            </a:r>
            <a:r>
              <a:rPr dirty="0" sz="1100" spc="10" b="1">
                <a:solidFill>
                  <a:srgbClr val="99cc00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ff66cc"/>
                </a:solidFill>
                <a:latin typeface="MMMFKQ+Arial-BoldMT"/>
                <a:cs typeface="MMMFKQ+Arial-BoldMT"/>
              </a:rPr>
              <a:t>Children</a:t>
            </a:r>
            <a:r>
              <a:rPr dirty="0" sz="1100" b="1">
                <a:solidFill>
                  <a:srgbClr val="ff66cc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Partnership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–</a:t>
            </a:r>
            <a:r>
              <a:rPr dirty="0" sz="11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Help,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100" b="1">
                <a:solidFill>
                  <a:srgbClr val="e46c0a"/>
                </a:solidFill>
                <a:latin typeface="MMMFKQ+Arial-BoldMT"/>
                <a:cs typeface="MMMFKQ+Arial-BoldMT"/>
              </a:rPr>
              <a:t>Time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780" y="616687"/>
            <a:ext cx="436645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9424" y="2910587"/>
            <a:ext cx="407253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Time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gives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set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principles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adopt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9424" y="3550666"/>
            <a:ext cx="4231457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understanding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family’s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need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start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response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what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do,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beginning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plan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9424" y="4404107"/>
            <a:ext cx="4121577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Crucial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time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right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conversation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9424" y="5044186"/>
            <a:ext cx="4161816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family’s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privacy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important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drawing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their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attention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how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seriously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take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have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open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honest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discussion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738" y="634288"/>
            <a:ext cx="436645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Privacy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171" y="1830466"/>
            <a:ext cx="8497288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“The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personal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data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collected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this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form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stored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by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provide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services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you.</a:t>
            </a:r>
            <a:r>
              <a:rPr dirty="0" sz="1400" spc="385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share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relevant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data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Children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Safeguarding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Partner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Organisations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also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involved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providing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services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2171" y="2683907"/>
            <a:ext cx="794432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will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collect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store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use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your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personal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data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line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with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General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Data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Protection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Regulation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(GDPR)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Data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Protection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Act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2018”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738" y="634288"/>
            <a:ext cx="4366450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Privacy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5234" y="3060662"/>
            <a:ext cx="599541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Click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link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in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bar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below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for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Early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Help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Assessment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7347" y="3304502"/>
            <a:ext cx="521638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Plan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information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and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example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EHAs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online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MMFKQ+Arial-BoldMT"/>
                <a:cs typeface="MMMFKQ+Arial-BoldMT"/>
              </a:rPr>
              <a:t>from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9024" y="3855038"/>
            <a:ext cx="716243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a6a6a6"/>
                </a:solidFill>
                <a:latin typeface="MMMFKQ+Arial-BoldMT"/>
                <a:cs typeface="MMMFKQ+Arial-BoldMT"/>
              </a:rPr>
              <a:t>Birmingham</a:t>
            </a:r>
            <a:r>
              <a:rPr dirty="0" sz="1600" spc="17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99cc00"/>
                </a:solidFill>
                <a:latin typeface="MMMFKQ+Arial-BoldMT"/>
                <a:cs typeface="MMMFKQ+Arial-BoldMT"/>
              </a:rPr>
              <a:t>Safeguarding</a:t>
            </a:r>
            <a:r>
              <a:rPr dirty="0" sz="1600" b="1">
                <a:solidFill>
                  <a:srgbClr val="99cc00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ff33cc"/>
                </a:solidFill>
                <a:latin typeface="MMMFKQ+Arial-BoldMT"/>
                <a:cs typeface="MMMFKQ+Arial-BoldMT"/>
              </a:rPr>
              <a:t>Children</a:t>
            </a:r>
            <a:r>
              <a:rPr dirty="0" sz="1600" spc="10" b="1">
                <a:solidFill>
                  <a:srgbClr val="ff33cc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a6a6a6"/>
                </a:solidFill>
                <a:latin typeface="MMMFKQ+Arial-BoldMT"/>
                <a:cs typeface="MMMFKQ+Arial-BoldMT"/>
              </a:rPr>
              <a:t>Partnership</a:t>
            </a:r>
            <a:r>
              <a:rPr dirty="0" sz="1600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a6a6a6"/>
                </a:solidFill>
                <a:latin typeface="MMMFKQ+Arial-BoldMT"/>
                <a:cs typeface="MMMFKQ+Arial-BoldMT"/>
              </a:rPr>
              <a:t>–</a:t>
            </a:r>
            <a:r>
              <a:rPr dirty="0" sz="1600" spc="14" b="1">
                <a:solidFill>
                  <a:srgbClr val="a6a6a6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Help,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Right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 </a:t>
            </a:r>
            <a:r>
              <a:rPr dirty="0" sz="1600" b="1">
                <a:solidFill>
                  <a:srgbClr val="e46c0a"/>
                </a:solidFill>
                <a:latin typeface="MMMFKQ+Arial-BoldMT"/>
                <a:cs typeface="MMMFKQ+Arial-BoldMT"/>
              </a:rPr>
              <a:t>Time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6975" y="579084"/>
            <a:ext cx="352887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7376" y="1974482"/>
            <a:ext cx="4290187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example,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keeping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privacy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statement,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consent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Section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1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2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Early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Help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CPHHQ+ArialMT"/>
                <a:cs typeface="JCPHHQ+ArialMT"/>
              </a:rPr>
              <a:t>Assessment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9082" y="6440683"/>
            <a:ext cx="33096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EHA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b="1">
                <a:solidFill>
                  <a:srgbClr val="ffffff"/>
                </a:solidFill>
                <a:latin typeface="MMMFKQ+Arial-BoldMT"/>
                <a:cs typeface="MMMFKQ+Arial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AF8CE796476468EC1B6445911AD04" ma:contentTypeVersion="16" ma:contentTypeDescription="Create a new document." ma:contentTypeScope="" ma:versionID="3ef5c70c3e7b3b24f9eb98a6ca0fcce0">
  <xsd:schema xmlns:xsd="http://www.w3.org/2001/XMLSchema" xmlns:xs="http://www.w3.org/2001/XMLSchema" xmlns:p="http://schemas.microsoft.com/office/2006/metadata/properties" xmlns:ns2="37d3fa94-8997-4ea9-b23e-907577a5dfb0" xmlns:ns3="ab37474f-f7b1-4a9e-abc6-48c583259534" targetNamespace="http://schemas.microsoft.com/office/2006/metadata/properties" ma:root="true" ma:fieldsID="896a05f1ef0c4b72821e59820442f60b" ns2:_="" ns3:_="">
    <xsd:import namespace="37d3fa94-8997-4ea9-b23e-907577a5dfb0"/>
    <xsd:import namespace="ab37474f-f7b1-4a9e-abc6-48c58325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3fa94-8997-4ea9-b23e-907577a5d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31aaf5-e2f8-4e71-9fcd-a8521e78c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474f-f7b1-4a9e-abc6-48c58325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884e4b-139f-4054-86ac-be8520258f8a}" ma:internalName="TaxCatchAll" ma:showField="CatchAllData" ma:web="ab37474f-f7b1-4a9e-abc6-48c58325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BFDC95-55FF-4DD0-8AE5-7B6AB9991992}"/>
</file>

<file path=customXml/itemProps2.xml><?xml version="1.0" encoding="utf-8"?>
<ds:datastoreItem xmlns:ds="http://schemas.openxmlformats.org/officeDocument/2006/customXml" ds:itemID="{04E8D24B-C411-4942-B33D-8A6F99D02F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2023-03-08T05:18:26-06:00</dcterms:modified>
</cp:coreProperties>
</file>