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95" r:id="rId6"/>
    <p:sldId id="281" r:id="rId7"/>
    <p:sldId id="306" r:id="rId8"/>
    <p:sldId id="307" r:id="rId9"/>
    <p:sldId id="291" r:id="rId10"/>
    <p:sldId id="304" r:id="rId11"/>
    <p:sldId id="298" r:id="rId12"/>
    <p:sldId id="308" r:id="rId13"/>
    <p:sldId id="30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5" autoAdjust="0"/>
    <p:restoredTop sz="94660"/>
  </p:normalViewPr>
  <p:slideViewPr>
    <p:cSldViewPr>
      <p:cViewPr varScale="1">
        <p:scale>
          <a:sx n="104" d="100"/>
          <a:sy n="104" d="100"/>
        </p:scale>
        <p:origin x="6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5ACA0-FFE8-4D9F-AFAE-B2AE51C90E27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E8719-F505-4134-A241-6B84F7D5BB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25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2DDE-3C8D-4D2F-B112-D31163D9123D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FA71-820E-4349-8020-6F047DD48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04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2DDE-3C8D-4D2F-B112-D31163D9123D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FA71-820E-4349-8020-6F047DD48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06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2DDE-3C8D-4D2F-B112-D31163D9123D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FA71-820E-4349-8020-6F047DD48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84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2DDE-3C8D-4D2F-B112-D31163D9123D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FA71-820E-4349-8020-6F047DD48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03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2DDE-3C8D-4D2F-B112-D31163D9123D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FA71-820E-4349-8020-6F047DD48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83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2DDE-3C8D-4D2F-B112-D31163D9123D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FA71-820E-4349-8020-6F047DD48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57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2DDE-3C8D-4D2F-B112-D31163D9123D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FA71-820E-4349-8020-6F047DD48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03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2DDE-3C8D-4D2F-B112-D31163D9123D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FA71-820E-4349-8020-6F047DD48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984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2DDE-3C8D-4D2F-B112-D31163D9123D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FA71-820E-4349-8020-6F047DD48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70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2DDE-3C8D-4D2F-B112-D31163D9123D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FA71-820E-4349-8020-6F047DD48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8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2DDE-3C8D-4D2F-B112-D31163D9123D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FA71-820E-4349-8020-6F047DD48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62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72DDE-3C8D-4D2F-B112-D31163D9123D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7FA71-820E-4349-8020-6F047DD48AA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7B3151-2140-3EFF-A924-A737AFF25A0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65813" y="67056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56461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working-together-to-safeguard-children--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booking.lscpbirmingham.org.uk/event-detail/%3DkTO1QjM/Advanced-CSE---Trauma--Developing-Skills-for-Practice" TargetMode="External"/><Relationship Id="rId13" Type="http://schemas.openxmlformats.org/officeDocument/2006/relationships/image" Target="../media/image2.png"/><Relationship Id="rId3" Type="http://schemas.openxmlformats.org/officeDocument/2006/relationships/hyperlink" Target="https://booking.lscpbirmingham.org.uk/event-detail/%3DgTM2QjM/Professional-Curiosity--Challenge" TargetMode="External"/><Relationship Id="rId7" Type="http://schemas.openxmlformats.org/officeDocument/2006/relationships/hyperlink" Target="https://booking.lscpbirmingham.org.uk/event-detail/%3DYzM1QjM/Module-1-Understanding-and-Responding-to-Coercive-Control-and-Domestic-Abuse" TargetMode="External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booking.lscpbirmingham.org.uk/event-detail/%3DUjM1MjM/Safeguarding-Disabled-Children--Young-People" TargetMode="External"/><Relationship Id="rId11" Type="http://schemas.openxmlformats.org/officeDocument/2006/relationships/hyperlink" Target="https://booking.lscpbirmingham.org.uk/" TargetMode="External"/><Relationship Id="rId5" Type="http://schemas.openxmlformats.org/officeDocument/2006/relationships/hyperlink" Target="https://booking.lscpbirmingham.org.uk/event-detail/%3DUTO1QjM/Safeguarding-for-Senior-Designated--Operational-Managers" TargetMode="External"/><Relationship Id="rId10" Type="http://schemas.openxmlformats.org/officeDocument/2006/relationships/hyperlink" Target="https://booking.lscpbirmingham.org.uk/event-detail/%3DcDOxIjM/Graded-Care-Profile-2-GCP2-Training-for-Practitioners" TargetMode="External"/><Relationship Id="rId4" Type="http://schemas.openxmlformats.org/officeDocument/2006/relationships/hyperlink" Target="https://booking.lscpbirmingham.org.uk/event-detail/%3DAjN1QjM/Working-with-Resistant-Families" TargetMode="External"/><Relationship Id="rId9" Type="http://schemas.openxmlformats.org/officeDocument/2006/relationships/hyperlink" Target="https://booking.lscpbirmingham.org.uk/event-detail/%3DkTM4MjM/Identifying-Supporting-and-Protecting-Girls-and-Women-from-FGM-CPD-Advanc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forms.office.com%2FPages%2FResponsePage.aspx%3Fid%3DZ86aaeTSzUuzA9K74rm78fx-p1e8IvtGsd2Us8UoYb1UQlQ3RFBMREVOTlNNS0w2MVBGRkVKMzdPVSQlQCN0PWcu&amp;data=05%7C02%7CJulie.Sydenham%40birminghamchildrenstrust.co.uk%7Ce667fd11a26143bf72ab08dc1ce0bffd%7C699ace67d2e44bcdb303d2bbe2b9bbf1%7C0%7C0%7C638416998836595019%7CUnknown%7CTWFpbGZsb3d8eyJWIjoiMC4wLjAwMDAiLCJQIjoiV2luMzIiLCJBTiI6Ik1haWwiLCJXVCI6Mn0%3D%7C3000%7C%7C%7C&amp;sdata=ybA06%2B1WW71Jyw8rFfzG9Wn8G3E8%2FwtqYDBuxOAk39A%3D&amp;reserved=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cid:image002.jpg@01DA4956.2EBE4ED0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7815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29372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GB" sz="4800" b="1" dirty="0">
                <a:solidFill>
                  <a:srgbClr val="7030A0"/>
                </a:solidFill>
              </a:rPr>
              <a:t>BSCP Practitioners Forum</a:t>
            </a:r>
            <a:br>
              <a:rPr lang="en-GB" b="1" dirty="0">
                <a:solidFill>
                  <a:srgbClr val="7030A0"/>
                </a:solidFill>
              </a:rPr>
            </a:br>
            <a:r>
              <a:rPr lang="en-GB" b="1" dirty="0"/>
              <a:t>Wednesday 24</a:t>
            </a:r>
            <a:r>
              <a:rPr lang="en-GB" b="1" baseline="30000" dirty="0"/>
              <a:t>th</a:t>
            </a:r>
            <a:r>
              <a:rPr lang="en-GB" b="1" dirty="0"/>
              <a:t> January 2024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6293" y="3717032"/>
            <a:ext cx="12192000" cy="1752600"/>
          </a:xfrm>
        </p:spPr>
        <p:txBody>
          <a:bodyPr>
            <a:normAutofit/>
          </a:bodyPr>
          <a:lstStyle/>
          <a:p>
            <a:r>
              <a:rPr lang="en-GB" altLang="en-US" sz="8000" b="1" dirty="0"/>
              <a:t>Welcome all!</a:t>
            </a:r>
            <a:endParaRPr lang="en-GB" sz="8000" b="1" dirty="0"/>
          </a:p>
        </p:txBody>
      </p:sp>
      <p:sp>
        <p:nvSpPr>
          <p:cNvPr id="6" name="Rectangle 5"/>
          <p:cNvSpPr/>
          <p:nvPr/>
        </p:nvSpPr>
        <p:spPr>
          <a:xfrm>
            <a:off x="0" y="6325170"/>
            <a:ext cx="12192000" cy="548680"/>
          </a:xfrm>
          <a:prstGeom prst="rect">
            <a:avLst/>
          </a:prstGeom>
          <a:solidFill>
            <a:srgbClr val="EA5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   </a:t>
            </a:r>
            <a:r>
              <a:rPr lang="en-GB" b="1" dirty="0">
                <a:solidFill>
                  <a:schemeClr val="bg1"/>
                </a:solidFill>
              </a:rPr>
              <a:t>www.lscpbirmingham.org.uk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CC79C0-B741-0FC8-C816-29E88A917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4392" y="521403"/>
            <a:ext cx="2096135" cy="922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3303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524000" y="-13577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0480D5-CEB0-43B9-95B1-520DB80E0C9C}"/>
              </a:ext>
            </a:extLst>
          </p:cNvPr>
          <p:cNvSpPr txBox="1">
            <a:spLocks/>
          </p:cNvSpPr>
          <p:nvPr/>
        </p:nvSpPr>
        <p:spPr>
          <a:xfrm>
            <a:off x="1540818" y="54042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400" b="1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7739BAC-D84E-4859-91E1-3221D10AC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628051"/>
            <a:ext cx="47815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E73937-28C2-4C97-89FD-9E60193520C9}"/>
              </a:ext>
            </a:extLst>
          </p:cNvPr>
          <p:cNvSpPr/>
          <p:nvPr/>
        </p:nvSpPr>
        <p:spPr>
          <a:xfrm>
            <a:off x="857883" y="1297709"/>
            <a:ext cx="8856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4000" b="1" dirty="0">
              <a:solidFill>
                <a:prstClr val="black"/>
              </a:solidFill>
            </a:endParaRPr>
          </a:p>
          <a:p>
            <a:pPr lvl="0"/>
            <a:r>
              <a:rPr lang="en-GB" sz="4800" b="1" dirty="0">
                <a:solidFill>
                  <a:srgbClr val="7030A0"/>
                </a:solidFill>
              </a:rPr>
              <a:t>Thank you all for attending and enjoy the rest of your day!</a:t>
            </a:r>
            <a:endParaRPr lang="en-GB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3600" b="1" dirty="0">
              <a:solidFill>
                <a:srgbClr val="7030A0"/>
              </a:solidFill>
            </a:endParaRPr>
          </a:p>
          <a:p>
            <a:r>
              <a:rPr lang="en-GB" sz="3600" b="1" dirty="0"/>
              <a:t>Next Practitioners Forum</a:t>
            </a:r>
          </a:p>
          <a:p>
            <a:r>
              <a:rPr lang="en-GB" sz="3600" b="1" dirty="0"/>
              <a:t>Wednesday 20</a:t>
            </a:r>
            <a:r>
              <a:rPr lang="en-GB" sz="3600" b="1" baseline="30000" dirty="0"/>
              <a:t>th</a:t>
            </a:r>
            <a:r>
              <a:rPr lang="en-GB" sz="3600" b="1" dirty="0"/>
              <a:t> March 2024</a:t>
            </a:r>
          </a:p>
          <a:p>
            <a:pPr lvl="0"/>
            <a:endParaRPr lang="en-GB" sz="3600" b="1" dirty="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7C2770-ADAD-4536-B437-E59DC67F63C5}"/>
              </a:ext>
            </a:extLst>
          </p:cNvPr>
          <p:cNvSpPr/>
          <p:nvPr/>
        </p:nvSpPr>
        <p:spPr>
          <a:xfrm>
            <a:off x="0" y="6325170"/>
            <a:ext cx="12192000" cy="548680"/>
          </a:xfrm>
          <a:prstGeom prst="rect">
            <a:avLst/>
          </a:prstGeom>
          <a:solidFill>
            <a:srgbClr val="EA5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   </a:t>
            </a:r>
            <a:r>
              <a:rPr lang="en-GB" b="1" dirty="0">
                <a:solidFill>
                  <a:schemeClr val="bg1"/>
                </a:solidFill>
              </a:rPr>
              <a:t>www.lscpbirmingham.org.uk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815A2F-C1DA-74EA-4611-6F43BBE16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856" y="2975071"/>
            <a:ext cx="3860430" cy="27594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E39702-5F8B-A7D6-4F7F-F479DD7CE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08733" y="523254"/>
            <a:ext cx="2096135" cy="922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141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134C7F81-CBB4-4916-A851-1677C7827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2" y="548680"/>
            <a:ext cx="47815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524000" y="-13577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0480D5-CEB0-43B9-95B1-520DB80E0C9C}"/>
              </a:ext>
            </a:extLst>
          </p:cNvPr>
          <p:cNvSpPr txBox="1">
            <a:spLocks/>
          </p:cNvSpPr>
          <p:nvPr/>
        </p:nvSpPr>
        <p:spPr>
          <a:xfrm>
            <a:off x="1540818" y="54042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06B6DE-0C6C-45F1-9939-3162347C7CF4}"/>
              </a:ext>
            </a:extLst>
          </p:cNvPr>
          <p:cNvSpPr txBox="1"/>
          <p:nvPr/>
        </p:nvSpPr>
        <p:spPr>
          <a:xfrm>
            <a:off x="469565" y="1226972"/>
            <a:ext cx="11377264" cy="489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000" b="1" dirty="0"/>
              <a:t>14.00	</a:t>
            </a:r>
            <a:r>
              <a:rPr lang="en-GB" sz="2400" b="1" dirty="0"/>
              <a:t>Welcome, Introduction and Safeguarding Update </a:t>
            </a:r>
          </a:p>
          <a:p>
            <a:pPr marL="457200"/>
            <a:r>
              <a:rPr lang="en-GB" sz="1600" dirty="0"/>
              <a:t> 	</a:t>
            </a:r>
            <a:r>
              <a:rPr lang="en-GB" sz="2000" b="1" dirty="0"/>
              <a:t>Penny Thompson CBE, </a:t>
            </a:r>
            <a:r>
              <a:rPr lang="en-GB" sz="2000" dirty="0"/>
              <a:t>Independent Chair, Birmingham Safeguarding Children Partnership 	(BSCP)</a:t>
            </a:r>
          </a:p>
          <a:p>
            <a:r>
              <a:rPr lang="en-GB" sz="2000" b="1" dirty="0"/>
              <a:t>14.15</a:t>
            </a:r>
            <a:r>
              <a:rPr lang="en-GB" sz="2400" b="1" dirty="0"/>
              <a:t>	Reporting Safeguarding Concerns and Requesting Support: What you need to 		know.</a:t>
            </a:r>
          </a:p>
          <a:p>
            <a:r>
              <a:rPr lang="en-GB" sz="2400" b="1" dirty="0"/>
              <a:t>	</a:t>
            </a:r>
            <a:r>
              <a:rPr lang="en-GB" sz="2000" b="1" dirty="0"/>
              <a:t>Pauline Austin, </a:t>
            </a:r>
            <a:r>
              <a:rPr lang="en-GB" sz="2000" dirty="0"/>
              <a:t>CASS Operations Team Manager</a:t>
            </a:r>
          </a:p>
          <a:p>
            <a:r>
              <a:rPr lang="en-GB" sz="2000" b="1" dirty="0"/>
              <a:t>14.55</a:t>
            </a:r>
            <a:r>
              <a:rPr lang="en-GB" b="1" dirty="0"/>
              <a:t> </a:t>
            </a:r>
            <a:r>
              <a:rPr lang="en-GB" sz="1600" b="1" dirty="0"/>
              <a:t>	</a:t>
            </a:r>
            <a:r>
              <a:rPr lang="en-GB" sz="2400" b="1" dirty="0"/>
              <a:t>Practitioners Feedback and Questions 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2000" b="1" dirty="0"/>
              <a:t>15.10</a:t>
            </a:r>
            <a:r>
              <a:rPr lang="en-GB" sz="1600" b="1" dirty="0"/>
              <a:t>	</a:t>
            </a:r>
            <a:r>
              <a:rPr lang="en-GB" sz="2400" b="1" dirty="0"/>
              <a:t>Learning &amp; Development Update.</a:t>
            </a:r>
          </a:p>
          <a:p>
            <a:pPr>
              <a:lnSpc>
                <a:spcPct val="115000"/>
              </a:lnSpc>
            </a:pPr>
            <a:r>
              <a:rPr lang="en-GB" sz="1600" b="1" dirty="0"/>
              <a:t> 	</a:t>
            </a:r>
            <a:r>
              <a:rPr lang="en-GB" sz="2000" b="1" dirty="0"/>
              <a:t>Dave Passley, </a:t>
            </a:r>
            <a:r>
              <a:rPr lang="en-GB" sz="2000" dirty="0"/>
              <a:t>L&amp;D Programme Manager/</a:t>
            </a:r>
            <a:r>
              <a:rPr lang="en-GB" sz="2000" b="1" dirty="0"/>
              <a:t>Kerrie Dawkins, </a:t>
            </a:r>
            <a:r>
              <a:rPr lang="en-GB" sz="2000" dirty="0"/>
              <a:t>L&amp;D Officer</a:t>
            </a:r>
          </a:p>
          <a:p>
            <a:pPr>
              <a:lnSpc>
                <a:spcPct val="115000"/>
              </a:lnSpc>
            </a:pPr>
            <a:r>
              <a:rPr lang="en-GB" sz="2000" dirty="0"/>
              <a:t>	Birmingham Safeguarding Children Partnership</a:t>
            </a:r>
          </a:p>
          <a:p>
            <a:pPr>
              <a:lnSpc>
                <a:spcPct val="115000"/>
              </a:lnSpc>
            </a:pPr>
            <a:r>
              <a:rPr lang="en-GB" sz="2000" b="1" dirty="0"/>
              <a:t>15.25</a:t>
            </a:r>
            <a:r>
              <a:rPr lang="en-GB" sz="2000" dirty="0"/>
              <a:t>	</a:t>
            </a:r>
            <a:r>
              <a:rPr lang="en-GB" sz="2400" b="1" dirty="0"/>
              <a:t>Any other Business</a:t>
            </a:r>
            <a:endParaRPr lang="en-GB" sz="2000" b="1" dirty="0"/>
          </a:p>
          <a:p>
            <a:pPr>
              <a:lnSpc>
                <a:spcPct val="115000"/>
              </a:lnSpc>
            </a:pPr>
            <a:r>
              <a:rPr lang="en-GB" sz="2000" b="1" dirty="0"/>
              <a:t>15.30</a:t>
            </a:r>
            <a:r>
              <a:rPr lang="en-GB" sz="1600" b="1" dirty="0"/>
              <a:t>	</a:t>
            </a:r>
            <a:r>
              <a:rPr lang="en-GB" sz="2400" b="1" dirty="0"/>
              <a:t>Close</a:t>
            </a:r>
            <a:r>
              <a:rPr lang="en-GB" sz="2400" dirty="0"/>
              <a:t> </a:t>
            </a:r>
          </a:p>
          <a:p>
            <a:endParaRPr lang="en-GB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64A043-E87C-484B-A4EC-A195AF8EABCF}"/>
              </a:ext>
            </a:extLst>
          </p:cNvPr>
          <p:cNvSpPr/>
          <p:nvPr/>
        </p:nvSpPr>
        <p:spPr>
          <a:xfrm>
            <a:off x="18346" y="6309320"/>
            <a:ext cx="12192000" cy="548680"/>
          </a:xfrm>
          <a:prstGeom prst="rect">
            <a:avLst/>
          </a:prstGeom>
          <a:solidFill>
            <a:srgbClr val="EA5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   </a:t>
            </a:r>
            <a:r>
              <a:rPr lang="en-GB" b="1" dirty="0">
                <a:solidFill>
                  <a:schemeClr val="bg1"/>
                </a:solidFill>
              </a:rPr>
              <a:t>www.lscpbirmingham.org.uk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70071E-5A67-458E-84C4-7F80DA725791}"/>
              </a:ext>
            </a:extLst>
          </p:cNvPr>
          <p:cNvSpPr txBox="1"/>
          <p:nvPr/>
        </p:nvSpPr>
        <p:spPr>
          <a:xfrm>
            <a:off x="535624" y="199421"/>
            <a:ext cx="3328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7030A0"/>
                </a:solidFill>
              </a:rPr>
              <a:t>Programme</a:t>
            </a:r>
          </a:p>
          <a:p>
            <a:endParaRPr lang="en-GB" sz="3600" b="1" dirty="0">
              <a:solidFill>
                <a:srgbClr val="7030A0"/>
              </a:solidFill>
            </a:endParaRPr>
          </a:p>
          <a:p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DF73D1-D308-9EB7-272D-21E40A939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5542" y="304317"/>
            <a:ext cx="2096135" cy="922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065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E5B58E75-7BCD-4580-93D9-5E6605A6F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038"/>
            <a:ext cx="47815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524000" y="-13577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400" b="1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4"/>
          </p:nvPr>
        </p:nvSpPr>
        <p:spPr>
          <a:xfrm>
            <a:off x="407368" y="207962"/>
            <a:ext cx="11305256" cy="5876182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en-GB" sz="3000" b="1" dirty="0">
                <a:solidFill>
                  <a:srgbClr val="7030A0"/>
                </a:solidFill>
              </a:rPr>
              <a:t>Welcome, Introduction and Safeguarding Update </a:t>
            </a:r>
          </a:p>
          <a:p>
            <a:pPr marL="0" indent="0" fontAlgn="t">
              <a:buNone/>
            </a:pPr>
            <a:r>
              <a:rPr lang="en-GB" sz="3000" b="1" dirty="0"/>
              <a:t>Independent Chair’s Safeguarding Update:</a:t>
            </a:r>
          </a:p>
          <a:p>
            <a:pPr marL="0" indent="0" fontAlgn="t">
              <a:buNone/>
            </a:pPr>
            <a:endParaRPr lang="en-GB" sz="3000" b="1" dirty="0"/>
          </a:p>
          <a:p>
            <a:pPr marL="0" indent="0" fontAlgn="t">
              <a:buNone/>
            </a:pPr>
            <a:endParaRPr lang="en-GB" sz="3000" b="1" dirty="0"/>
          </a:p>
          <a:p>
            <a:pPr marL="0" indent="0" fontAlgn="t">
              <a:buNone/>
            </a:pPr>
            <a:r>
              <a:rPr lang="en-GB" sz="3200" dirty="0"/>
              <a:t>  </a:t>
            </a:r>
          </a:p>
          <a:p>
            <a:endParaRPr lang="en-GB" sz="1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0480D5-CEB0-43B9-95B1-520DB80E0C9C}"/>
              </a:ext>
            </a:extLst>
          </p:cNvPr>
          <p:cNvSpPr txBox="1">
            <a:spLocks/>
          </p:cNvSpPr>
          <p:nvPr/>
        </p:nvSpPr>
        <p:spPr>
          <a:xfrm>
            <a:off x="1540818" y="54042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5E91CD-872B-4BB3-923C-323CCE34BB21}"/>
              </a:ext>
            </a:extLst>
          </p:cNvPr>
          <p:cNvSpPr/>
          <p:nvPr/>
        </p:nvSpPr>
        <p:spPr>
          <a:xfrm>
            <a:off x="0" y="6325170"/>
            <a:ext cx="12192000" cy="548680"/>
          </a:xfrm>
          <a:prstGeom prst="rect">
            <a:avLst/>
          </a:prstGeom>
          <a:solidFill>
            <a:srgbClr val="EA5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   </a:t>
            </a:r>
            <a:r>
              <a:rPr lang="en-GB" b="1" dirty="0">
                <a:solidFill>
                  <a:schemeClr val="bg1"/>
                </a:solidFill>
              </a:rPr>
              <a:t>www.lscpbirmingham.org.uk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CD319C0-7B28-4682-A009-B9B946987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987660"/>
              </p:ext>
            </p:extLst>
          </p:nvPr>
        </p:nvGraphicFramePr>
        <p:xfrm>
          <a:off x="424593" y="1320525"/>
          <a:ext cx="10923004" cy="10070741"/>
        </p:xfrm>
        <a:graphic>
          <a:graphicData uri="http://schemas.openxmlformats.org/drawingml/2006/table">
            <a:tbl>
              <a:tblPr/>
              <a:tblGrid>
                <a:gridCol w="10923004">
                  <a:extLst>
                    <a:ext uri="{9D8B030D-6E8A-4147-A177-3AD203B41FA5}">
                      <a16:colId xmlns:a16="http://schemas.microsoft.com/office/drawing/2014/main" val="2004647953"/>
                    </a:ext>
                  </a:extLst>
                </a:gridCol>
              </a:tblGrid>
              <a:tr h="44624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400" b="1" dirty="0"/>
                        <a:t>Penny Thompson CBE</a:t>
                      </a:r>
                      <a:r>
                        <a:rPr lang="en-GB" sz="2000" b="1" dirty="0"/>
                        <a:t>, </a:t>
                      </a:r>
                      <a:r>
                        <a:rPr lang="en-GB" sz="2000" dirty="0"/>
                        <a:t>Independent Chair, BSCP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dirty="0"/>
                        <a:t>•	New Working Together Guidance 2023 Working together to safeguard children –  </a:t>
                      </a:r>
                    </a:p>
                    <a:p>
                      <a:pPr marL="9144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u="sng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Working together to safeguard children - GOV.UK (www.gov.uk)</a:t>
                      </a: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dirty="0"/>
                        <a:t>	Summary of Changes</a:t>
                      </a:r>
                    </a:p>
                    <a:p>
                      <a:pPr marL="9144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dirty="0"/>
                        <a:t> </a:t>
                      </a:r>
                      <a:r>
                        <a:rPr lang="en-GB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https://www.gov.uk/government/publications/working-together-to-safeguard-children--2</a:t>
                      </a:r>
                      <a:endParaRPr lang="en-GB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dirty="0"/>
                        <a:t>•	Research – School exclusion reduction Glasgow &amp; London – Published May 2023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dirty="0"/>
                        <a:t>•	Domestic Abuse Commissioner’s briefs – Proposed Developments in Services for victims and survivors of 	domestic abuse – November 2023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dirty="0"/>
                        <a:t>•	Championing Kinship Care – National Strategy – December 2023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dirty="0"/>
                        <a:t>•	Improving Practice with Children Young People and Families – December 2023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dirty="0"/>
                        <a:t>•	Children’s Social Care Data 7 Digital Strategy – December 2023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dirty="0"/>
                        <a:t>•	BCC Budget Update letter – 01.12.2023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dirty="0"/>
                        <a:t>•	WM VRU – Consultation on Reducing and Preventing School Exclusions – 08.12.2023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dirty="0"/>
                        <a:t>•	Independent Chairs Blog – December 2023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dirty="0"/>
                        <a:t>•	National Review – Children with disabilities and complex health needs living in residential settings </a:t>
                      </a:r>
                      <a:r>
                        <a:rPr lang="en-GB" sz="1800"/>
                        <a:t>– 	18.12.2023</a:t>
                      </a:r>
                      <a:endParaRPr lang="en-GB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8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407985"/>
                  </a:ext>
                </a:extLst>
              </a:tr>
              <a:tr h="446242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1748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86691FC-B0F3-8D5B-6434-D66CE75B4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9932" y="475954"/>
            <a:ext cx="2096135" cy="922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93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E5B58E75-7BCD-4580-93D9-5E6605A6F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038"/>
            <a:ext cx="47815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524000" y="-13577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0480D5-CEB0-43B9-95B1-520DB80E0C9C}"/>
              </a:ext>
            </a:extLst>
          </p:cNvPr>
          <p:cNvSpPr txBox="1">
            <a:spLocks/>
          </p:cNvSpPr>
          <p:nvPr/>
        </p:nvSpPr>
        <p:spPr>
          <a:xfrm>
            <a:off x="1540818" y="54042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5E91CD-872B-4BB3-923C-323CCE34BB21}"/>
              </a:ext>
            </a:extLst>
          </p:cNvPr>
          <p:cNvSpPr/>
          <p:nvPr/>
        </p:nvSpPr>
        <p:spPr>
          <a:xfrm>
            <a:off x="0" y="6325170"/>
            <a:ext cx="12192000" cy="548680"/>
          </a:xfrm>
          <a:prstGeom prst="rect">
            <a:avLst/>
          </a:prstGeom>
          <a:solidFill>
            <a:srgbClr val="EA5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   </a:t>
            </a:r>
            <a:r>
              <a:rPr lang="en-GB" b="1" dirty="0">
                <a:solidFill>
                  <a:schemeClr val="bg1"/>
                </a:solidFill>
              </a:rPr>
              <a:t>www.lscpbirmingham.org.uk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CD319C0-7B28-4682-A009-B9B946987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046129"/>
              </p:ext>
            </p:extLst>
          </p:nvPr>
        </p:nvGraphicFramePr>
        <p:xfrm>
          <a:off x="407368" y="1320525"/>
          <a:ext cx="10940229" cy="4462421"/>
        </p:xfrm>
        <a:graphic>
          <a:graphicData uri="http://schemas.openxmlformats.org/drawingml/2006/table">
            <a:tbl>
              <a:tblPr/>
              <a:tblGrid>
                <a:gridCol w="10940229">
                  <a:extLst>
                    <a:ext uri="{9D8B030D-6E8A-4147-A177-3AD203B41FA5}">
                      <a16:colId xmlns:a16="http://schemas.microsoft.com/office/drawing/2014/main" val="2004647953"/>
                    </a:ext>
                  </a:extLst>
                </a:gridCol>
              </a:tblGrid>
              <a:tr h="4462421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endParaRPr lang="en-GB" sz="44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4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Reporting Safeguarding Concerns and Requesting Support: What you need to know.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lang="en-GB" sz="1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3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Pauline Austin, </a:t>
                      </a:r>
                      <a:r>
                        <a:rPr lang="en-GB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CASS Operations Team Manager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GB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407985"/>
                  </a:ext>
                </a:extLst>
              </a:tr>
            </a:tbl>
          </a:graphicData>
        </a:graphic>
      </p:graphicFrame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FB6FA03-EB4F-28D5-C528-44BA8FC0EA9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7011" y="230759"/>
            <a:ext cx="3130711" cy="1378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711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4DBA3161-57B0-4504-9F0F-E1218078B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038"/>
            <a:ext cx="47815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524000" y="-13577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0480D5-CEB0-43B9-95B1-520DB80E0C9C}"/>
              </a:ext>
            </a:extLst>
          </p:cNvPr>
          <p:cNvSpPr txBox="1">
            <a:spLocks/>
          </p:cNvSpPr>
          <p:nvPr/>
        </p:nvSpPr>
        <p:spPr>
          <a:xfrm>
            <a:off x="1540818" y="54042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53BC59-AB3D-4FCC-A683-B9FC2EF80749}"/>
              </a:ext>
            </a:extLst>
          </p:cNvPr>
          <p:cNvSpPr/>
          <p:nvPr/>
        </p:nvSpPr>
        <p:spPr>
          <a:xfrm>
            <a:off x="0" y="6325170"/>
            <a:ext cx="12192000" cy="548680"/>
          </a:xfrm>
          <a:prstGeom prst="rect">
            <a:avLst/>
          </a:prstGeom>
          <a:solidFill>
            <a:srgbClr val="EA5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   </a:t>
            </a:r>
            <a:r>
              <a:rPr lang="en-GB" b="1" dirty="0">
                <a:solidFill>
                  <a:schemeClr val="bg1"/>
                </a:solidFill>
              </a:rPr>
              <a:t>www.lscpbirmingham.org.uk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F65BB4-306B-4B48-B56A-30AA245C7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912" y="3939198"/>
            <a:ext cx="1962150" cy="1952625"/>
          </a:xfrm>
          <a:prstGeom prst="rect">
            <a:avLst/>
          </a:prstGeom>
        </p:spPr>
      </p:pic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24BB57B6-C37D-6978-3A8D-B8034B3728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45760" y="874869"/>
            <a:ext cx="9500480" cy="27743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1800" dirty="0"/>
          </a:p>
          <a:p>
            <a:pPr marL="0" indent="0" algn="ctr">
              <a:lnSpc>
                <a:spcPct val="115000"/>
              </a:lnSpc>
              <a:buNone/>
            </a:pPr>
            <a:r>
              <a:rPr lang="en-GB" sz="4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Practitioners Feedback 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en-GB" sz="4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Questions</a:t>
            </a:r>
          </a:p>
          <a:p>
            <a:pPr marL="0" indent="0" algn="ctr">
              <a:lnSpc>
                <a:spcPct val="115000"/>
              </a:lnSpc>
              <a:buNone/>
            </a:pPr>
            <a:endParaRPr lang="en-GB" sz="9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sz="4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E44351-4086-D391-87C1-77B501C21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08276" y="287789"/>
            <a:ext cx="2096135" cy="922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7158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34500AC4-0837-4FE9-9555-ABCB87B5F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038"/>
            <a:ext cx="47815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524000" y="-13577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400" b="1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4"/>
          </p:nvPr>
        </p:nvSpPr>
        <p:spPr>
          <a:xfrm>
            <a:off x="8400256" y="4437112"/>
            <a:ext cx="1944216" cy="1647032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en-GB" dirty="0"/>
              <a:t> </a:t>
            </a:r>
          </a:p>
          <a:p>
            <a:endParaRPr lang="en-GB" sz="1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0480D5-CEB0-43B9-95B1-520DB80E0C9C}"/>
              </a:ext>
            </a:extLst>
          </p:cNvPr>
          <p:cNvSpPr txBox="1">
            <a:spLocks/>
          </p:cNvSpPr>
          <p:nvPr/>
        </p:nvSpPr>
        <p:spPr>
          <a:xfrm>
            <a:off x="1540818" y="54042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902320-DEB4-45BF-9E00-CF84AC3688EB}"/>
              </a:ext>
            </a:extLst>
          </p:cNvPr>
          <p:cNvSpPr/>
          <p:nvPr/>
        </p:nvSpPr>
        <p:spPr>
          <a:xfrm>
            <a:off x="1547664" y="1665051"/>
            <a:ext cx="8652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7030A0"/>
                </a:solidFill>
              </a:rPr>
              <a:t>Learning &amp; Development Update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EB52D1-CDE6-4552-8B97-8824FD3CBE41}"/>
              </a:ext>
            </a:extLst>
          </p:cNvPr>
          <p:cNvSpPr/>
          <p:nvPr/>
        </p:nvSpPr>
        <p:spPr>
          <a:xfrm>
            <a:off x="1547664" y="2766951"/>
            <a:ext cx="8354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David Passley</a:t>
            </a:r>
          </a:p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earning &amp; Development Programme Manager, BSCP</a:t>
            </a:r>
          </a:p>
          <a:p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Kerrie Dawkins</a:t>
            </a:r>
          </a:p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Learning &amp; Development Officer, BSCP</a:t>
            </a:r>
          </a:p>
          <a:p>
            <a:endParaRPr lang="en-GB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E8374-24EB-4B6C-B503-50CA38810CCC}"/>
              </a:ext>
            </a:extLst>
          </p:cNvPr>
          <p:cNvSpPr/>
          <p:nvPr/>
        </p:nvSpPr>
        <p:spPr>
          <a:xfrm>
            <a:off x="0" y="6325170"/>
            <a:ext cx="12192000" cy="548680"/>
          </a:xfrm>
          <a:prstGeom prst="rect">
            <a:avLst/>
          </a:prstGeom>
          <a:solidFill>
            <a:srgbClr val="EA5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   </a:t>
            </a:r>
            <a:r>
              <a:rPr lang="en-GB" b="1" dirty="0">
                <a:solidFill>
                  <a:schemeClr val="bg1"/>
                </a:solidFill>
              </a:rPr>
              <a:t>www.lscpbirmingham.org.uk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346431-5E34-2FAB-5772-B475BAC33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0376" y="461957"/>
            <a:ext cx="2096135" cy="922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5260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34500AC4-0837-4FE9-9555-ABCB87B5F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7" y="548680"/>
            <a:ext cx="47815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524000" y="-13577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400" b="1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4"/>
          </p:nvPr>
        </p:nvSpPr>
        <p:spPr>
          <a:xfrm>
            <a:off x="407368" y="54042"/>
            <a:ext cx="10657184" cy="674991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GB" sz="1100" b="1" dirty="0"/>
              <a:t> </a:t>
            </a:r>
          </a:p>
          <a:p>
            <a:pPr marL="0" indent="0" algn="l">
              <a:buNone/>
            </a:pPr>
            <a:r>
              <a:rPr lang="en-GB" sz="2000" b="1" dirty="0">
                <a:solidFill>
                  <a:srgbClr val="7030A0"/>
                </a:solidFill>
              </a:rPr>
              <a:t>Multi-Agency Courses – New courses have been added up to 31</a:t>
            </a:r>
            <a:r>
              <a:rPr lang="en-GB" sz="2000" b="1" baseline="30000" dirty="0">
                <a:solidFill>
                  <a:srgbClr val="7030A0"/>
                </a:solidFill>
              </a:rPr>
              <a:t>st</a:t>
            </a:r>
            <a:r>
              <a:rPr lang="en-GB" sz="2000" b="1" dirty="0">
                <a:solidFill>
                  <a:srgbClr val="7030A0"/>
                </a:solidFill>
              </a:rPr>
              <a:t> March 2024</a:t>
            </a:r>
          </a:p>
          <a:p>
            <a:pPr marL="0" indent="0" algn="l">
              <a:buNone/>
            </a:pPr>
            <a:r>
              <a:rPr lang="en-GB" sz="1200" b="1" i="0" dirty="0">
                <a:solidFill>
                  <a:srgbClr val="EB5197"/>
                </a:solidFill>
                <a:effectLst/>
                <a:latin typeface="Arial" panose="020B0604020202020204" pitchFamily="34" charset="0"/>
                <a:hlinkClick r:id="rId3"/>
              </a:rPr>
              <a:t>Professional Curiosity &amp; Challenge- 23952</a:t>
            </a:r>
            <a:endParaRPr lang="en-GB" sz="1200" b="1" i="0" dirty="0">
              <a:solidFill>
                <a:srgbClr val="1A1A1A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sz="1200" b="1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WEDNESDAY 14 FEBRUARY 2024 </a:t>
            </a:r>
            <a:r>
              <a:rPr lang="en-GB" sz="1200" b="1" i="1" cap="al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(09:15 - 16:30)</a:t>
            </a:r>
            <a:endParaRPr lang="en-GB" sz="1200" b="1" i="0" cap="all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sz="1200" b="1" i="0" dirty="0">
                <a:solidFill>
                  <a:srgbClr val="1A1A1A"/>
                </a:solidFill>
                <a:effectLst/>
                <a:latin typeface="Arial" panose="020B0604020202020204" pitchFamily="34" charset="0"/>
              </a:rPr>
              <a:t>Venue: 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Signing Tree (Deaf Cultural Centre) - Inside Deaf Cultural Centre Ladywood Road Birmingham</a:t>
            </a:r>
          </a:p>
          <a:p>
            <a:pPr marL="0" indent="0" algn="l">
              <a:buNone/>
            </a:pPr>
            <a:r>
              <a:rPr lang="en-GB" sz="1200" b="1" i="0" dirty="0">
                <a:solidFill>
                  <a:srgbClr val="EB5197"/>
                </a:solidFill>
                <a:effectLst/>
                <a:latin typeface="Arial" panose="020B0604020202020204" pitchFamily="34" charset="0"/>
                <a:hlinkClick r:id="rId4"/>
              </a:rPr>
              <a:t>Working with Resistant Families- 23894</a:t>
            </a:r>
            <a:r>
              <a:rPr lang="en-GB" sz="1200" b="1" i="0" dirty="0">
                <a:solidFill>
                  <a:srgbClr val="EB5197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1200" b="1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THURSDAY 15 FEBRUARY 2024 </a:t>
            </a:r>
            <a:r>
              <a:rPr lang="en-GB" sz="1200" b="1" i="1" cap="al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(09:15 - 16:30)</a:t>
            </a:r>
            <a:endParaRPr lang="en-GB" sz="1200" b="1" i="0" cap="all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200" b="1" i="0" dirty="0">
                <a:solidFill>
                  <a:srgbClr val="1A1A1A"/>
                </a:solidFill>
                <a:effectLst/>
                <a:latin typeface="Arial" panose="020B0604020202020204" pitchFamily="34" charset="0"/>
              </a:rPr>
              <a:t>Venue: 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MS Teams </a:t>
            </a:r>
          </a:p>
          <a:p>
            <a:pPr marL="0" indent="0" algn="l">
              <a:buNone/>
            </a:pPr>
            <a:r>
              <a:rPr lang="en-GB" sz="1200" b="1" i="0" dirty="0">
                <a:solidFill>
                  <a:srgbClr val="EB5197"/>
                </a:solidFill>
                <a:effectLst/>
                <a:latin typeface="Arial" panose="020B0604020202020204" pitchFamily="34" charset="0"/>
                <a:hlinkClick r:id="rId5"/>
              </a:rPr>
              <a:t>Safeguarding for Senior, Designated &amp; Operational Managers- 23929</a:t>
            </a:r>
            <a:endParaRPr lang="en-GB" sz="1200" b="1" i="0" dirty="0">
              <a:solidFill>
                <a:srgbClr val="1A1A1A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sz="1200" b="1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TUESDAY 5 MARCH 2024 </a:t>
            </a:r>
            <a:r>
              <a:rPr lang="en-GB" sz="1200" b="1" i="1" cap="al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(09:15 - 16.30)</a:t>
            </a:r>
          </a:p>
          <a:p>
            <a:pPr marL="0" indent="0" algn="l">
              <a:buNone/>
            </a:pPr>
            <a:r>
              <a:rPr lang="en-GB" sz="1200" b="1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FRIDAY 22 MARCH 2024 (09:15 - 16:30)</a:t>
            </a:r>
          </a:p>
          <a:p>
            <a:pPr marL="0" indent="0" algn="l">
              <a:buNone/>
            </a:pPr>
            <a:r>
              <a:rPr lang="en-GB" sz="1200" b="1" i="0" dirty="0">
                <a:solidFill>
                  <a:srgbClr val="1A1A1A"/>
                </a:solidFill>
                <a:effectLst/>
                <a:latin typeface="Arial" panose="020B0604020202020204" pitchFamily="34" charset="0"/>
              </a:rPr>
              <a:t>Venue: 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MS Teams </a:t>
            </a:r>
          </a:p>
          <a:p>
            <a:pPr marL="0" indent="0" algn="l">
              <a:buNone/>
            </a:pPr>
            <a:r>
              <a:rPr lang="en-GB" sz="1200" b="1" i="0" dirty="0">
                <a:solidFill>
                  <a:srgbClr val="EB5197"/>
                </a:solidFill>
                <a:effectLst/>
                <a:latin typeface="Arial" panose="020B0604020202020204" pitchFamily="34" charset="0"/>
                <a:hlinkClick r:id="rId6"/>
              </a:rPr>
              <a:t>Safeguarding Disabled Children &amp; Young People- 22859</a:t>
            </a:r>
            <a:endParaRPr lang="en-GB" sz="1200" b="1" i="0" dirty="0">
              <a:solidFill>
                <a:srgbClr val="1A1A1A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sz="1200" b="1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TUESDAY 12 MARCH 2024 </a:t>
            </a:r>
            <a:r>
              <a:rPr lang="en-GB" sz="1200" b="1" i="1" cap="al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(09:30 - 16.30)</a:t>
            </a:r>
            <a:endParaRPr lang="en-GB" sz="1200" b="1" i="0" cap="all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sz="1200" b="1" i="0" dirty="0">
                <a:solidFill>
                  <a:srgbClr val="1A1A1A"/>
                </a:solidFill>
                <a:effectLst/>
                <a:latin typeface="Arial" panose="020B0604020202020204" pitchFamily="34" charset="0"/>
              </a:rPr>
              <a:t>Venue: 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Mount Zion Community Church - 70 Thomas Street Aston, Birmingham B6 4TN</a:t>
            </a:r>
          </a:p>
          <a:p>
            <a:pPr marL="0" indent="0" algn="l">
              <a:buNone/>
            </a:pPr>
            <a:r>
              <a:rPr lang="en-GB" sz="1200" b="1" i="0" dirty="0">
                <a:solidFill>
                  <a:srgbClr val="EB5197"/>
                </a:solidFill>
                <a:effectLst/>
                <a:latin typeface="Arial" panose="020B0604020202020204" pitchFamily="34" charset="0"/>
                <a:hlinkClick r:id="rId7"/>
              </a:rPr>
              <a:t>Module 1. Understanding and Responding to Coercive Control and Domestic Abuse- 23870</a:t>
            </a:r>
            <a:r>
              <a:rPr lang="en-GB" sz="1200" b="1" i="0" dirty="0">
                <a:solidFill>
                  <a:srgbClr val="EB5197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indent="0" algn="l">
              <a:buNone/>
            </a:pPr>
            <a:r>
              <a:rPr lang="en-GB" sz="1200" b="1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FRIDAY 15 MARCH 2024 </a:t>
            </a:r>
            <a:r>
              <a:rPr lang="en-GB" sz="1200" b="1" i="1" cap="al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(09:15 - 16.30)</a:t>
            </a:r>
            <a:endParaRPr lang="en-GB" sz="1200" b="1" i="0" cap="all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sz="1200" b="1" i="0" dirty="0">
                <a:solidFill>
                  <a:srgbClr val="1A1A1A"/>
                </a:solidFill>
                <a:effectLst/>
                <a:latin typeface="Arial" panose="020B0604020202020204" pitchFamily="34" charset="0"/>
              </a:rPr>
              <a:t>Venue: 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Zoom </a:t>
            </a:r>
          </a:p>
          <a:p>
            <a:pPr marL="0" indent="0" algn="l">
              <a:buNone/>
            </a:pPr>
            <a:r>
              <a:rPr lang="en-GB" sz="1200" b="1" i="0" dirty="0">
                <a:solidFill>
                  <a:srgbClr val="EB5197"/>
                </a:solidFill>
                <a:effectLst/>
                <a:latin typeface="Arial" panose="020B0604020202020204" pitchFamily="34" charset="0"/>
                <a:hlinkClick r:id="rId8"/>
              </a:rPr>
              <a:t>Advanced CSE - Trauma &amp; Developing Skills for Practice- 23933</a:t>
            </a:r>
            <a:endParaRPr lang="en-GB" sz="1200" b="1" i="0" dirty="0">
              <a:solidFill>
                <a:srgbClr val="1A1A1A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sz="1200" b="1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WEDNESDAY 20 MARCH 2024 </a:t>
            </a:r>
            <a:r>
              <a:rPr lang="en-GB" sz="1200" b="1" i="1" cap="al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(09:15 - 16.30)</a:t>
            </a:r>
            <a:endParaRPr lang="en-GB" sz="1200" b="1" i="0" cap="all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sz="1200" b="1" i="0" dirty="0">
                <a:solidFill>
                  <a:srgbClr val="1A1A1A"/>
                </a:solidFill>
                <a:effectLst/>
                <a:latin typeface="Arial" panose="020B0604020202020204" pitchFamily="34" charset="0"/>
              </a:rPr>
              <a:t>Venue: 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Saffron Centre - 256 Moseley Road Birmingham B12 0BS</a:t>
            </a:r>
          </a:p>
          <a:p>
            <a:pPr marL="0" indent="0" algn="l">
              <a:buNone/>
            </a:pPr>
            <a:r>
              <a:rPr lang="en-GB" sz="1200" b="1" i="0" dirty="0">
                <a:solidFill>
                  <a:srgbClr val="EB5197"/>
                </a:solidFill>
                <a:effectLst/>
                <a:latin typeface="Arial" panose="020B0604020202020204" pitchFamily="34" charset="0"/>
                <a:hlinkClick r:id="rId9"/>
              </a:rPr>
              <a:t>Identifying, Supporting and Protecting Girls and Women from FGM (CPD Advanced)- 23153</a:t>
            </a:r>
            <a:endParaRPr lang="en-GB" sz="1200" b="1" i="0" dirty="0">
              <a:solidFill>
                <a:srgbClr val="1A1A1A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sz="1200" b="1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WEDNESDAY 27 MARCH 2024 </a:t>
            </a:r>
            <a:r>
              <a:rPr lang="en-GB" sz="1200" b="1" i="1" cap="al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(10:00 - 12:30)</a:t>
            </a:r>
            <a:endParaRPr lang="en-GB" sz="1200" b="1" i="0" cap="all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100" b="1" i="0" dirty="0">
                <a:solidFill>
                  <a:srgbClr val="EB5197"/>
                </a:solidFill>
                <a:effectLst/>
                <a:latin typeface="Arial" panose="020B0604020202020204" pitchFamily="34" charset="0"/>
                <a:hlinkClick r:id="rId10"/>
              </a:rPr>
              <a:t>Graded Care Profile 2 (GCP2) Training for Practitioners</a:t>
            </a:r>
            <a:endParaRPr lang="en-GB" sz="1100" b="1" i="0" dirty="0">
              <a:solidFill>
                <a:srgbClr val="1A1A1A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sz="1400" b="1" dirty="0"/>
              <a:t>Various dates and venues available.</a:t>
            </a:r>
            <a:endParaRPr lang="en-GB" sz="800" b="1" dirty="0"/>
          </a:p>
          <a:p>
            <a:pPr marL="0" indent="0">
              <a:buNone/>
            </a:pPr>
            <a:r>
              <a:rPr lang="en-GB" sz="1600" b="1" dirty="0"/>
              <a:t>For Available Training Courses</a:t>
            </a:r>
          </a:p>
          <a:p>
            <a:pPr marL="0" indent="0">
              <a:buNone/>
            </a:pPr>
            <a:r>
              <a:rPr lang="en-GB" sz="1600" b="1" dirty="0"/>
              <a:t>Register/log in at: </a:t>
            </a:r>
            <a:r>
              <a:rPr lang="en-GB" sz="1600" dirty="0">
                <a:hlinkClick r:id="rId11"/>
              </a:rPr>
              <a:t>https://booking.lscpbirmingham</a:t>
            </a:r>
            <a:r>
              <a:rPr lang="en-GB" sz="1800" dirty="0">
                <a:hlinkClick r:id="rId11"/>
              </a:rPr>
              <a:t>.org.uk/</a:t>
            </a:r>
            <a:endParaRPr lang="en-GB" sz="1800" dirty="0"/>
          </a:p>
          <a:p>
            <a:pPr marL="0" indent="0" algn="l">
              <a:buNone/>
            </a:pPr>
            <a:endParaRPr lang="en-GB" sz="1100" b="1" dirty="0"/>
          </a:p>
          <a:p>
            <a:pPr marL="361950" indent="0">
              <a:buNone/>
            </a:pPr>
            <a:endParaRPr lang="en-GB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61950" lvl="1" indent="0">
              <a:buNone/>
            </a:pPr>
            <a:endParaRPr lang="en-GB" sz="800" b="1" i="0" cap="all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endParaRPr lang="en-GB" sz="1000" b="1" i="0" cap="all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GB" sz="1000" b="1" i="1" cap="all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GB" sz="1000" b="1" i="0" cap="all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0480D5-CEB0-43B9-95B1-520DB80E0C9C}"/>
              </a:ext>
            </a:extLst>
          </p:cNvPr>
          <p:cNvSpPr txBox="1">
            <a:spLocks/>
          </p:cNvSpPr>
          <p:nvPr/>
        </p:nvSpPr>
        <p:spPr>
          <a:xfrm>
            <a:off x="1540818" y="54042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EB52D1-CDE6-4552-8B97-8824FD3CBE41}"/>
              </a:ext>
            </a:extLst>
          </p:cNvPr>
          <p:cNvSpPr/>
          <p:nvPr/>
        </p:nvSpPr>
        <p:spPr>
          <a:xfrm>
            <a:off x="2465744" y="3282164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E8374-24EB-4B6C-B503-50CA38810CCC}"/>
              </a:ext>
            </a:extLst>
          </p:cNvPr>
          <p:cNvSpPr/>
          <p:nvPr/>
        </p:nvSpPr>
        <p:spPr>
          <a:xfrm>
            <a:off x="0" y="6325170"/>
            <a:ext cx="12192000" cy="548680"/>
          </a:xfrm>
          <a:prstGeom prst="rect">
            <a:avLst/>
          </a:prstGeom>
          <a:solidFill>
            <a:srgbClr val="EA5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   </a:t>
            </a:r>
            <a:r>
              <a:rPr lang="en-GB" b="1" dirty="0">
                <a:solidFill>
                  <a:schemeClr val="bg1"/>
                </a:solidFill>
              </a:rPr>
              <a:t>www.lscpbirmingham.org.uk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BD7B76-F2EF-E718-C515-0B20A0124A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01310" y="4079506"/>
            <a:ext cx="3575720" cy="20046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3093C3-6617-C563-488C-20802B3053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9170" y="312528"/>
            <a:ext cx="2096135" cy="922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937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524000" y="-13577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GB" sz="3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0480D5-CEB0-43B9-95B1-520DB80E0C9C}"/>
              </a:ext>
            </a:extLst>
          </p:cNvPr>
          <p:cNvSpPr txBox="1">
            <a:spLocks/>
          </p:cNvSpPr>
          <p:nvPr/>
        </p:nvSpPr>
        <p:spPr>
          <a:xfrm>
            <a:off x="1540818" y="54042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GB" sz="3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E73937-28C2-4C97-89FD-9E60193520C9}"/>
              </a:ext>
            </a:extLst>
          </p:cNvPr>
          <p:cNvSpPr/>
          <p:nvPr/>
        </p:nvSpPr>
        <p:spPr>
          <a:xfrm>
            <a:off x="839416" y="1844827"/>
            <a:ext cx="10009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dirty="0">
                <a:solidFill>
                  <a:srgbClr val="7030A0"/>
                </a:solidFill>
                <a:latin typeface="Calibri"/>
              </a:rPr>
              <a:t>Any Other Business!</a:t>
            </a:r>
          </a:p>
          <a:p>
            <a:pPr algn="ctr">
              <a:defRPr/>
            </a:pPr>
            <a:endParaRPr lang="en-GB" sz="48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2889A6-833B-4B51-9CB6-839EF3DE9380}"/>
              </a:ext>
            </a:extLst>
          </p:cNvPr>
          <p:cNvSpPr/>
          <p:nvPr/>
        </p:nvSpPr>
        <p:spPr>
          <a:xfrm>
            <a:off x="0" y="6325170"/>
            <a:ext cx="12192000" cy="548680"/>
          </a:xfrm>
          <a:prstGeom prst="rect">
            <a:avLst/>
          </a:prstGeom>
          <a:solidFill>
            <a:srgbClr val="EA5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   </a:t>
            </a:r>
            <a:r>
              <a:rPr lang="en-GB" b="1" dirty="0">
                <a:solidFill>
                  <a:schemeClr val="bg1"/>
                </a:solidFill>
              </a:rPr>
              <a:t>www.lscpbirmingham.org.uk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CFF297-8F54-437B-B312-3D3C04819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170" y="158405"/>
            <a:ext cx="2357659" cy="1026192"/>
          </a:xfrm>
          <a:prstGeom prst="rect">
            <a:avLst/>
          </a:prstGeom>
        </p:spPr>
      </p:pic>
      <p:pic>
        <p:nvPicPr>
          <p:cNvPr id="1028" name="Picture 4" descr="writing pad png - Clip Art Library">
            <a:extLst>
              <a:ext uri="{FF2B5EF4-FFF2-40B4-BE49-F238E27FC236}">
                <a16:creationId xmlns:a16="http://schemas.microsoft.com/office/drawing/2014/main" id="{0E6C815D-5C34-A7EC-0985-4E4F71E4F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275" y="3068960"/>
            <a:ext cx="2473449" cy="256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1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524000" y="-13577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GB" sz="3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0480D5-CEB0-43B9-95B1-520DB80E0C9C}"/>
              </a:ext>
            </a:extLst>
          </p:cNvPr>
          <p:cNvSpPr txBox="1">
            <a:spLocks/>
          </p:cNvSpPr>
          <p:nvPr/>
        </p:nvSpPr>
        <p:spPr>
          <a:xfrm>
            <a:off x="1540818" y="54042"/>
            <a:ext cx="7772400" cy="1156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GB" sz="3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E73937-28C2-4C97-89FD-9E60193520C9}"/>
              </a:ext>
            </a:extLst>
          </p:cNvPr>
          <p:cNvSpPr/>
          <p:nvPr/>
        </p:nvSpPr>
        <p:spPr>
          <a:xfrm>
            <a:off x="839416" y="1292608"/>
            <a:ext cx="100091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dirty="0">
                <a:solidFill>
                  <a:srgbClr val="7030A0"/>
                </a:solidFill>
                <a:latin typeface="Calibri"/>
              </a:rPr>
              <a:t>Evaluation</a:t>
            </a:r>
          </a:p>
          <a:p>
            <a:pPr algn="ctr">
              <a:defRPr/>
            </a:pPr>
            <a:r>
              <a:rPr lang="en-GB" sz="3200" b="1" dirty="0">
                <a:latin typeface="Calibri"/>
              </a:rPr>
              <a:t>Your feedback is very important to us for future forums</a:t>
            </a:r>
          </a:p>
          <a:p>
            <a:pPr algn="ctr">
              <a:defRPr/>
            </a:pPr>
            <a:endParaRPr lang="en-GB" sz="3200" b="1" dirty="0"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2889A6-833B-4B51-9CB6-839EF3DE9380}"/>
              </a:ext>
            </a:extLst>
          </p:cNvPr>
          <p:cNvSpPr/>
          <p:nvPr/>
        </p:nvSpPr>
        <p:spPr>
          <a:xfrm>
            <a:off x="0" y="6325170"/>
            <a:ext cx="12192000" cy="548680"/>
          </a:xfrm>
          <a:prstGeom prst="rect">
            <a:avLst/>
          </a:prstGeom>
          <a:solidFill>
            <a:srgbClr val="EA5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   </a:t>
            </a:r>
            <a:r>
              <a:rPr lang="en-GB" b="1" dirty="0">
                <a:solidFill>
                  <a:schemeClr val="bg1"/>
                </a:solidFill>
              </a:rPr>
              <a:t>www.lscpbirmingham.org.uk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CFF297-8F54-437B-B312-3D3C04819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170" y="158405"/>
            <a:ext cx="2357659" cy="1026192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F143AF58-F7FF-3355-98EA-3C954733F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56" y="2950496"/>
            <a:ext cx="902240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Click </a:t>
            </a:r>
            <a:r>
              <a:rPr kumimoji="0" lang="en-GB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Practitoners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 Forum - Jan 24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to access the evaluation form or use the QR code below.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1">
            <a:extLst>
              <a:ext uri="{FF2B5EF4-FFF2-40B4-BE49-F238E27FC236}">
                <a16:creationId xmlns:a16="http://schemas.microsoft.com/office/drawing/2014/main" id="{FA02E7E1-CC25-6286-6E28-8886AD4F4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3633294"/>
            <a:ext cx="25241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597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CP Presentation Template" id="{645F5061-ACFC-4DB3-854D-F25829E37762}" vid="{F8A2F1DF-957D-4F5A-8216-3B38D19A3A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1618E886DC8248B467BA3D45E4D97C" ma:contentTypeVersion="14" ma:contentTypeDescription="Create a new document." ma:contentTypeScope="" ma:versionID="d8ce168484f8832180476a084f024662">
  <xsd:schema xmlns:xsd="http://www.w3.org/2001/XMLSchema" xmlns:xs="http://www.w3.org/2001/XMLSchema" xmlns:p="http://schemas.microsoft.com/office/2006/metadata/properties" xmlns:ns3="cf4fbdc1-3486-4097-bd2f-409effe17552" xmlns:ns4="a44b952a-cdab-49d8-a572-68fa4f4b8e9d" targetNamespace="http://schemas.microsoft.com/office/2006/metadata/properties" ma:root="true" ma:fieldsID="dab7744a024d49b5fee2e4fcd9132494" ns3:_="" ns4:_="">
    <xsd:import namespace="cf4fbdc1-3486-4097-bd2f-409effe17552"/>
    <xsd:import namespace="a44b952a-cdab-49d8-a572-68fa4f4b8e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4fbdc1-3486-4097-bd2f-409effe175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4b952a-cdab-49d8-a572-68fa4f4b8e9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681AA3-E597-48CE-9E3D-DBC8D7E7C94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518DDB2-CBEF-433B-8EDE-57045DB33F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4fbdc1-3486-4097-bd2f-409effe17552"/>
    <ds:schemaRef ds:uri="a44b952a-cdab-49d8-a572-68fa4f4b8e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756B62-D69B-459F-A5E5-AF2C526295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BSCP Presentation Template</Template>
  <TotalTime>3503</TotalTime>
  <Words>718</Words>
  <Application>Microsoft Office PowerPoint</Application>
  <PresentationFormat>Widescreen</PresentationFormat>
  <Paragraphs>98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BSCP Practitioners Forum Wednesday 24th January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Service Birmingham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</dc:title>
  <dc:creator>Helen J Johnstone</dc:creator>
  <cp:lastModifiedBy>Julie Sydenham</cp:lastModifiedBy>
  <cp:revision>122</cp:revision>
  <dcterms:created xsi:type="dcterms:W3CDTF">2020-12-09T11:54:25Z</dcterms:created>
  <dcterms:modified xsi:type="dcterms:W3CDTF">2024-01-24T14:02:27Z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0x010100991618E886DC8248B467BA3D45E4D97C</vt:lpwstr>
  </property>
  <property fmtid="{D5CDD505-2E9C-101B-9397-08002B2CF9AE}" pid="3" name="MSIP_Label_a17471b1-27ab-4640-9264-e69a67407ca3_Enabled">
    <vt:lpwstr>true</vt:lpwstr>
  </property>
  <property fmtid="{D5CDD505-2E9C-101B-9397-08002B2CF9AE}" pid="4" name="MSIP_Label_a17471b1-27ab-4640-9264-e69a67407ca3_SetDate">
    <vt:lpwstr>2023-08-14T09:53:31Z</vt:lpwstr>
  </property>
  <property fmtid="{D5CDD505-2E9C-101B-9397-08002B2CF9AE}" pid="5" name="MSIP_Label_a17471b1-27ab-4640-9264-e69a67407ca3_Method">
    <vt:lpwstr>Standard</vt:lpwstr>
  </property>
  <property fmtid="{D5CDD505-2E9C-101B-9397-08002B2CF9AE}" pid="6" name="MSIP_Label_a17471b1-27ab-4640-9264-e69a67407ca3_Name">
    <vt:lpwstr>BCC - OFFICIAL</vt:lpwstr>
  </property>
  <property fmtid="{D5CDD505-2E9C-101B-9397-08002B2CF9AE}" pid="7" name="MSIP_Label_a17471b1-27ab-4640-9264-e69a67407ca3_SiteId">
    <vt:lpwstr>699ace67-d2e4-4bcd-b303-d2bbe2b9bbf1</vt:lpwstr>
  </property>
  <property fmtid="{D5CDD505-2E9C-101B-9397-08002B2CF9AE}" pid="8" name="MSIP_Label_a17471b1-27ab-4640-9264-e69a67407ca3_ActionId">
    <vt:lpwstr>8b6fe75a-7782-4b52-bb99-692b1717e9e2</vt:lpwstr>
  </property>
  <property fmtid="{D5CDD505-2E9C-101B-9397-08002B2CF9AE}" pid="9" name="MSIP_Label_a17471b1-27ab-4640-9264-e69a67407ca3_ContentBits">
    <vt:lpwstr>2</vt:lpwstr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OFFICIAL</vt:lpwstr>
  </property>
</Properties>
</file>