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95" r:id="rId6"/>
    <p:sldId id="281" r:id="rId7"/>
    <p:sldId id="303" r:id="rId8"/>
    <p:sldId id="302" r:id="rId9"/>
    <p:sldId id="291" r:id="rId10"/>
    <p:sldId id="304" r:id="rId11"/>
    <p:sldId id="260" r:id="rId12"/>
    <p:sldId id="298" r:id="rId13"/>
    <p:sldId id="29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5" autoAdjust="0"/>
    <p:restoredTop sz="94660"/>
  </p:normalViewPr>
  <p:slideViewPr>
    <p:cSldViewPr>
      <p:cViewPr varScale="1">
        <p:scale>
          <a:sx n="59" d="100"/>
          <a:sy n="59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5ACA0-FFE8-4D9F-AFAE-B2AE51C90E27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E8719-F505-4134-A241-6B84F7D5BB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258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2DDE-3C8D-4D2F-B112-D31163D9123D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A71-820E-4349-8020-6F047DD48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04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2DDE-3C8D-4D2F-B112-D31163D9123D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A71-820E-4349-8020-6F047DD48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063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2DDE-3C8D-4D2F-B112-D31163D9123D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A71-820E-4349-8020-6F047DD48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842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2DDE-3C8D-4D2F-B112-D31163D9123D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A71-820E-4349-8020-6F047DD48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03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2DDE-3C8D-4D2F-B112-D31163D9123D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A71-820E-4349-8020-6F047DD48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83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2DDE-3C8D-4D2F-B112-D31163D9123D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A71-820E-4349-8020-6F047DD48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57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2DDE-3C8D-4D2F-B112-D31163D9123D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A71-820E-4349-8020-6F047DD48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036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2DDE-3C8D-4D2F-B112-D31163D9123D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A71-820E-4349-8020-6F047DD48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98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2DDE-3C8D-4D2F-B112-D31163D9123D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A71-820E-4349-8020-6F047DD48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703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2DDE-3C8D-4D2F-B112-D31163D9123D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A71-820E-4349-8020-6F047DD48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83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2DDE-3C8D-4D2F-B112-D31163D9123D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FA71-820E-4349-8020-6F047DD48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62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72DDE-3C8D-4D2F-B112-D31163D9123D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7FA71-820E-4349-8020-6F047DD48A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61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v.uk/government/publications/forced-marriage-resource-pack/forced-marriage-resource-pack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lscpbirmingham.org.uk/child-protection-medical-assessment-pathwa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cityobservatory.birmingham.gov.uk/" TargetMode="External"/><Relationship Id="rId5" Type="http://schemas.openxmlformats.org/officeDocument/2006/relationships/hyperlink" Target="file:///C:\Users\soccsncs\AppData\Local\Microsoft\Windows\INetCache\Content.Outlook\7NFRUOAK\d.%09https:\www.gov.uk\government\publications\child-safeguarding-practice-review-panel-annual-report-2021" TargetMode="External"/><Relationship Id="rId4" Type="http://schemas.openxmlformats.org/officeDocument/2006/relationships/hyperlink" Target="https://www.ncmd.info/publications/sudden-unexpected-death-infant-child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booking.lscpbirmingham.org.uk/event-detail/%3DMzM3gTM/Graded-Care-Profile-2-GCP2-for-Practitioners-3-part--Training" TargetMode="External"/><Relationship Id="rId7" Type="http://schemas.openxmlformats.org/officeDocument/2006/relationships/hyperlink" Target="https://booking.lscpbirmingham.org.uk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booking.lscpbirmingham.org.uk/event-detail/%3DUjN1AjM/Working-with-Resistant-Families" TargetMode="External"/><Relationship Id="rId5" Type="http://schemas.openxmlformats.org/officeDocument/2006/relationships/hyperlink" Target="https://booking.lscpbirmingham.org.uk/event-detail/%3DcDN0AjM/Hidden-Harm---Working-with-Substance-Misusing-Parents" TargetMode="External"/><Relationship Id="rId4" Type="http://schemas.openxmlformats.org/officeDocument/2006/relationships/hyperlink" Target="https://booking.lscpbirmingham.org.uk/event-detail/%3DkTN1AjM/Professional-Curiosity--Challeng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ooking.lscpbirmingham.org.uk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478155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8"/>
            <a:ext cx="12192000" cy="1470025"/>
          </a:xfrm>
        </p:spPr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BSCP Practitioners Forum</a:t>
            </a:r>
            <a:br>
              <a:rPr lang="en-GB" b="1" dirty="0">
                <a:solidFill>
                  <a:srgbClr val="7030A0"/>
                </a:solidFill>
              </a:rPr>
            </a:br>
            <a:r>
              <a:rPr lang="en-GB" b="1" dirty="0"/>
              <a:t>Wednesday 22</a:t>
            </a:r>
            <a:r>
              <a:rPr lang="en-GB" b="1" baseline="30000" dirty="0"/>
              <a:t>nd</a:t>
            </a:r>
            <a:r>
              <a:rPr lang="en-GB" b="1" dirty="0"/>
              <a:t> March 2023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12192000" cy="1752600"/>
          </a:xfrm>
        </p:spPr>
        <p:txBody>
          <a:bodyPr>
            <a:normAutofit/>
          </a:bodyPr>
          <a:lstStyle/>
          <a:p>
            <a:r>
              <a:rPr lang="en-GB" altLang="en-US" sz="8000" b="1" dirty="0"/>
              <a:t>Welcome</a:t>
            </a:r>
            <a:endParaRPr lang="en-GB" sz="8000" b="1" dirty="0"/>
          </a:p>
        </p:txBody>
      </p:sp>
      <p:sp>
        <p:nvSpPr>
          <p:cNvPr id="6" name="Rectangle 5"/>
          <p:cNvSpPr/>
          <p:nvPr/>
        </p:nvSpPr>
        <p:spPr>
          <a:xfrm>
            <a:off x="0" y="6325170"/>
            <a:ext cx="12192000" cy="548680"/>
          </a:xfrm>
          <a:prstGeom prst="rect">
            <a:avLst/>
          </a:prstGeom>
          <a:solidFill>
            <a:srgbClr val="EA52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bg1"/>
                </a:solidFill>
              </a:rPr>
              <a:t>   </a:t>
            </a:r>
            <a:r>
              <a:rPr lang="en-GB" b="1" dirty="0">
                <a:solidFill>
                  <a:schemeClr val="bg1"/>
                </a:solidFill>
              </a:rPr>
              <a:t>www.lscpbirmingham.org.uk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648911F-CD5A-4749-A7C1-711DE6C767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170" y="158405"/>
            <a:ext cx="2357659" cy="102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303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1524000" y="-13577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4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50480D5-CEB0-43B9-95B1-520DB80E0C9C}"/>
              </a:ext>
            </a:extLst>
          </p:cNvPr>
          <p:cNvSpPr txBox="1">
            <a:spLocks/>
          </p:cNvSpPr>
          <p:nvPr/>
        </p:nvSpPr>
        <p:spPr>
          <a:xfrm>
            <a:off x="1540818" y="54042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400" b="1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C7739BAC-D84E-4859-91E1-3221D10AC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628051"/>
            <a:ext cx="478155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BE73937-28C2-4C97-89FD-9E60193520C9}"/>
              </a:ext>
            </a:extLst>
          </p:cNvPr>
          <p:cNvSpPr/>
          <p:nvPr/>
        </p:nvSpPr>
        <p:spPr>
          <a:xfrm>
            <a:off x="2783632" y="1351508"/>
            <a:ext cx="69847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Thank you all for attending!</a:t>
            </a:r>
          </a:p>
          <a:p>
            <a:pPr lvl="0"/>
            <a:endParaRPr lang="en-GB" sz="4000" b="1" dirty="0">
              <a:solidFill>
                <a:prstClr val="black"/>
              </a:solidFill>
            </a:endParaRPr>
          </a:p>
          <a:p>
            <a:pPr lvl="0"/>
            <a:r>
              <a:rPr lang="en-GB" sz="4000" b="1" dirty="0">
                <a:solidFill>
                  <a:srgbClr val="7030A0"/>
                </a:solidFill>
              </a:rPr>
              <a:t>Next Practitioners Forum</a:t>
            </a:r>
          </a:p>
          <a:p>
            <a:pPr lvl="0"/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Wednesday 28</a:t>
            </a:r>
            <a:r>
              <a:rPr lang="en-GB" sz="3600" b="1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GB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June 2023</a:t>
            </a:r>
          </a:p>
          <a:p>
            <a:endParaRPr lang="en-GB" sz="3600" b="1" dirty="0">
              <a:solidFill>
                <a:srgbClr val="7030A0"/>
              </a:solidFill>
            </a:endParaRPr>
          </a:p>
          <a:p>
            <a:r>
              <a:rPr lang="en-GB" sz="3600" b="1" dirty="0">
                <a:solidFill>
                  <a:srgbClr val="7030A0"/>
                </a:solidFill>
              </a:rPr>
              <a:t>Enjoy the rest of your day!</a:t>
            </a:r>
          </a:p>
          <a:p>
            <a:pPr lvl="0"/>
            <a:endParaRPr lang="en-GB" sz="3600" b="1" dirty="0">
              <a:solidFill>
                <a:prstClr val="black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7C2770-ADAD-4536-B437-E59DC67F63C5}"/>
              </a:ext>
            </a:extLst>
          </p:cNvPr>
          <p:cNvSpPr/>
          <p:nvPr/>
        </p:nvSpPr>
        <p:spPr>
          <a:xfrm>
            <a:off x="0" y="6325170"/>
            <a:ext cx="12192000" cy="548680"/>
          </a:xfrm>
          <a:prstGeom prst="rect">
            <a:avLst/>
          </a:prstGeom>
          <a:solidFill>
            <a:srgbClr val="EA52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bg1"/>
                </a:solidFill>
              </a:rPr>
              <a:t>   </a:t>
            </a:r>
            <a:r>
              <a:rPr lang="en-GB" b="1" dirty="0">
                <a:solidFill>
                  <a:schemeClr val="bg1"/>
                </a:solidFill>
              </a:rPr>
              <a:t>www.lscpbirmingham.org.uk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EB0697-1659-4B57-AFD4-A6FDDF5812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170" y="158405"/>
            <a:ext cx="2357659" cy="102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836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FF2B5EF4-FFF2-40B4-BE49-F238E27FC236}">
                <a16:creationId xmlns:a16="http://schemas.microsoft.com/office/drawing/2014/main" id="{134C7F81-CBB4-4916-A851-1677C78277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52" y="548680"/>
            <a:ext cx="478155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524000" y="-13577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4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50480D5-CEB0-43B9-95B1-520DB80E0C9C}"/>
              </a:ext>
            </a:extLst>
          </p:cNvPr>
          <p:cNvSpPr txBox="1">
            <a:spLocks/>
          </p:cNvSpPr>
          <p:nvPr/>
        </p:nvSpPr>
        <p:spPr>
          <a:xfrm>
            <a:off x="1540818" y="54042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06B6DE-0C6C-45F1-9939-3162347C7CF4}"/>
              </a:ext>
            </a:extLst>
          </p:cNvPr>
          <p:cNvSpPr txBox="1"/>
          <p:nvPr/>
        </p:nvSpPr>
        <p:spPr>
          <a:xfrm>
            <a:off x="478321" y="981431"/>
            <a:ext cx="11377264" cy="599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GB" sz="2000" b="1" dirty="0"/>
              <a:t>14.00	</a:t>
            </a:r>
            <a:r>
              <a:rPr lang="en-GB" sz="2400" b="1" dirty="0"/>
              <a:t>Welcome, Introduction and Safeguarding Update </a:t>
            </a:r>
          </a:p>
          <a:p>
            <a:pPr marL="457200"/>
            <a:r>
              <a:rPr lang="en-GB" sz="1600" dirty="0"/>
              <a:t> 	</a:t>
            </a:r>
            <a:r>
              <a:rPr lang="en-GB" sz="2400" b="1" dirty="0"/>
              <a:t>Penny Thompson CBE</a:t>
            </a:r>
            <a:r>
              <a:rPr lang="en-GB" sz="2000" b="1" dirty="0"/>
              <a:t>, </a:t>
            </a:r>
            <a:r>
              <a:rPr lang="en-GB" sz="2000" dirty="0"/>
              <a:t>Independent Chair, Birmingham Safeguarding Children Partnership</a:t>
            </a:r>
          </a:p>
          <a:p>
            <a:pPr marL="457200"/>
            <a:endParaRPr lang="en-GB" sz="2000" dirty="0"/>
          </a:p>
          <a:p>
            <a:pPr>
              <a:lnSpc>
                <a:spcPct val="115000"/>
              </a:lnSpc>
            </a:pPr>
            <a:r>
              <a:rPr lang="en-GB" sz="2000" b="1" dirty="0"/>
              <a:t>14.15</a:t>
            </a:r>
            <a:r>
              <a:rPr lang="en-GB" sz="2800" b="1" dirty="0"/>
              <a:t> </a:t>
            </a:r>
            <a:r>
              <a:rPr lang="en-GB" sz="2400" b="1" dirty="0"/>
              <a:t>	Safeguarding Children who are ‘Out of Sight’ is Everyone's Business-</a:t>
            </a:r>
          </a:p>
          <a:p>
            <a:pPr>
              <a:lnSpc>
                <a:spcPct val="115000"/>
              </a:lnSpc>
            </a:pPr>
            <a:r>
              <a:rPr lang="en-GB" sz="2400" b="1" dirty="0"/>
              <a:t>	Razia Butt – </a:t>
            </a:r>
            <a:r>
              <a:rPr lang="en-GB" sz="2000" dirty="0"/>
              <a:t>Independent Education Adviser, Education &amp; Skills, Birmingham City Council</a:t>
            </a:r>
          </a:p>
          <a:p>
            <a:pPr>
              <a:lnSpc>
                <a:spcPct val="115000"/>
              </a:lnSpc>
            </a:pPr>
            <a:endParaRPr lang="en-GB" dirty="0"/>
          </a:p>
          <a:p>
            <a:pPr>
              <a:lnSpc>
                <a:spcPct val="115000"/>
              </a:lnSpc>
            </a:pPr>
            <a:r>
              <a:rPr lang="en-GB" sz="2000" b="1" dirty="0"/>
              <a:t>15.00</a:t>
            </a:r>
            <a:r>
              <a:rPr lang="en-GB" b="1" dirty="0"/>
              <a:t> </a:t>
            </a:r>
            <a:r>
              <a:rPr lang="en-GB" sz="1600" b="1" dirty="0"/>
              <a:t>	</a:t>
            </a:r>
            <a:r>
              <a:rPr lang="en-GB" sz="2400" b="1" dirty="0"/>
              <a:t>Practitioners Feedback and Questions </a:t>
            </a:r>
            <a:endParaRPr lang="en-GB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1600" dirty="0"/>
              <a:t>	</a:t>
            </a:r>
            <a:r>
              <a:rPr lang="en-GB" dirty="0"/>
              <a:t>All </a:t>
            </a:r>
          </a:p>
          <a:p>
            <a:pPr>
              <a:lnSpc>
                <a:spcPct val="115000"/>
              </a:lnSpc>
            </a:pPr>
            <a:r>
              <a:rPr lang="en-GB" b="1" dirty="0"/>
              <a:t> 15.20 </a:t>
            </a:r>
            <a:r>
              <a:rPr lang="en-GB" sz="1600" b="1" dirty="0"/>
              <a:t>	</a:t>
            </a:r>
            <a:r>
              <a:rPr lang="en-GB" sz="2400" b="1" dirty="0"/>
              <a:t>Learning &amp; Development Update and Any Other Business</a:t>
            </a:r>
          </a:p>
          <a:p>
            <a:pPr>
              <a:lnSpc>
                <a:spcPct val="115000"/>
              </a:lnSpc>
            </a:pPr>
            <a:r>
              <a:rPr lang="en-GB" sz="1600" b="1" dirty="0"/>
              <a:t> 	</a:t>
            </a:r>
            <a:r>
              <a:rPr lang="en-GB" sz="2000" b="1" dirty="0"/>
              <a:t>David Passley, </a:t>
            </a:r>
            <a:r>
              <a:rPr lang="en-GB" sz="2000" dirty="0"/>
              <a:t>L&amp;D Programme Manager</a:t>
            </a:r>
          </a:p>
          <a:p>
            <a:pPr>
              <a:lnSpc>
                <a:spcPct val="115000"/>
              </a:lnSpc>
            </a:pPr>
            <a:r>
              <a:rPr lang="en-GB" sz="2000" b="1" dirty="0"/>
              <a:t>	Kerrie Dawkins, </a:t>
            </a:r>
            <a:r>
              <a:rPr lang="en-GB" sz="2000" dirty="0"/>
              <a:t>L&amp;D Officer</a:t>
            </a:r>
          </a:p>
          <a:p>
            <a:pPr>
              <a:lnSpc>
                <a:spcPct val="115000"/>
              </a:lnSpc>
            </a:pPr>
            <a:r>
              <a:rPr lang="en-GB" sz="2000" dirty="0"/>
              <a:t>	Birmingham Safeguarding Children Partnership</a:t>
            </a:r>
          </a:p>
          <a:p>
            <a:pPr>
              <a:lnSpc>
                <a:spcPct val="115000"/>
              </a:lnSpc>
            </a:pPr>
            <a:endParaRPr lang="en-GB" sz="2000" dirty="0"/>
          </a:p>
          <a:p>
            <a:pPr>
              <a:lnSpc>
                <a:spcPct val="115000"/>
              </a:lnSpc>
            </a:pPr>
            <a:r>
              <a:rPr lang="en-GB" sz="2000" b="1" dirty="0"/>
              <a:t>15.30</a:t>
            </a:r>
            <a:r>
              <a:rPr lang="en-GB" sz="1600" b="1" dirty="0"/>
              <a:t>	</a:t>
            </a:r>
            <a:r>
              <a:rPr lang="en-GB" sz="2000" b="1" dirty="0"/>
              <a:t>Next Practitioners Forum – </a:t>
            </a:r>
            <a:r>
              <a:rPr lang="en-GB" sz="2000" dirty="0"/>
              <a:t>Wednesday 28</a:t>
            </a:r>
            <a:r>
              <a:rPr lang="en-GB" sz="2000" baseline="30000" dirty="0"/>
              <a:t>th</a:t>
            </a:r>
            <a:r>
              <a:rPr lang="en-GB" sz="2000" dirty="0"/>
              <a:t> June 2023</a:t>
            </a:r>
          </a:p>
          <a:p>
            <a:pPr>
              <a:lnSpc>
                <a:spcPct val="115000"/>
              </a:lnSpc>
            </a:pPr>
            <a:r>
              <a:rPr lang="en-GB" dirty="0"/>
              <a:t> 	</a:t>
            </a:r>
            <a:r>
              <a:rPr lang="en-GB" b="1" dirty="0"/>
              <a:t>Close</a:t>
            </a:r>
            <a:r>
              <a:rPr lang="en-GB" dirty="0"/>
              <a:t> </a:t>
            </a:r>
            <a:endParaRPr lang="en-GB" sz="2000" dirty="0"/>
          </a:p>
          <a:p>
            <a:endParaRPr lang="en-GB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64A043-E87C-484B-A4EC-A195AF8EABCF}"/>
              </a:ext>
            </a:extLst>
          </p:cNvPr>
          <p:cNvSpPr/>
          <p:nvPr/>
        </p:nvSpPr>
        <p:spPr>
          <a:xfrm>
            <a:off x="0" y="6325170"/>
            <a:ext cx="12192000" cy="548680"/>
          </a:xfrm>
          <a:prstGeom prst="rect">
            <a:avLst/>
          </a:prstGeom>
          <a:solidFill>
            <a:srgbClr val="EA52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bg1"/>
                </a:solidFill>
              </a:rPr>
              <a:t>   </a:t>
            </a:r>
            <a:r>
              <a:rPr lang="en-GB" b="1" dirty="0">
                <a:solidFill>
                  <a:schemeClr val="bg1"/>
                </a:solidFill>
              </a:rPr>
              <a:t>www.lscpbirmingham.org.uk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FA5FB02-F1F9-408D-B43C-D7385677C9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170" y="158405"/>
            <a:ext cx="2357659" cy="102619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670071E-5A67-458E-84C4-7F80DA725791}"/>
              </a:ext>
            </a:extLst>
          </p:cNvPr>
          <p:cNvSpPr txBox="1"/>
          <p:nvPr/>
        </p:nvSpPr>
        <p:spPr>
          <a:xfrm>
            <a:off x="535624" y="199421"/>
            <a:ext cx="2831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7030A0"/>
                </a:solidFill>
              </a:rPr>
              <a:t>Programme</a:t>
            </a:r>
          </a:p>
        </p:txBody>
      </p:sp>
    </p:spTree>
    <p:extLst>
      <p:ext uri="{BB962C8B-B14F-4D97-AF65-F5344CB8AC3E}">
        <p14:creationId xmlns:p14="http://schemas.microsoft.com/office/powerpoint/2010/main" val="2072065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E5B58E75-7BCD-4580-93D9-5E6605A6F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038"/>
            <a:ext cx="478155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524000" y="-13577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400" b="1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4"/>
          </p:nvPr>
        </p:nvSpPr>
        <p:spPr>
          <a:xfrm>
            <a:off x="407368" y="207962"/>
            <a:ext cx="11305256" cy="5876182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en-GB" sz="3000" b="1" dirty="0">
                <a:solidFill>
                  <a:srgbClr val="7030A0"/>
                </a:solidFill>
              </a:rPr>
              <a:t>Welcome, Introduction and Safeguarding Update </a:t>
            </a:r>
          </a:p>
          <a:p>
            <a:pPr marL="0" indent="0" fontAlgn="t">
              <a:buNone/>
            </a:pPr>
            <a:r>
              <a:rPr lang="en-GB" sz="3000" b="1" dirty="0"/>
              <a:t>Independent Chair’s Safeguarding Update:</a:t>
            </a:r>
          </a:p>
          <a:p>
            <a:pPr marL="0" indent="0" fontAlgn="t">
              <a:buNone/>
            </a:pPr>
            <a:r>
              <a:rPr lang="en-GB" sz="3200" dirty="0"/>
              <a:t>  </a:t>
            </a:r>
          </a:p>
          <a:p>
            <a:endParaRPr lang="en-GB" sz="18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50480D5-CEB0-43B9-95B1-520DB80E0C9C}"/>
              </a:ext>
            </a:extLst>
          </p:cNvPr>
          <p:cNvSpPr txBox="1">
            <a:spLocks/>
          </p:cNvSpPr>
          <p:nvPr/>
        </p:nvSpPr>
        <p:spPr>
          <a:xfrm>
            <a:off x="1540818" y="54042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4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5E91CD-872B-4BB3-923C-323CCE34BB21}"/>
              </a:ext>
            </a:extLst>
          </p:cNvPr>
          <p:cNvSpPr/>
          <p:nvPr/>
        </p:nvSpPr>
        <p:spPr>
          <a:xfrm>
            <a:off x="0" y="6325170"/>
            <a:ext cx="12192000" cy="548680"/>
          </a:xfrm>
          <a:prstGeom prst="rect">
            <a:avLst/>
          </a:prstGeom>
          <a:solidFill>
            <a:srgbClr val="EA52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bg1"/>
                </a:solidFill>
              </a:rPr>
              <a:t>   </a:t>
            </a:r>
            <a:r>
              <a:rPr lang="en-GB" b="1" dirty="0">
                <a:solidFill>
                  <a:schemeClr val="bg1"/>
                </a:solidFill>
              </a:rPr>
              <a:t>www.lscpbirmingham.org.uk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E9EFC47-29AA-471C-901F-115120F4C8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170" y="158405"/>
            <a:ext cx="2357659" cy="102619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CD319C0-7B28-4682-A009-B9B946987F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081099"/>
              </p:ext>
            </p:extLst>
          </p:nvPr>
        </p:nvGraphicFramePr>
        <p:xfrm>
          <a:off x="573596" y="1681304"/>
          <a:ext cx="10972800" cy="4462421"/>
        </p:xfrm>
        <a:graphic>
          <a:graphicData uri="http://schemas.openxmlformats.org/drawingml/2006/table">
            <a:tbl>
              <a:tblPr/>
              <a:tblGrid>
                <a:gridCol w="10972800">
                  <a:extLst>
                    <a:ext uri="{9D8B030D-6E8A-4147-A177-3AD203B41FA5}">
                      <a16:colId xmlns:a16="http://schemas.microsoft.com/office/drawing/2014/main" val="2004647953"/>
                    </a:ext>
                  </a:extLst>
                </a:gridCol>
              </a:tblGrid>
              <a:tr h="4462421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National Child Mortality Database - </a:t>
                      </a:r>
                      <a:r>
                        <a:rPr lang="en-GB" sz="2000" i="1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Sudden and Unexpected Deaths in Infancy and Childhood</a:t>
                      </a:r>
                      <a:r>
                        <a:rPr lang="en-GB" sz="20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08.12.2022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Child Safeguarding Practice Review Panel: annual report 2021</a:t>
                      </a:r>
                      <a:r>
                        <a:rPr lang="en-GB" sz="20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15.12.2022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Launch of </a:t>
                      </a:r>
                      <a:r>
                        <a:rPr lang="en-GB" sz="20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Open Data Birmingham City Observatory</a:t>
                      </a: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19.12.2022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 Death Overview Panel Annual Report 2020-21 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Child Protection Medical Assessment Pathway – Toolkit for Practitioners – 2023</a:t>
                      </a:r>
                      <a:endParaRPr lang="en-GB" sz="2000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2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Marriage and Civil Partnership Act 2022 - marriage legislation</a:t>
                      </a: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27.02.2023</a:t>
                      </a: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endParaRPr lang="en-GB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407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931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E5B58E75-7BCD-4580-93D9-5E6605A6F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038"/>
            <a:ext cx="478155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524000" y="-13577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400" b="1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4"/>
          </p:nvPr>
        </p:nvSpPr>
        <p:spPr>
          <a:xfrm>
            <a:off x="407368" y="207962"/>
            <a:ext cx="11305256" cy="58761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4800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GB" sz="5800" b="1" dirty="0">
                <a:solidFill>
                  <a:srgbClr val="7030A0"/>
                </a:solidFill>
              </a:rPr>
              <a:t>Safeguarding Children who are ‘Out of Sight’ is Everyone's Business</a:t>
            </a:r>
          </a:p>
          <a:p>
            <a:pPr marL="0" indent="0" algn="ctr">
              <a:buNone/>
            </a:pPr>
            <a:r>
              <a:rPr lang="en-GB" sz="4800" b="1" dirty="0"/>
              <a:t>Razia Butt</a:t>
            </a:r>
          </a:p>
          <a:p>
            <a:pPr marL="0" indent="0" algn="ctr">
              <a:buNone/>
            </a:pPr>
            <a:r>
              <a:rPr lang="en-GB" sz="2000" b="1" dirty="0">
                <a:solidFill>
                  <a:srgbClr val="262626"/>
                </a:solidFill>
                <a:effectLst/>
                <a:latin typeface="Segoe UI" panose="020B0502040204020203" pitchFamily="34" charset="0"/>
              </a:rPr>
              <a:t>Independent Education Adviser, Education &amp; Skills</a:t>
            </a:r>
          </a:p>
          <a:p>
            <a:pPr marL="0" indent="0" algn="ctr">
              <a:buNone/>
            </a:pPr>
            <a:r>
              <a:rPr lang="en-GB" sz="2000" b="1" dirty="0">
                <a:solidFill>
                  <a:srgbClr val="262626"/>
                </a:solidFill>
                <a:effectLst/>
                <a:latin typeface="Segoe UI" panose="020B0502040204020203" pitchFamily="34" charset="0"/>
              </a:rPr>
              <a:t>Birmingham City Council</a:t>
            </a:r>
            <a:endParaRPr lang="en-GB" sz="36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50480D5-CEB0-43B9-95B1-520DB80E0C9C}"/>
              </a:ext>
            </a:extLst>
          </p:cNvPr>
          <p:cNvSpPr txBox="1">
            <a:spLocks/>
          </p:cNvSpPr>
          <p:nvPr/>
        </p:nvSpPr>
        <p:spPr>
          <a:xfrm>
            <a:off x="1540818" y="54042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4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5E91CD-872B-4BB3-923C-323CCE34BB21}"/>
              </a:ext>
            </a:extLst>
          </p:cNvPr>
          <p:cNvSpPr/>
          <p:nvPr/>
        </p:nvSpPr>
        <p:spPr>
          <a:xfrm>
            <a:off x="0" y="6325170"/>
            <a:ext cx="12192000" cy="548680"/>
          </a:xfrm>
          <a:prstGeom prst="rect">
            <a:avLst/>
          </a:prstGeom>
          <a:solidFill>
            <a:srgbClr val="EA52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bg1"/>
                </a:solidFill>
              </a:rPr>
              <a:t>   </a:t>
            </a:r>
            <a:r>
              <a:rPr lang="en-GB" b="1" dirty="0">
                <a:solidFill>
                  <a:schemeClr val="bg1"/>
                </a:solidFill>
              </a:rPr>
              <a:t>www.lscpbirmingham.org.uk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E9EFC47-29AA-471C-901F-115120F4C8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170" y="158405"/>
            <a:ext cx="2357659" cy="102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039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4DBA3161-57B0-4504-9F0F-E1218078B7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038"/>
            <a:ext cx="478155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524000" y="-13577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400" b="1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4"/>
          </p:nvPr>
        </p:nvSpPr>
        <p:spPr>
          <a:xfrm>
            <a:off x="1847528" y="1581679"/>
            <a:ext cx="8496944" cy="48111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1800" dirty="0"/>
          </a:p>
          <a:p>
            <a:pPr marL="0" indent="0" algn="ctr">
              <a:lnSpc>
                <a:spcPct val="115000"/>
              </a:lnSpc>
              <a:buNone/>
            </a:pPr>
            <a:r>
              <a:rPr lang="en-GB" sz="44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Practitioners Feedback </a:t>
            </a:r>
          </a:p>
          <a:p>
            <a:pPr marL="0" indent="0" algn="ctr">
              <a:lnSpc>
                <a:spcPct val="115000"/>
              </a:lnSpc>
              <a:buNone/>
            </a:pPr>
            <a:r>
              <a:rPr lang="en-GB" sz="44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Questions</a:t>
            </a:r>
            <a:endParaRPr lang="en-GB" sz="1600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endParaRPr lang="en-GB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sz="44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50480D5-CEB0-43B9-95B1-520DB80E0C9C}"/>
              </a:ext>
            </a:extLst>
          </p:cNvPr>
          <p:cNvSpPr txBox="1">
            <a:spLocks/>
          </p:cNvSpPr>
          <p:nvPr/>
        </p:nvSpPr>
        <p:spPr>
          <a:xfrm>
            <a:off x="1540818" y="54042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4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53BC59-AB3D-4FCC-A683-B9FC2EF80749}"/>
              </a:ext>
            </a:extLst>
          </p:cNvPr>
          <p:cNvSpPr/>
          <p:nvPr/>
        </p:nvSpPr>
        <p:spPr>
          <a:xfrm>
            <a:off x="0" y="6325170"/>
            <a:ext cx="12192000" cy="548680"/>
          </a:xfrm>
          <a:prstGeom prst="rect">
            <a:avLst/>
          </a:prstGeom>
          <a:solidFill>
            <a:srgbClr val="EA52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bg1"/>
                </a:solidFill>
              </a:rPr>
              <a:t>   </a:t>
            </a:r>
            <a:r>
              <a:rPr lang="en-GB" b="1" dirty="0">
                <a:solidFill>
                  <a:schemeClr val="bg1"/>
                </a:solidFill>
              </a:rPr>
              <a:t>www.lscpbirmingham.org.uk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4C34426-7C55-49D1-99A1-5C9426EB92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170" y="158405"/>
            <a:ext cx="2357659" cy="102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48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FF2B5EF4-FFF2-40B4-BE49-F238E27FC236}">
                <a16:creationId xmlns:a16="http://schemas.microsoft.com/office/drawing/2014/main" id="{34500AC4-0837-4FE9-9555-ABCB87B5F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038"/>
            <a:ext cx="478155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524000" y="-13577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400" b="1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4"/>
          </p:nvPr>
        </p:nvSpPr>
        <p:spPr>
          <a:xfrm>
            <a:off x="1847528" y="1484784"/>
            <a:ext cx="8496944" cy="4599360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en-GB" dirty="0"/>
              <a:t> </a:t>
            </a:r>
          </a:p>
          <a:p>
            <a:endParaRPr lang="en-GB" sz="18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50480D5-CEB0-43B9-95B1-520DB80E0C9C}"/>
              </a:ext>
            </a:extLst>
          </p:cNvPr>
          <p:cNvSpPr txBox="1">
            <a:spLocks/>
          </p:cNvSpPr>
          <p:nvPr/>
        </p:nvSpPr>
        <p:spPr>
          <a:xfrm>
            <a:off x="1540818" y="54042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4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902320-DEB4-45BF-9E00-CF84AC3688EB}"/>
              </a:ext>
            </a:extLst>
          </p:cNvPr>
          <p:cNvSpPr/>
          <p:nvPr/>
        </p:nvSpPr>
        <p:spPr>
          <a:xfrm>
            <a:off x="2423592" y="2060851"/>
            <a:ext cx="64364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>
                <a:solidFill>
                  <a:srgbClr val="7030A0"/>
                </a:solidFill>
              </a:rPr>
              <a:t>Learning</a:t>
            </a:r>
            <a:r>
              <a:rPr lang="en-GB" sz="2400" b="1" dirty="0">
                <a:solidFill>
                  <a:srgbClr val="7030A0"/>
                </a:solidFill>
              </a:rPr>
              <a:t> </a:t>
            </a:r>
            <a:r>
              <a:rPr lang="en-GB" sz="3600" b="1" dirty="0">
                <a:solidFill>
                  <a:srgbClr val="7030A0"/>
                </a:solidFill>
              </a:rPr>
              <a:t>&amp; Development Update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EB52D1-CDE6-4552-8B97-8824FD3CBE41}"/>
              </a:ext>
            </a:extLst>
          </p:cNvPr>
          <p:cNvSpPr/>
          <p:nvPr/>
        </p:nvSpPr>
        <p:spPr>
          <a:xfrm>
            <a:off x="2465744" y="3282164"/>
            <a:ext cx="6025239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David Passley</a:t>
            </a:r>
          </a:p>
          <a:p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</a:rPr>
              <a:t>Learning &amp; Development Programme Manager</a:t>
            </a:r>
          </a:p>
          <a:p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</a:rPr>
              <a:t>Birmingham Safeguarding Children Partnership</a:t>
            </a:r>
          </a:p>
          <a:p>
            <a:endParaRPr lang="en-GB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BE8374-24EB-4B6C-B503-50CA38810CCC}"/>
              </a:ext>
            </a:extLst>
          </p:cNvPr>
          <p:cNvSpPr/>
          <p:nvPr/>
        </p:nvSpPr>
        <p:spPr>
          <a:xfrm>
            <a:off x="0" y="6325170"/>
            <a:ext cx="12192000" cy="548680"/>
          </a:xfrm>
          <a:prstGeom prst="rect">
            <a:avLst/>
          </a:prstGeom>
          <a:solidFill>
            <a:srgbClr val="EA52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bg1"/>
                </a:solidFill>
              </a:rPr>
              <a:t>   </a:t>
            </a:r>
            <a:r>
              <a:rPr lang="en-GB" b="1" dirty="0">
                <a:solidFill>
                  <a:schemeClr val="bg1"/>
                </a:solidFill>
              </a:rPr>
              <a:t>www.lscpbirmingham.org.uk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EE1F9DF-6BB8-4C1D-8D2B-23D703900B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170" y="158405"/>
            <a:ext cx="2357659" cy="102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260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FF2B5EF4-FFF2-40B4-BE49-F238E27FC236}">
                <a16:creationId xmlns:a16="http://schemas.microsoft.com/office/drawing/2014/main" id="{34500AC4-0837-4FE9-9555-ABCB87B5F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7" y="548680"/>
            <a:ext cx="478155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524000" y="-13577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400" b="1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4"/>
          </p:nvPr>
        </p:nvSpPr>
        <p:spPr>
          <a:xfrm>
            <a:off x="1268413" y="476672"/>
            <a:ext cx="9379718" cy="5160625"/>
          </a:xfrm>
        </p:spPr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en-GB" sz="3000" b="1" dirty="0"/>
              <a:t> March/</a:t>
            </a:r>
            <a:r>
              <a:rPr lang="en-GB" sz="3200" b="1" dirty="0"/>
              <a:t>April Multi-Agency Courses with spaces</a:t>
            </a:r>
          </a:p>
          <a:p>
            <a:pPr marL="0" indent="0" algn="l">
              <a:buNone/>
            </a:pPr>
            <a:endParaRPr lang="en-GB" sz="3200" b="1" dirty="0"/>
          </a:p>
          <a:p>
            <a:pPr algn="l"/>
            <a:r>
              <a:rPr lang="en-GB" b="1" i="0" dirty="0">
                <a:solidFill>
                  <a:srgbClr val="7030A0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Graded Care Profile 2 (GCP2) for Practitioners (3-part ) Training- 18067</a:t>
            </a:r>
            <a:endParaRPr lang="en-GB" b="1" i="0" dirty="0">
              <a:solidFill>
                <a:srgbClr val="7030A0"/>
              </a:solidFill>
              <a:effectLst/>
            </a:endParaRPr>
          </a:p>
          <a:p>
            <a:pPr marL="0" indent="0" algn="l">
              <a:buNone/>
            </a:pPr>
            <a:r>
              <a:rPr lang="en-GB" b="1" cap="all" dirty="0">
                <a:solidFill>
                  <a:srgbClr val="000000"/>
                </a:solidFill>
              </a:rPr>
              <a:t>      </a:t>
            </a:r>
            <a:r>
              <a:rPr lang="en-GB" b="1" i="0" cap="all" dirty="0">
                <a:solidFill>
                  <a:srgbClr val="000000"/>
                </a:solidFill>
                <a:effectLst/>
              </a:rPr>
              <a:t>TUESDAY 28 MARCH 2023 </a:t>
            </a:r>
            <a:r>
              <a:rPr lang="en-GB" b="1" i="1" cap="all" dirty="0">
                <a:solidFill>
                  <a:srgbClr val="000000"/>
                </a:solidFill>
                <a:effectLst/>
              </a:rPr>
              <a:t>(09:30 - 16:30)</a:t>
            </a:r>
          </a:p>
          <a:p>
            <a:pPr marL="0" indent="0" algn="l">
              <a:buNone/>
            </a:pPr>
            <a:r>
              <a:rPr lang="en-GB" b="1" cap="all" dirty="0">
                <a:solidFill>
                  <a:srgbClr val="000000"/>
                </a:solidFill>
                <a:latin typeface="Arial" panose="020B0604020202020204" pitchFamily="34" charset="0"/>
              </a:rPr>
              <a:t>     </a:t>
            </a:r>
            <a:r>
              <a:rPr lang="en-GB" b="1" i="0" cap="all" dirty="0">
                <a:solidFill>
                  <a:srgbClr val="000000"/>
                </a:solidFill>
                <a:effectLst/>
              </a:rPr>
              <a:t>FRIDAY 21 APRIL 2023 </a:t>
            </a:r>
            <a:r>
              <a:rPr lang="en-GB" b="1" i="1" cap="all" dirty="0">
                <a:solidFill>
                  <a:srgbClr val="000000"/>
                </a:solidFill>
                <a:effectLst/>
              </a:rPr>
              <a:t>(09:30 - 16:30)</a:t>
            </a:r>
          </a:p>
          <a:p>
            <a:pPr marL="0" indent="0" algn="l">
              <a:buNone/>
            </a:pPr>
            <a:r>
              <a:rPr lang="en-GB" b="1" i="0" cap="all">
                <a:solidFill>
                  <a:srgbClr val="000000"/>
                </a:solidFill>
                <a:effectLst/>
              </a:rPr>
              <a:t>      </a:t>
            </a:r>
            <a:r>
              <a:rPr lang="en-GB" b="1" i="0" cap="all" dirty="0">
                <a:solidFill>
                  <a:srgbClr val="000000"/>
                </a:solidFill>
                <a:effectLst/>
              </a:rPr>
              <a:t>MONDAY 24 APRIL 2023 </a:t>
            </a:r>
            <a:r>
              <a:rPr lang="en-GB" b="1" i="1" cap="all" dirty="0">
                <a:solidFill>
                  <a:srgbClr val="000000"/>
                </a:solidFill>
                <a:effectLst/>
              </a:rPr>
              <a:t>(09:30 - 16:30)</a:t>
            </a:r>
          </a:p>
          <a:p>
            <a:pPr marL="0" indent="0" algn="l">
              <a:buNone/>
            </a:pPr>
            <a:endParaRPr lang="en-GB" b="1" i="0" cap="all" dirty="0">
              <a:solidFill>
                <a:srgbClr val="000000"/>
              </a:solidFill>
              <a:effectLst/>
            </a:endParaRPr>
          </a:p>
          <a:p>
            <a:pPr algn="l"/>
            <a:r>
              <a:rPr lang="en-GB" b="1" i="0" dirty="0">
                <a:solidFill>
                  <a:srgbClr val="7030A0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Professional Curiosity &amp; Challenge- 19893</a:t>
            </a:r>
            <a:endParaRPr lang="en-GB" b="1" i="0" dirty="0">
              <a:solidFill>
                <a:srgbClr val="7030A0"/>
              </a:solidFill>
              <a:effectLst/>
            </a:endParaRPr>
          </a:p>
          <a:p>
            <a:pPr marL="0" indent="0" algn="l">
              <a:buNone/>
            </a:pPr>
            <a:r>
              <a:rPr lang="en-GB" b="1" i="0" cap="all" dirty="0">
                <a:solidFill>
                  <a:srgbClr val="000000"/>
                </a:solidFill>
                <a:effectLst/>
              </a:rPr>
              <a:t>      MONDAY 24 APRIL 2023 </a:t>
            </a:r>
            <a:r>
              <a:rPr lang="en-GB" b="1" i="1" cap="all" dirty="0">
                <a:solidFill>
                  <a:srgbClr val="000000"/>
                </a:solidFill>
                <a:effectLst/>
              </a:rPr>
              <a:t>(09:15 - 16:30)</a:t>
            </a:r>
          </a:p>
          <a:p>
            <a:pPr marL="0" indent="0" algn="l">
              <a:buNone/>
            </a:pPr>
            <a:endParaRPr lang="en-GB" b="1" i="0" cap="all" dirty="0">
              <a:solidFill>
                <a:srgbClr val="000000"/>
              </a:solidFill>
              <a:effectLst/>
            </a:endParaRPr>
          </a:p>
          <a:p>
            <a:pPr algn="l"/>
            <a:r>
              <a:rPr lang="en-GB" b="1" i="0" dirty="0">
                <a:solidFill>
                  <a:srgbClr val="7030A0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Hidden Harm - Working with Substance Misusing Parents- 19781</a:t>
            </a:r>
            <a:endParaRPr lang="en-GB" b="1" i="0" dirty="0">
              <a:solidFill>
                <a:srgbClr val="7030A0"/>
              </a:solidFill>
              <a:effectLst/>
            </a:endParaRPr>
          </a:p>
          <a:p>
            <a:pPr marL="0" indent="0" algn="l">
              <a:buNone/>
            </a:pPr>
            <a:r>
              <a:rPr lang="en-GB" b="1" i="0" cap="all" dirty="0">
                <a:solidFill>
                  <a:srgbClr val="000000"/>
                </a:solidFill>
                <a:effectLst/>
              </a:rPr>
              <a:t>      WEDNESDAY 26 APRIL 2023 </a:t>
            </a:r>
            <a:r>
              <a:rPr lang="en-GB" b="1" i="1" cap="all" dirty="0">
                <a:solidFill>
                  <a:srgbClr val="000000"/>
                </a:solidFill>
                <a:effectLst/>
              </a:rPr>
              <a:t>(09:30 - 16:00)</a:t>
            </a:r>
          </a:p>
          <a:p>
            <a:pPr marL="0" indent="0" algn="l">
              <a:buNone/>
            </a:pPr>
            <a:endParaRPr lang="en-GB" b="1" i="0" cap="all" dirty="0">
              <a:solidFill>
                <a:srgbClr val="000000"/>
              </a:solidFill>
              <a:effectLst/>
            </a:endParaRPr>
          </a:p>
          <a:p>
            <a:pPr algn="l"/>
            <a:r>
              <a:rPr lang="en-GB" b="1" i="0" dirty="0">
                <a:solidFill>
                  <a:srgbClr val="7030A0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Working with Resistant Families- 19899</a:t>
            </a:r>
            <a:endParaRPr lang="en-GB" b="1" i="0" dirty="0">
              <a:solidFill>
                <a:srgbClr val="7030A0"/>
              </a:solidFill>
              <a:effectLst/>
            </a:endParaRPr>
          </a:p>
          <a:p>
            <a:pPr marL="0" indent="0" algn="l">
              <a:buNone/>
            </a:pPr>
            <a:r>
              <a:rPr lang="en-GB" b="1" i="0" cap="all" dirty="0">
                <a:solidFill>
                  <a:srgbClr val="000000"/>
                </a:solidFill>
                <a:effectLst/>
              </a:rPr>
              <a:t>      FRIDAY 28 APRIL 2023 </a:t>
            </a:r>
            <a:r>
              <a:rPr lang="en-GB" b="1" i="1" cap="all" dirty="0">
                <a:solidFill>
                  <a:srgbClr val="000000"/>
                </a:solidFill>
                <a:effectLst/>
              </a:rPr>
              <a:t>(09:15 - 16:30)</a:t>
            </a:r>
          </a:p>
          <a:p>
            <a:pPr marL="0" indent="0" algn="l">
              <a:buNone/>
            </a:pPr>
            <a:endParaRPr lang="en-GB" b="1" i="1" cap="all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GB" b="1" i="0" cap="all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7"/>
              </a:rPr>
              <a:t>https://booking.lscpbirmingham.org.uk/</a:t>
            </a:r>
            <a:endParaRPr lang="en-GB" b="1" i="0" cap="all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endParaRPr lang="en-GB" b="1" i="0" cap="all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en-GB" b="1" i="1" cap="all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endParaRPr lang="en-GB" b="1" i="0" cap="all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50480D5-CEB0-43B9-95B1-520DB80E0C9C}"/>
              </a:ext>
            </a:extLst>
          </p:cNvPr>
          <p:cNvSpPr txBox="1">
            <a:spLocks/>
          </p:cNvSpPr>
          <p:nvPr/>
        </p:nvSpPr>
        <p:spPr>
          <a:xfrm>
            <a:off x="1540818" y="54042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4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EB52D1-CDE6-4552-8B97-8824FD3CBE41}"/>
              </a:ext>
            </a:extLst>
          </p:cNvPr>
          <p:cNvSpPr/>
          <p:nvPr/>
        </p:nvSpPr>
        <p:spPr>
          <a:xfrm>
            <a:off x="2465744" y="3282164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BE8374-24EB-4B6C-B503-50CA38810CCC}"/>
              </a:ext>
            </a:extLst>
          </p:cNvPr>
          <p:cNvSpPr/>
          <p:nvPr/>
        </p:nvSpPr>
        <p:spPr>
          <a:xfrm>
            <a:off x="0" y="6325170"/>
            <a:ext cx="12192000" cy="548680"/>
          </a:xfrm>
          <a:prstGeom prst="rect">
            <a:avLst/>
          </a:prstGeom>
          <a:solidFill>
            <a:srgbClr val="EA52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bg1"/>
                </a:solidFill>
              </a:rPr>
              <a:t>   </a:t>
            </a:r>
            <a:r>
              <a:rPr lang="en-GB" b="1" dirty="0">
                <a:solidFill>
                  <a:schemeClr val="bg1"/>
                </a:solidFill>
              </a:rPr>
              <a:t>www.lscpbirmingham.org.uk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EE1F9DF-6BB8-4C1D-8D2B-23D703900BC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170" y="158405"/>
            <a:ext cx="2357659" cy="102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937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4FCB9CBB-2AAE-4D4E-B30A-C555C1F2F6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680" y="381000"/>
            <a:ext cx="478155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A44C29-0F8C-4D83-8A8E-E475B182F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716008"/>
            <a:ext cx="7886700" cy="1325563"/>
          </a:xfrm>
        </p:spPr>
        <p:txBody>
          <a:bodyPr>
            <a:noAutofit/>
          </a:bodyPr>
          <a:lstStyle/>
          <a:p>
            <a:br>
              <a:rPr lang="en-GB" sz="2200" b="1" dirty="0">
                <a:solidFill>
                  <a:srgbClr val="7030A0"/>
                </a:solidFill>
                <a:latin typeface="Arial" panose="020B0604020202020204" pitchFamily="34" charset="0"/>
              </a:rPr>
            </a:br>
            <a:br>
              <a:rPr lang="en-GB" sz="2200" b="1" dirty="0">
                <a:solidFill>
                  <a:srgbClr val="7030A0"/>
                </a:solidFill>
                <a:latin typeface="Arial" panose="020B0604020202020204" pitchFamily="34" charset="0"/>
              </a:rPr>
            </a:br>
            <a:br>
              <a:rPr lang="en-GB" sz="2200" b="1" dirty="0">
                <a:solidFill>
                  <a:srgbClr val="7030A0"/>
                </a:solidFill>
                <a:latin typeface="Arial" panose="020B0604020202020204" pitchFamily="34" charset="0"/>
              </a:rPr>
            </a:b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A4095-8222-403B-BE0A-9799004D0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266960"/>
            <a:ext cx="11953328" cy="521004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sz="3600" dirty="0"/>
          </a:p>
          <a:p>
            <a:pPr marL="0" indent="0" algn="ctr">
              <a:buNone/>
            </a:pPr>
            <a:r>
              <a:rPr lang="en-GB" sz="3600" dirty="0"/>
              <a:t>Register/log in at</a:t>
            </a:r>
            <a:endParaRPr lang="en-GB" sz="3600" dirty="0">
              <a:hlinkClick r:id="rId3"/>
            </a:endParaRPr>
          </a:p>
          <a:p>
            <a:pPr marL="0" indent="0" algn="ctr">
              <a:buNone/>
            </a:pPr>
            <a:r>
              <a:rPr lang="en-GB" sz="3600" dirty="0">
                <a:hlinkClick r:id="rId3"/>
              </a:rPr>
              <a:t>https://booking.lscpbirmingham.org.uk/</a:t>
            </a:r>
            <a:endParaRPr lang="en-GB" sz="3600" dirty="0"/>
          </a:p>
          <a:p>
            <a:endParaRPr lang="en-GB" sz="11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234F15-CDE7-454A-8E3D-DA3A13114D8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170" y="158405"/>
            <a:ext cx="2357659" cy="102619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F284626-F18A-4847-A5FF-156C07C2656F}"/>
              </a:ext>
            </a:extLst>
          </p:cNvPr>
          <p:cNvSpPr/>
          <p:nvPr/>
        </p:nvSpPr>
        <p:spPr>
          <a:xfrm>
            <a:off x="0" y="6325170"/>
            <a:ext cx="12192000" cy="548680"/>
          </a:xfrm>
          <a:prstGeom prst="rect">
            <a:avLst/>
          </a:prstGeom>
          <a:solidFill>
            <a:srgbClr val="EA52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bg1"/>
                </a:solidFill>
              </a:rPr>
              <a:t>   </a:t>
            </a:r>
            <a:r>
              <a:rPr lang="en-GB" b="1" dirty="0">
                <a:solidFill>
                  <a:schemeClr val="bg1"/>
                </a:solidFill>
              </a:rPr>
              <a:t>www.lscpbirmingham.org.uk</a:t>
            </a:r>
          </a:p>
        </p:txBody>
      </p:sp>
    </p:spTree>
    <p:extLst>
      <p:ext uri="{BB962C8B-B14F-4D97-AF65-F5344CB8AC3E}">
        <p14:creationId xmlns:p14="http://schemas.microsoft.com/office/powerpoint/2010/main" val="2731829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1524000" y="-13577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GB" sz="3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50480D5-CEB0-43B9-95B1-520DB80E0C9C}"/>
              </a:ext>
            </a:extLst>
          </p:cNvPr>
          <p:cNvSpPr txBox="1">
            <a:spLocks/>
          </p:cNvSpPr>
          <p:nvPr/>
        </p:nvSpPr>
        <p:spPr>
          <a:xfrm>
            <a:off x="1540818" y="54042"/>
            <a:ext cx="7772400" cy="1156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GB" sz="3400" b="1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CC36B365-CBE6-4CD9-B774-891D7460F1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4038"/>
            <a:ext cx="478155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BE73937-28C2-4C97-89FD-9E60193520C9}"/>
              </a:ext>
            </a:extLst>
          </p:cNvPr>
          <p:cNvSpPr/>
          <p:nvPr/>
        </p:nvSpPr>
        <p:spPr>
          <a:xfrm>
            <a:off x="839416" y="1844827"/>
            <a:ext cx="100091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4800" b="1" dirty="0">
                <a:solidFill>
                  <a:srgbClr val="7030A0"/>
                </a:solidFill>
                <a:latin typeface="Calibri"/>
              </a:rPr>
              <a:t>Any Other Business!</a:t>
            </a:r>
          </a:p>
          <a:p>
            <a:pPr algn="ctr">
              <a:defRPr/>
            </a:pPr>
            <a:endParaRPr lang="en-GB" sz="4800" b="1" dirty="0">
              <a:solidFill>
                <a:srgbClr val="7030A0"/>
              </a:solidFill>
              <a:latin typeface="Calibri"/>
            </a:endParaRPr>
          </a:p>
          <a:p>
            <a:pPr>
              <a:defRPr/>
            </a:pPr>
            <a:r>
              <a:rPr lang="en-GB" sz="3600" b="1" dirty="0">
                <a:latin typeface="Calibri"/>
              </a:rPr>
              <a:t>Cultural Competency Survey</a:t>
            </a:r>
          </a:p>
          <a:p>
            <a:pPr>
              <a:defRPr/>
            </a:pPr>
            <a:r>
              <a:rPr lang="en-GB" sz="3200" b="1" dirty="0">
                <a:latin typeface="Calibri"/>
              </a:rPr>
              <a:t>Kerrie Dawkins</a:t>
            </a:r>
            <a:r>
              <a:rPr lang="en-GB" sz="3200" dirty="0">
                <a:latin typeface="Calibri"/>
              </a:rPr>
              <a:t>, Learning &amp; Development Officer</a:t>
            </a:r>
            <a:r>
              <a:rPr lang="en-GB" sz="4400" dirty="0">
                <a:latin typeface="Calibri"/>
              </a:rPr>
              <a:t>, </a:t>
            </a:r>
            <a:r>
              <a:rPr lang="en-GB" sz="4000" dirty="0">
                <a:latin typeface="Calibri"/>
              </a:rPr>
              <a:t>BSCP</a:t>
            </a:r>
            <a:endParaRPr lang="en-GB" sz="4400" dirty="0">
              <a:latin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12889A6-833B-4B51-9CB6-839EF3DE9380}"/>
              </a:ext>
            </a:extLst>
          </p:cNvPr>
          <p:cNvSpPr/>
          <p:nvPr/>
        </p:nvSpPr>
        <p:spPr>
          <a:xfrm>
            <a:off x="0" y="6325170"/>
            <a:ext cx="12192000" cy="548680"/>
          </a:xfrm>
          <a:prstGeom prst="rect">
            <a:avLst/>
          </a:prstGeom>
          <a:solidFill>
            <a:srgbClr val="EA52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bg1"/>
                </a:solidFill>
              </a:rPr>
              <a:t>   </a:t>
            </a:r>
            <a:r>
              <a:rPr lang="en-GB" b="1" dirty="0">
                <a:solidFill>
                  <a:schemeClr val="bg1"/>
                </a:solidFill>
              </a:rPr>
              <a:t>www.lscpbirmingham.org.uk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FCFF297-8F54-437B-B312-3D3C04819C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170" y="158405"/>
            <a:ext cx="2357659" cy="102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16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SCP Presentation Template" id="{645F5061-ACFC-4DB3-854D-F25829E37762}" vid="{F8A2F1DF-957D-4F5A-8216-3B38D19A3A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1618E886DC8248B467BA3D45E4D97C" ma:contentTypeVersion="14" ma:contentTypeDescription="Create a new document." ma:contentTypeScope="" ma:versionID="d8ce168484f8832180476a084f024662">
  <xsd:schema xmlns:xsd="http://www.w3.org/2001/XMLSchema" xmlns:xs="http://www.w3.org/2001/XMLSchema" xmlns:p="http://schemas.microsoft.com/office/2006/metadata/properties" xmlns:ns3="cf4fbdc1-3486-4097-bd2f-409effe17552" xmlns:ns4="a44b952a-cdab-49d8-a572-68fa4f4b8e9d" targetNamespace="http://schemas.microsoft.com/office/2006/metadata/properties" ma:root="true" ma:fieldsID="dab7744a024d49b5fee2e4fcd9132494" ns3:_="" ns4:_="">
    <xsd:import namespace="cf4fbdc1-3486-4097-bd2f-409effe17552"/>
    <xsd:import namespace="a44b952a-cdab-49d8-a572-68fa4f4b8e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4fbdc1-3486-4097-bd2f-409effe175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4b952a-cdab-49d8-a572-68fa4f4b8e9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756B62-D69B-459F-A5E5-AF2C526295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681AA3-E597-48CE-9E3D-DBC8D7E7C9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518DDB2-CBEF-433B-8EDE-57045DB33F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4fbdc1-3486-4097-bd2f-409effe17552"/>
    <ds:schemaRef ds:uri="a44b952a-cdab-49d8-a572-68fa4f4b8e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BSCP Presentation Template</Template>
  <TotalTime>1455</TotalTime>
  <Words>480</Words>
  <Application>Microsoft Office PowerPoint</Application>
  <PresentationFormat>Widescreen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Segoe UI</vt:lpstr>
      <vt:lpstr>Office Theme</vt:lpstr>
      <vt:lpstr>BSCP Practitioners Forum Wednesday 22nd March 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</vt:lpstr>
      <vt:lpstr>PowerPoint Presentation</vt:lpstr>
      <vt:lpstr>PowerPoint Presentation</vt:lpstr>
    </vt:vector>
  </TitlesOfParts>
  <Company>Service Birmingham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</dc:title>
  <dc:creator>Helen J Johnstone</dc:creator>
  <cp:lastModifiedBy>Julie Sydenham</cp:lastModifiedBy>
  <cp:revision>80</cp:revision>
  <dcterms:created xsi:type="dcterms:W3CDTF">2020-12-09T11:54:25Z</dcterms:created>
  <dcterms:modified xsi:type="dcterms:W3CDTF">2023-03-22T09:53:37Z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0x010100991618E886DC8248B467BA3D45E4D97C</vt:lpwstr>
  </property>
</Properties>
</file>