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7"/>
  </p:notesMasterIdLst>
  <p:sldIdLst>
    <p:sldId id="312" r:id="rId6"/>
    <p:sldId id="295" r:id="rId7"/>
    <p:sldId id="281" r:id="rId8"/>
    <p:sldId id="306" r:id="rId9"/>
    <p:sldId id="291" r:id="rId10"/>
    <p:sldId id="311" r:id="rId11"/>
    <p:sldId id="307" r:id="rId12"/>
    <p:sldId id="298" r:id="rId13"/>
    <p:sldId id="308" r:id="rId14"/>
    <p:sldId id="309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27C"/>
    <a:srgbClr val="33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4660"/>
  </p:normalViewPr>
  <p:slideViewPr>
    <p:cSldViewPr>
      <p:cViewPr varScale="1">
        <p:scale>
          <a:sx n="100" d="100"/>
          <a:sy n="100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ACA0-FFE8-4D9F-AFAE-B2AE51C90E2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E8719-F505-4134-A241-6B84F7D5B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E8719-F505-4134-A241-6B84F7D5BB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E8719-F505-4134-A241-6B84F7D5BB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6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4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4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FE5D-7CA2-51D7-DB97-54724D30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83AA-A8C7-B614-E154-6CB94FA1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02A2-E84F-5781-7C0B-BA3896A6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B3B2-3C13-4E78-8C68-E3D61AD85B3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5C1A-AB29-8BBF-3596-985F5F72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1CCF-2CFA-56C5-8B47-937D8967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C5A9-3002-41CE-8C39-D317A9305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1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3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8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DDE-3C8D-4D2F-B112-D31163D9123D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B3151-2140-3EFF-A924-A737AFF25A0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646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5414B-F34C-64FB-F277-1C4EFA43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7238-7A07-9C1A-50CE-0CC378775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58394-2E0D-04C6-CFFB-6E27B9B59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B3B2-3C13-4E78-8C68-E3D61AD85B3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84B43-5A7A-7E39-E2C9-F3FD37BCF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2BB9-6691-CC00-1E49-8F36EDB43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C5A9-3002-41CE-8C39-D317A9305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7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ur01.safelinks.protection.outlook.com/?url=https%3A%2F%2Fintranet.birminghamchildrenstrust.co.uk%2Fdownloads%2Ffile%2F3431%2Ffdac_three-year_report_2021-2024_july_2024&amp;data=05%7C02%7CDavid.Passley%40birminghamchildrenstrust.co.uk%7C95d3c75cbd0549c444f808dcd289a185%7C699ace67d2e44bcdb303d2bbe2b9bbf1%7C0%7C0%7C638616735766236983%7CUnknown%7CTWFpbGZsb3d8eyJWIjoiMC4wLjAwMDAiLCJQIjoiV2luMzIiLCJBTiI6Ik1haWwiLCJXVCI6Mn0%3D%7C0%7C%7C%7C&amp;sdata=xhzYOwJdSfBWIjuX%2BIiBir552y08EtPxxSms6EbpbI0%3D&amp;reserved=0" TargetMode="External"/><Relationship Id="rId7" Type="http://schemas.openxmlformats.org/officeDocument/2006/relationships/hyperlink" Target="https://eur01.safelinks.protection.outlook.com/?url=https%3A%2F%2Flscpbirmingham.org.uk%2Fcase-reviews-and-audits%2Flearning-from-reviews%2Fbscp-2021-22-01&amp;data=05%7C02%7CDavid.Passley%40birminghamchildrenstrust.co.uk%7C95d3c75cbd0549c444f808dcd289a185%7C699ace67d2e44bcdb303d2bbe2b9bbf1%7C0%7C0%7C638616735766273060%7CUnknown%7CTWFpbGZsb3d8eyJWIjoiMC4wLjAwMDAiLCJQIjoiV2luMzIiLCJBTiI6Ik1haWwiLCJXVCI6Mn0%3D%7C0%7C%7C%7C&amp;sdata=dxCBFcc2BiiYl4UAVKtRbACYQGkfT0bl422BI%2FOn1tI%3D&amp;reserved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01.safelinks.protection.outlook.com/?url=https%3A%2F%2Flscpbirmingham.org.uk%2Fnewsletters%2Fbirmingham-safeguarding-children-partnership-summer-2024&amp;data=05%7C02%7CDavid.Passley%40birminghamchildrenstrust.co.uk%7C95d3c75cbd0549c444f808dcd289a185%7C699ace67d2e44bcdb303d2bbe2b9bbf1%7C0%7C0%7C638616735766266825%7CUnknown%7CTWFpbGZsb3d8eyJWIjoiMC4wLjAwMDAiLCJQIjoiV2luMzIiLCJBTiI6Ik1haWwiLCJXVCI6Mn0%3D%7C0%7C%7C%7C&amp;sdata=QhpwouPzOURVvcMB2TX9TYHe%2FXvWvuOjGFkV4Ht%2F%2BJA%3D&amp;reserved=0" TargetMode="External"/><Relationship Id="rId5" Type="http://schemas.openxmlformats.org/officeDocument/2006/relationships/hyperlink" Target="https://eur01.safelinks.protection.outlook.com/?url=https%3A%2F%2Fwww.childrenscommissioner.gov.uk%2Fresource%2Fstrip-searching-of-children-in-england-and-wales-first-complete-dataset-for-2018-2023-including-new-data-july-2022-june-2023%2F&amp;data=05%7C02%7CDavid.Passley%40birminghamchildrenstrust.co.uk%7C95d3c75cbd0549c444f808dcd289a185%7C699ace67d2e44bcdb303d2bbe2b9bbf1%7C0%7C0%7C638616735766259713%7CUnknown%7CTWFpbGZsb3d8eyJWIjoiMC4wLjAwMDAiLCJQIjoiV2luMzIiLCJBTiI6Ik1haWwiLCJXVCI6Mn0%3D%7C0%7C%7C%7C&amp;sdata=VGZZ2z8QbO7M%2B3bRJC5TIJ4qk%2Fm6hKwtKHkt75rYQ4s%3D&amp;reserved=0" TargetMode="External"/><Relationship Id="rId4" Type="http://schemas.openxmlformats.org/officeDocument/2006/relationships/hyperlink" Target="https://eur01.safelinks.protection.outlook.com/?url=https%3A%2F%2Flscpbirmingham.org.uk%2Fcase-reviews-and-audits%2Flearning-from-reviews%2Fbscp-2019-20-01&amp;data=05%7C02%7CDavid.Passley%40birminghamchildrenstrust.co.uk%7C95d3c75cbd0549c444f808dcd289a185%7C699ace67d2e44bcdb303d2bbe2b9bbf1%7C0%7C0%7C638616735766250506%7CUnknown%7CTWFpbGZsb3d8eyJWIjoiMC4wLjAwMDAiLCJQIjoiV2luMzIiLCJBTiI6Ik1haWwiLCJXVCI6Mn0%3D%7C0%7C%7C%7C&amp;sdata=WYeY4OqRhCGJ86VmUM0FwUjJbbpWtXC7UsmBrMWdw%2B8%3D&amp;reserve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lscpbirmingham.org.uk/learning-zone/multi-agency-training" TargetMode="External"/><Relationship Id="rId4" Type="http://schemas.openxmlformats.org/officeDocument/2006/relationships/hyperlink" Target="https://booking.lscpbirmingham.org.uk/log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Zex4Tp0z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65" y="3138598"/>
            <a:ext cx="12079069" cy="11218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br>
              <a:rPr lang="en-GB" alt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meeting will be recorded</a:t>
            </a:r>
            <a:br>
              <a:rPr lang="en-GB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C79C0-B741-0FC8-C816-29E88A91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151179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B24AF-FE8B-9316-F30C-CEC075B9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613" y="4581128"/>
            <a:ext cx="2376264" cy="1584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FB213-8AC9-A5F9-CE7E-600379DE5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8" y="1172308"/>
            <a:ext cx="7488831" cy="4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A21AB3-7997-CE31-6C1C-9621939AA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" y="55326"/>
            <a:ext cx="2200275" cy="973373"/>
          </a:xfrm>
          <a:prstGeom prst="rect">
            <a:avLst/>
          </a:prstGeom>
        </p:spPr>
      </p:pic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1788587-20AC-F08A-37F1-30BDD6268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24" y="2722234"/>
            <a:ext cx="2837284" cy="2837284"/>
          </a:xfrm>
          <a:prstGeom prst="rect">
            <a:avLst/>
          </a:prstGeom>
        </p:spPr>
      </p:pic>
      <p:sp>
        <p:nvSpPr>
          <p:cNvPr id="31" name="Graphic 24" descr="Line arrow: Counter-clockwise curve outline">
            <a:extLst>
              <a:ext uri="{FF2B5EF4-FFF2-40B4-BE49-F238E27FC236}">
                <a16:creationId xmlns:a16="http://schemas.microsoft.com/office/drawing/2014/main" id="{8AF8A869-697E-D1CF-EE3B-EE1BAFA04C42}"/>
              </a:ext>
            </a:extLst>
          </p:cNvPr>
          <p:cNvSpPr/>
          <p:nvPr/>
        </p:nvSpPr>
        <p:spPr>
          <a:xfrm rot="17814024">
            <a:off x="4881583" y="2705048"/>
            <a:ext cx="414893" cy="1083989"/>
          </a:xfrm>
          <a:custGeom>
            <a:avLst/>
            <a:gdLst>
              <a:gd name="connsiteX0" fmla="*/ 402949 w 523354"/>
              <a:gd name="connsiteY0" fmla="*/ 17359 h 1474767"/>
              <a:gd name="connsiteX1" fmla="*/ 385591 w 523354"/>
              <a:gd name="connsiteY1" fmla="*/ 0 h 1474767"/>
              <a:gd name="connsiteX2" fmla="*/ 17359 w 523354"/>
              <a:gd name="connsiteY2" fmla="*/ 0 h 1474767"/>
              <a:gd name="connsiteX3" fmla="*/ 0 w 523354"/>
              <a:gd name="connsiteY3" fmla="*/ 17359 h 1474767"/>
              <a:gd name="connsiteX4" fmla="*/ 0 w 523354"/>
              <a:gd name="connsiteY4" fmla="*/ 385608 h 1474767"/>
              <a:gd name="connsiteX5" fmla="*/ 17359 w 523354"/>
              <a:gd name="connsiteY5" fmla="*/ 402967 h 1474767"/>
              <a:gd name="connsiteX6" fmla="*/ 34718 w 523354"/>
              <a:gd name="connsiteY6" fmla="*/ 385608 h 1474767"/>
              <a:gd name="connsiteX7" fmla="*/ 34718 w 523354"/>
              <a:gd name="connsiteY7" fmla="*/ 63811 h 1474767"/>
              <a:gd name="connsiteX8" fmla="*/ 34891 w 523354"/>
              <a:gd name="connsiteY8" fmla="*/ 63637 h 1474767"/>
              <a:gd name="connsiteX9" fmla="*/ 34995 w 523354"/>
              <a:gd name="connsiteY9" fmla="*/ 63672 h 1474767"/>
              <a:gd name="connsiteX10" fmla="*/ 488580 w 523354"/>
              <a:gd name="connsiteY10" fmla="*/ 937357 h 1474767"/>
              <a:gd name="connsiteX11" fmla="*/ 385764 w 523354"/>
              <a:gd name="connsiteY11" fmla="*/ 1450743 h 1474767"/>
              <a:gd name="connsiteX12" fmla="*/ 395121 w 523354"/>
              <a:gd name="connsiteY12" fmla="*/ 1473431 h 1474767"/>
              <a:gd name="connsiteX13" fmla="*/ 401786 w 523354"/>
              <a:gd name="connsiteY13" fmla="*/ 1474767 h 1474767"/>
              <a:gd name="connsiteX14" fmla="*/ 417809 w 523354"/>
              <a:gd name="connsiteY14" fmla="*/ 1464074 h 1474767"/>
              <a:gd name="connsiteX15" fmla="*/ 523298 w 523354"/>
              <a:gd name="connsiteY15" fmla="*/ 937669 h 1474767"/>
              <a:gd name="connsiteX16" fmla="*/ 54611 w 523354"/>
              <a:gd name="connsiteY16" fmla="*/ 35013 h 1474767"/>
              <a:gd name="connsiteX17" fmla="*/ 54574 w 523354"/>
              <a:gd name="connsiteY17" fmla="*/ 34770 h 1474767"/>
              <a:gd name="connsiteX18" fmla="*/ 54698 w 523354"/>
              <a:gd name="connsiteY18" fmla="*/ 34700 h 1474767"/>
              <a:gd name="connsiteX19" fmla="*/ 385591 w 523354"/>
              <a:gd name="connsiteY19" fmla="*/ 34700 h 1474767"/>
              <a:gd name="connsiteX20" fmla="*/ 402949 w 523354"/>
              <a:gd name="connsiteY20" fmla="*/ 17359 h 14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354" h="1474767">
                <a:moveTo>
                  <a:pt x="402949" y="17359"/>
                </a:moveTo>
                <a:cubicBezTo>
                  <a:pt x="402949" y="7772"/>
                  <a:pt x="395178" y="0"/>
                  <a:pt x="385591" y="0"/>
                </a:cubicBezTo>
                <a:lnTo>
                  <a:pt x="17359" y="0"/>
                </a:lnTo>
                <a:cubicBezTo>
                  <a:pt x="7772" y="0"/>
                  <a:pt x="0" y="7772"/>
                  <a:pt x="0" y="17359"/>
                </a:cubicBezTo>
                <a:lnTo>
                  <a:pt x="0" y="385608"/>
                </a:lnTo>
                <a:cubicBezTo>
                  <a:pt x="0" y="395195"/>
                  <a:pt x="7772" y="402967"/>
                  <a:pt x="17359" y="402967"/>
                </a:cubicBezTo>
                <a:cubicBezTo>
                  <a:pt x="26946" y="402967"/>
                  <a:pt x="34718" y="395195"/>
                  <a:pt x="34718" y="385608"/>
                </a:cubicBezTo>
                <a:lnTo>
                  <a:pt x="34718" y="63811"/>
                </a:lnTo>
                <a:cubicBezTo>
                  <a:pt x="34718" y="63715"/>
                  <a:pt x="34796" y="63637"/>
                  <a:pt x="34891" y="63637"/>
                </a:cubicBezTo>
                <a:cubicBezTo>
                  <a:pt x="34929" y="63637"/>
                  <a:pt x="34966" y="63649"/>
                  <a:pt x="34995" y="63672"/>
                </a:cubicBezTo>
                <a:cubicBezTo>
                  <a:pt x="413868" y="332455"/>
                  <a:pt x="491010" y="686679"/>
                  <a:pt x="488580" y="937357"/>
                </a:cubicBezTo>
                <a:cubicBezTo>
                  <a:pt x="487997" y="1113542"/>
                  <a:pt x="453073" y="1287921"/>
                  <a:pt x="385764" y="1450743"/>
                </a:cubicBezTo>
                <a:cubicBezTo>
                  <a:pt x="382086" y="1459592"/>
                  <a:pt x="386275" y="1469747"/>
                  <a:pt x="395121" y="1473431"/>
                </a:cubicBezTo>
                <a:cubicBezTo>
                  <a:pt x="397230" y="1474320"/>
                  <a:pt x="399497" y="1474773"/>
                  <a:pt x="401786" y="1474767"/>
                </a:cubicBezTo>
                <a:cubicBezTo>
                  <a:pt x="408796" y="1474766"/>
                  <a:pt x="415116" y="1470547"/>
                  <a:pt x="417809" y="1464074"/>
                </a:cubicBezTo>
                <a:cubicBezTo>
                  <a:pt x="486848" y="1297130"/>
                  <a:pt x="522678" y="1118326"/>
                  <a:pt x="523298" y="937669"/>
                </a:cubicBezTo>
                <a:cubicBezTo>
                  <a:pt x="525815" y="678589"/>
                  <a:pt x="446138" y="312510"/>
                  <a:pt x="54611" y="35013"/>
                </a:cubicBezTo>
                <a:cubicBezTo>
                  <a:pt x="54534" y="34956"/>
                  <a:pt x="54517" y="34847"/>
                  <a:pt x="54574" y="34770"/>
                </a:cubicBezTo>
                <a:cubicBezTo>
                  <a:pt x="54604" y="34730"/>
                  <a:pt x="54649" y="34705"/>
                  <a:pt x="54698" y="34700"/>
                </a:cubicBezTo>
                <a:lnTo>
                  <a:pt x="385591" y="34700"/>
                </a:lnTo>
                <a:cubicBezTo>
                  <a:pt x="395171" y="34700"/>
                  <a:pt x="402939" y="26939"/>
                  <a:pt x="402949" y="17359"/>
                </a:cubicBezTo>
                <a:close/>
              </a:path>
            </a:pathLst>
          </a:custGeom>
          <a:solidFill>
            <a:srgbClr val="D20072"/>
          </a:solidFill>
          <a:ln w="76200" cap="flat">
            <a:solidFill>
              <a:srgbClr val="D2007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id="{9008B6F4-C1AD-C648-0CCF-B4E07FB01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78" y="3247043"/>
            <a:ext cx="5116638" cy="178766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ECD0ED9-55D2-5257-60A3-F6974B3FB534}"/>
              </a:ext>
            </a:extLst>
          </p:cNvPr>
          <p:cNvSpPr/>
          <p:nvPr/>
        </p:nvSpPr>
        <p:spPr>
          <a:xfrm>
            <a:off x="422669" y="5896102"/>
            <a:ext cx="11346661" cy="787592"/>
          </a:xfrm>
          <a:custGeom>
            <a:avLst/>
            <a:gdLst>
              <a:gd name="connsiteX0" fmla="*/ 0 w 11346661"/>
              <a:gd name="connsiteY0" fmla="*/ 131265 h 787592"/>
              <a:gd name="connsiteX1" fmla="*/ 131265 w 11346661"/>
              <a:gd name="connsiteY1" fmla="*/ 0 h 787592"/>
              <a:gd name="connsiteX2" fmla="*/ 11215396 w 11346661"/>
              <a:gd name="connsiteY2" fmla="*/ 0 h 787592"/>
              <a:gd name="connsiteX3" fmla="*/ 11346661 w 11346661"/>
              <a:gd name="connsiteY3" fmla="*/ 131265 h 787592"/>
              <a:gd name="connsiteX4" fmla="*/ 11346661 w 11346661"/>
              <a:gd name="connsiteY4" fmla="*/ 656327 h 787592"/>
              <a:gd name="connsiteX5" fmla="*/ 11215396 w 11346661"/>
              <a:gd name="connsiteY5" fmla="*/ 787592 h 787592"/>
              <a:gd name="connsiteX6" fmla="*/ 131265 w 11346661"/>
              <a:gd name="connsiteY6" fmla="*/ 787592 h 787592"/>
              <a:gd name="connsiteX7" fmla="*/ 0 w 11346661"/>
              <a:gd name="connsiteY7" fmla="*/ 656327 h 787592"/>
              <a:gd name="connsiteX8" fmla="*/ 0 w 11346661"/>
              <a:gd name="connsiteY8" fmla="*/ 131265 h 7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6661" h="787592" fill="none" extrusionOk="0">
                <a:moveTo>
                  <a:pt x="0" y="131265"/>
                </a:moveTo>
                <a:cubicBezTo>
                  <a:pt x="1008" y="56279"/>
                  <a:pt x="62487" y="5472"/>
                  <a:pt x="131265" y="0"/>
                </a:cubicBezTo>
                <a:cubicBezTo>
                  <a:pt x="1940525" y="-132822"/>
                  <a:pt x="9497514" y="129461"/>
                  <a:pt x="11215396" y="0"/>
                </a:cubicBezTo>
                <a:cubicBezTo>
                  <a:pt x="11279458" y="-628"/>
                  <a:pt x="11333221" y="56444"/>
                  <a:pt x="11346661" y="131265"/>
                </a:cubicBezTo>
                <a:cubicBezTo>
                  <a:pt x="11388309" y="244664"/>
                  <a:pt x="11324987" y="463463"/>
                  <a:pt x="11346661" y="656327"/>
                </a:cubicBezTo>
                <a:cubicBezTo>
                  <a:pt x="11344542" y="728392"/>
                  <a:pt x="11283382" y="794656"/>
                  <a:pt x="11215396" y="787592"/>
                </a:cubicBezTo>
                <a:cubicBezTo>
                  <a:pt x="6749329" y="712849"/>
                  <a:pt x="4696578" y="819308"/>
                  <a:pt x="131265" y="787592"/>
                </a:cubicBezTo>
                <a:cubicBezTo>
                  <a:pt x="56104" y="789823"/>
                  <a:pt x="-2358" y="735574"/>
                  <a:pt x="0" y="656327"/>
                </a:cubicBezTo>
                <a:cubicBezTo>
                  <a:pt x="-20245" y="493440"/>
                  <a:pt x="-23052" y="338234"/>
                  <a:pt x="0" y="131265"/>
                </a:cubicBezTo>
                <a:close/>
              </a:path>
              <a:path w="11346661" h="787592" stroke="0" extrusionOk="0">
                <a:moveTo>
                  <a:pt x="0" y="131265"/>
                </a:moveTo>
                <a:cubicBezTo>
                  <a:pt x="6622" y="52355"/>
                  <a:pt x="49059" y="4964"/>
                  <a:pt x="131265" y="0"/>
                </a:cubicBezTo>
                <a:cubicBezTo>
                  <a:pt x="2413458" y="-124194"/>
                  <a:pt x="8906583" y="127124"/>
                  <a:pt x="11215396" y="0"/>
                </a:cubicBezTo>
                <a:cubicBezTo>
                  <a:pt x="11277067" y="4022"/>
                  <a:pt x="11342997" y="62671"/>
                  <a:pt x="11346661" y="131265"/>
                </a:cubicBezTo>
                <a:cubicBezTo>
                  <a:pt x="11302815" y="184224"/>
                  <a:pt x="11340566" y="595005"/>
                  <a:pt x="11346661" y="656327"/>
                </a:cubicBezTo>
                <a:cubicBezTo>
                  <a:pt x="11354621" y="724844"/>
                  <a:pt x="11293505" y="781843"/>
                  <a:pt x="11215396" y="787592"/>
                </a:cubicBezTo>
                <a:cubicBezTo>
                  <a:pt x="7151406" y="654126"/>
                  <a:pt x="4337451" y="781708"/>
                  <a:pt x="131265" y="787592"/>
                </a:cubicBezTo>
                <a:cubicBezTo>
                  <a:pt x="59388" y="785825"/>
                  <a:pt x="7456" y="725021"/>
                  <a:pt x="0" y="656327"/>
                </a:cubicBezTo>
                <a:cubicBezTo>
                  <a:pt x="1548" y="519815"/>
                  <a:pt x="-30340" y="294784"/>
                  <a:pt x="0" y="131265"/>
                </a:cubicBezTo>
                <a:close/>
              </a:path>
            </a:pathLst>
          </a:custGeom>
          <a:solidFill>
            <a:srgbClr val="4B813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7104162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A93C9-A7EF-59F9-92FF-0A8BB5670161}"/>
              </a:ext>
            </a:extLst>
          </p:cNvPr>
          <p:cNvSpPr txBox="1"/>
          <p:nvPr/>
        </p:nvSpPr>
        <p:spPr>
          <a:xfrm>
            <a:off x="767408" y="6019407"/>
            <a:ext cx="1061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Safeguarding News       Partnership Updates       Training Opportunities </a:t>
            </a:r>
          </a:p>
        </p:txBody>
      </p:sp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92C9A3D1-3119-6C53-62C0-9E1FFEFA4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5720" y="6036992"/>
            <a:ext cx="514517" cy="514517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FBA771BE-ED8A-2FDC-4155-DEEB2D93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4112" y="6043465"/>
            <a:ext cx="514517" cy="514517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9376B741-3F88-8733-9DA4-9E6DF31CA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5207" y="6027272"/>
            <a:ext cx="514517" cy="514517"/>
          </a:xfrm>
          <a:prstGeom prst="rect">
            <a:avLst/>
          </a:prstGeom>
        </p:spPr>
      </p:pic>
      <p:pic>
        <p:nvPicPr>
          <p:cNvPr id="10" name="Picture 9" descr="A green sign with white text&#10;&#10;Description automatically generated">
            <a:extLst>
              <a:ext uri="{FF2B5EF4-FFF2-40B4-BE49-F238E27FC236}">
                <a16:creationId xmlns:a16="http://schemas.microsoft.com/office/drawing/2014/main" id="{B81EDDEF-EFE7-3430-345B-3149439386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99" y="486994"/>
            <a:ext cx="8797602" cy="20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5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7739BAC-D84E-4859-91E1-3221D10A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8051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2135560" y="135326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4000" b="1" dirty="0">
              <a:solidFill>
                <a:prstClr val="black"/>
              </a:solidFill>
            </a:endParaRPr>
          </a:p>
          <a:p>
            <a:pPr lvl="0"/>
            <a:r>
              <a:rPr lang="en-GB" sz="4800" b="1" dirty="0">
                <a:solidFill>
                  <a:srgbClr val="7030A0"/>
                </a:solidFill>
              </a:rPr>
              <a:t>Thank you all for attending and enjoy the rest of your day!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200" b="1" dirty="0"/>
              <a:t>Next Practitioners Forum</a:t>
            </a:r>
          </a:p>
          <a:p>
            <a:r>
              <a:rPr lang="en-GB" sz="3200" dirty="0"/>
              <a:t>Wednesday 4</a:t>
            </a:r>
            <a:r>
              <a:rPr lang="en-GB" sz="3200" baseline="30000" dirty="0"/>
              <a:t>th</a:t>
            </a:r>
            <a:r>
              <a:rPr lang="en-GB" sz="3200" dirty="0"/>
              <a:t> December 2024</a:t>
            </a:r>
          </a:p>
          <a:p>
            <a:pPr lvl="0"/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C2770-ADAD-4536-B437-E59DC67F63C5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39702-5F8B-A7D6-4F7F-F479DD7CE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733" y="523254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Waving Animated Goodbye Gif Animated moving pictures of waving">
            <a:extLst>
              <a:ext uri="{FF2B5EF4-FFF2-40B4-BE49-F238E27FC236}">
                <a16:creationId xmlns:a16="http://schemas.microsoft.com/office/drawing/2014/main" id="{3DD354FB-EDC2-FE57-FD1C-01FF54C6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94" y="3525262"/>
            <a:ext cx="2095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34C7F81-CBB4-4916-A851-1677C782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" y="54868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6B6DE-0C6C-45F1-9939-3162347C7CF4}"/>
              </a:ext>
            </a:extLst>
          </p:cNvPr>
          <p:cNvSpPr txBox="1"/>
          <p:nvPr/>
        </p:nvSpPr>
        <p:spPr>
          <a:xfrm>
            <a:off x="683693" y="1521527"/>
            <a:ext cx="10908171" cy="454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en-GB" sz="1100" b="1" dirty="0"/>
          </a:p>
          <a:p>
            <a:pPr>
              <a:lnSpc>
                <a:spcPct val="115000"/>
              </a:lnSpc>
            </a:pPr>
            <a:r>
              <a:rPr lang="en-GB" sz="1700" b="1" dirty="0"/>
              <a:t>14.00	Welcome, Introduction and Safeguarding Update </a:t>
            </a:r>
          </a:p>
          <a:p>
            <a:pPr marL="457200"/>
            <a:r>
              <a:rPr lang="en-GB" sz="1700" dirty="0"/>
              <a:t> 	</a:t>
            </a:r>
            <a:r>
              <a:rPr lang="en-GB" sz="1700" b="1" dirty="0"/>
              <a:t>Penny Thompson CBE, </a:t>
            </a:r>
            <a:r>
              <a:rPr lang="en-GB" sz="1700" dirty="0"/>
              <a:t>Independent Chair, Birmingham Safeguarding Children Partnership (BSCP)</a:t>
            </a:r>
          </a:p>
          <a:p>
            <a:pPr marL="457200"/>
            <a:endParaRPr lang="en-GB" sz="1700" dirty="0"/>
          </a:p>
          <a:p>
            <a:r>
              <a:rPr lang="en-GB" sz="1700" b="1" dirty="0"/>
              <a:t>14.15	Safeguarding Faith Communities</a:t>
            </a:r>
          </a:p>
          <a:p>
            <a:r>
              <a:rPr lang="en-GB" sz="1700" b="1" dirty="0"/>
              <a:t>	Micho Moyo, </a:t>
            </a:r>
            <a:r>
              <a:rPr lang="en-GB" sz="1700" dirty="0"/>
              <a:t>Schools Safeguarding, Birmingham Childrens Trust</a:t>
            </a:r>
            <a:endParaRPr lang="en-GB" sz="1700" b="1" dirty="0"/>
          </a:p>
          <a:p>
            <a:r>
              <a:rPr lang="en-GB" sz="1700" b="1" dirty="0"/>
              <a:t>	Junaid Akhtar, </a:t>
            </a:r>
            <a:r>
              <a:rPr lang="en-GB" sz="1700" dirty="0"/>
              <a:t>Faith Project Co-ordinator, BSCP</a:t>
            </a:r>
          </a:p>
          <a:p>
            <a:endParaRPr lang="en-GB" sz="1700" dirty="0"/>
          </a:p>
          <a:p>
            <a:pPr>
              <a:lnSpc>
                <a:spcPct val="115000"/>
              </a:lnSpc>
            </a:pPr>
            <a:r>
              <a:rPr lang="en-GB" sz="1700" b="1" dirty="0"/>
              <a:t>15.00	Learning &amp; Development Update.</a:t>
            </a:r>
          </a:p>
          <a:p>
            <a:pPr>
              <a:lnSpc>
                <a:spcPct val="115000"/>
              </a:lnSpc>
            </a:pPr>
            <a:r>
              <a:rPr lang="en-GB" sz="1700" b="1" dirty="0"/>
              <a:t> 	Dave Passley, </a:t>
            </a:r>
            <a:r>
              <a:rPr lang="en-GB" sz="1700" dirty="0"/>
              <a:t>L&amp;D Programme Manager (BSCP)</a:t>
            </a:r>
          </a:p>
          <a:p>
            <a:pPr>
              <a:lnSpc>
                <a:spcPct val="115000"/>
              </a:lnSpc>
            </a:pPr>
            <a:r>
              <a:rPr lang="en-GB" sz="1700" b="1" dirty="0"/>
              <a:t>	Kerrie Dawkins, </a:t>
            </a:r>
            <a:r>
              <a:rPr lang="en-GB" sz="1700" dirty="0"/>
              <a:t>L&amp;D Officer, (BSCP)</a:t>
            </a:r>
          </a:p>
          <a:p>
            <a:pPr>
              <a:lnSpc>
                <a:spcPct val="115000"/>
              </a:lnSpc>
            </a:pPr>
            <a:endParaRPr lang="en-GB" sz="1700" dirty="0"/>
          </a:p>
          <a:p>
            <a:pPr>
              <a:lnSpc>
                <a:spcPct val="115000"/>
              </a:lnSpc>
            </a:pPr>
            <a:r>
              <a:rPr lang="en-GB" sz="1700" b="1" dirty="0"/>
              <a:t>15.15</a:t>
            </a:r>
            <a:r>
              <a:rPr lang="en-GB" sz="1700" dirty="0"/>
              <a:t>	</a:t>
            </a:r>
            <a:r>
              <a:rPr lang="en-GB" sz="1700" b="1" dirty="0"/>
              <a:t>Practitioners Feedback &amp; Any other Business</a:t>
            </a:r>
          </a:p>
          <a:p>
            <a:pPr>
              <a:lnSpc>
                <a:spcPct val="115000"/>
              </a:lnSpc>
            </a:pPr>
            <a:endParaRPr lang="en-GB" sz="1700" b="1" dirty="0"/>
          </a:p>
          <a:p>
            <a:pPr>
              <a:lnSpc>
                <a:spcPct val="115000"/>
              </a:lnSpc>
            </a:pPr>
            <a:r>
              <a:rPr lang="en-GB" sz="1700" b="1" dirty="0"/>
              <a:t>16.00	Close</a:t>
            </a:r>
            <a:r>
              <a:rPr lang="en-GB" sz="1700" dirty="0"/>
              <a:t> 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4A043-E87C-484B-A4EC-A195AF8EABCF}"/>
              </a:ext>
            </a:extLst>
          </p:cNvPr>
          <p:cNvSpPr/>
          <p:nvPr/>
        </p:nvSpPr>
        <p:spPr>
          <a:xfrm>
            <a:off x="18346" y="630932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0071E-5A67-458E-84C4-7F80DA725791}"/>
              </a:ext>
            </a:extLst>
          </p:cNvPr>
          <p:cNvSpPr txBox="1"/>
          <p:nvPr/>
        </p:nvSpPr>
        <p:spPr>
          <a:xfrm>
            <a:off x="4450282" y="173329"/>
            <a:ext cx="3328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Programme</a:t>
            </a:r>
          </a:p>
          <a:p>
            <a:endParaRPr lang="en-GB" sz="3600" b="1" dirty="0">
              <a:solidFill>
                <a:srgbClr val="7030A0"/>
              </a:solidFill>
            </a:endParaRPr>
          </a:p>
          <a:p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F73D1-D308-9EB7-272D-21E40A93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542" y="304317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CBC11-AC7A-4253-9FA8-E3757EE9A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107" y="2564904"/>
            <a:ext cx="1827100" cy="24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5B58E75-7BCD-4580-93D9-5E6605A6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559964" y="297717"/>
            <a:ext cx="11305256" cy="587618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sz="2800" b="1" dirty="0">
                <a:solidFill>
                  <a:srgbClr val="7030A0"/>
                </a:solidFill>
              </a:rPr>
              <a:t>Welcome, Introduction and Safeguarding Update </a:t>
            </a:r>
          </a:p>
          <a:p>
            <a:pPr marL="0" indent="0" fontAlgn="t">
              <a:buNone/>
            </a:pPr>
            <a:r>
              <a:rPr lang="en-GB" sz="2800" b="1" dirty="0"/>
              <a:t>Penny Thompson CBE, </a:t>
            </a:r>
            <a:r>
              <a:rPr lang="en-GB" sz="2800" dirty="0"/>
              <a:t>Independent Chair, Birmingham Safeguarding Children Partnership (BSCP)</a:t>
            </a:r>
          </a:p>
          <a:p>
            <a:pPr marL="0" indent="0" fontAlgn="t">
              <a:buNone/>
            </a:pPr>
            <a:endParaRPr lang="en-GB" sz="2800" dirty="0"/>
          </a:p>
          <a:p>
            <a:pPr marL="0" indent="0" fontAlgn="t">
              <a:buNone/>
            </a:pPr>
            <a:endParaRPr lang="en-GB" sz="3000" dirty="0"/>
          </a:p>
          <a:p>
            <a:pPr marL="0" indent="0" fontAlgn="t">
              <a:buNone/>
              <a:tabLst>
                <a:tab pos="2058988" algn="l"/>
              </a:tabLst>
            </a:pPr>
            <a:r>
              <a:rPr lang="en-GB" sz="2800" b="1" dirty="0"/>
              <a:t> </a:t>
            </a:r>
          </a:p>
          <a:p>
            <a:pPr marL="0" indent="0" fontAlgn="t">
              <a:buNone/>
            </a:pPr>
            <a:endParaRPr lang="en-GB" sz="3000" b="1" dirty="0"/>
          </a:p>
          <a:p>
            <a:pPr marL="0" indent="0" fontAlgn="t">
              <a:buNone/>
            </a:pPr>
            <a:r>
              <a:rPr lang="en-GB" sz="3200" dirty="0"/>
              <a:t>  </a:t>
            </a:r>
          </a:p>
          <a:p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E91CD-872B-4BB3-923C-323CCE34BB21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319C0-7B28-4682-A009-B9B94698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42432"/>
              </p:ext>
            </p:extLst>
          </p:nvPr>
        </p:nvGraphicFramePr>
        <p:xfrm>
          <a:off x="551384" y="2005480"/>
          <a:ext cx="10542610" cy="9289116"/>
        </p:xfrm>
        <a:graphic>
          <a:graphicData uri="http://schemas.openxmlformats.org/drawingml/2006/table">
            <a:tbl>
              <a:tblPr/>
              <a:tblGrid>
                <a:gridCol w="10542610">
                  <a:extLst>
                    <a:ext uri="{9D8B030D-6E8A-4147-A177-3AD203B41FA5}">
                      <a16:colId xmlns:a16="http://schemas.microsoft.com/office/drawing/2014/main" val="2004647953"/>
                    </a:ext>
                  </a:extLst>
                </a:gridCol>
              </a:tblGrid>
              <a:tr h="4644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 Chair’s Safeguarding Update</a:t>
                      </a:r>
                      <a:endParaRPr lang="en-GB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Today’s Executive Board – Overview of key items – 25.09.2024.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u="sng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Birmingham &amp; Solihull Family Drug &amp; Alcohol Court (FDAC) three-year report 2021-2024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22.07.2024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Publication of a Local Child Safeguarding Practice Review &amp; webinar - BSCP2019-20/01: ‘Never Assume’ -  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23.07.2024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u="sng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Childrens Commissioner: Strip Searching of Children in England &amp; Wales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August 2024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u="sng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BSCP Summer Newsletter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08.08.2024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u="sng" kern="1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Publication of a Local Child Safeguarding Practice Review &amp; webinar</a:t>
                      </a:r>
                      <a:r>
                        <a:rPr lang="en-GB" sz="1600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BSCP2021-22/01: ‘Out of Sight’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- 03.09.2024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LcPeriod"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Safeguarding Leaders Assembly: Focusing on Serious Youth Violence and Child Exploitation – 07.11.2024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7985"/>
                  </a:ext>
                </a:extLst>
              </a:tr>
              <a:tr h="4644558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1748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6691FC-B0F3-8D5B-6434-D66CE75B4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8448" y="8005"/>
            <a:ext cx="1931092" cy="850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3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5B58E75-7BCD-4580-93D9-5E6605A6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7" y="22917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E91CD-872B-4BB3-923C-323CCE34BB21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319C0-7B28-4682-A009-B9B94698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34642"/>
              </p:ext>
            </p:extLst>
          </p:nvPr>
        </p:nvGraphicFramePr>
        <p:xfrm>
          <a:off x="1237953" y="1433947"/>
          <a:ext cx="9716093" cy="1798320"/>
        </p:xfrm>
        <a:graphic>
          <a:graphicData uri="http://schemas.openxmlformats.org/drawingml/2006/table">
            <a:tbl>
              <a:tblPr/>
              <a:tblGrid>
                <a:gridCol w="9716093">
                  <a:extLst>
                    <a:ext uri="{9D8B030D-6E8A-4147-A177-3AD203B41FA5}">
                      <a16:colId xmlns:a16="http://schemas.microsoft.com/office/drawing/2014/main" val="2004647953"/>
                    </a:ext>
                  </a:extLst>
                </a:gridCol>
              </a:tblGrid>
              <a:tr h="1156402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4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Safeguarding in Faith Communities Project</a:t>
                      </a:r>
                      <a:endParaRPr lang="en-GB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7985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FB6FA03-EB4F-28D5-C528-44BA8FC0EA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469" y="89291"/>
            <a:ext cx="2239545" cy="9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51BD2-5244-0857-AAED-E576FDDEAA48}"/>
              </a:ext>
            </a:extLst>
          </p:cNvPr>
          <p:cNvSpPr txBox="1"/>
          <p:nvPr/>
        </p:nvSpPr>
        <p:spPr>
          <a:xfrm>
            <a:off x="1237953" y="3063751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>
              <a:buFont typeface="Arial" panose="020B0604020202020204" pitchFamily="34" charset="0"/>
              <a:buNone/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Micho Moyo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Schools Safeguarding, Birmingham Childrens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FA770-E8DB-39FF-BCAA-308DD316D7D3}"/>
              </a:ext>
            </a:extLst>
          </p:cNvPr>
          <p:cNvSpPr txBox="1"/>
          <p:nvPr/>
        </p:nvSpPr>
        <p:spPr>
          <a:xfrm>
            <a:off x="1242330" y="3798939"/>
            <a:ext cx="5904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buFont typeface="Arial" panose="020B0604020202020204" pitchFamily="34" charset="0"/>
              <a:buNone/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Junaid Akhtar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GB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Faith Project Co-ordinator, BSCP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71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4500AC4-0837-4FE9-9555-ABCB87B5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8400256" y="4437112"/>
            <a:ext cx="1944216" cy="164703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dirty="0"/>
              <a:t> </a:t>
            </a:r>
          </a:p>
          <a:p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02320-DEB4-45BF-9E00-CF84AC3688EB}"/>
              </a:ext>
            </a:extLst>
          </p:cNvPr>
          <p:cNvSpPr/>
          <p:nvPr/>
        </p:nvSpPr>
        <p:spPr>
          <a:xfrm>
            <a:off x="1547664" y="1665051"/>
            <a:ext cx="865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Learning &amp; Development Update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B52D1-CDE6-4552-8B97-8824FD3CBE41}"/>
              </a:ext>
            </a:extLst>
          </p:cNvPr>
          <p:cNvSpPr/>
          <p:nvPr/>
        </p:nvSpPr>
        <p:spPr>
          <a:xfrm>
            <a:off x="1547664" y="2766951"/>
            <a:ext cx="8354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David Passley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earning &amp; Development Programme Manager, BSCP</a:t>
            </a:r>
          </a:p>
          <a:p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E8374-24EB-4B6C-B503-50CA38810CCC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46431-5E34-2FAB-5772-B475BAC3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968" y="233192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CF92B-7209-D3C8-F5E1-8F5F758FD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06" y="4437112"/>
            <a:ext cx="1565657" cy="1561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39518-E262-29B1-642A-5D96D32052C5}"/>
              </a:ext>
            </a:extLst>
          </p:cNvPr>
          <p:cNvSpPr txBox="1"/>
          <p:nvPr/>
        </p:nvSpPr>
        <p:spPr>
          <a:xfrm>
            <a:off x="1511498" y="3602038"/>
            <a:ext cx="660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Kerrie Dawkins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Learning &amp; Development Officer, BSCP</a:t>
            </a:r>
          </a:p>
        </p:txBody>
      </p:sp>
    </p:spTree>
    <p:extLst>
      <p:ext uri="{BB962C8B-B14F-4D97-AF65-F5344CB8AC3E}">
        <p14:creationId xmlns:p14="http://schemas.microsoft.com/office/powerpoint/2010/main" val="310526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4500AC4-0837-4FE9-9555-ABCB87B5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9075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8400256" y="4437112"/>
            <a:ext cx="1944216" cy="164703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dirty="0"/>
              <a:t> </a:t>
            </a:r>
          </a:p>
          <a:p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02320-DEB4-45BF-9E00-CF84AC3688EB}"/>
              </a:ext>
            </a:extLst>
          </p:cNvPr>
          <p:cNvSpPr/>
          <p:nvPr/>
        </p:nvSpPr>
        <p:spPr>
          <a:xfrm>
            <a:off x="800546" y="200756"/>
            <a:ext cx="9376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Courses Available throughout October/November </a:t>
            </a:r>
            <a:r>
              <a:rPr lang="en-GB" sz="2000" b="1" dirty="0">
                <a:solidFill>
                  <a:srgbClr val="7030A0"/>
                </a:solidFill>
              </a:rPr>
              <a:t>(with limited spaces available)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B52D1-CDE6-4552-8B97-8824FD3CBE41}"/>
              </a:ext>
            </a:extLst>
          </p:cNvPr>
          <p:cNvSpPr/>
          <p:nvPr/>
        </p:nvSpPr>
        <p:spPr>
          <a:xfrm>
            <a:off x="800546" y="742578"/>
            <a:ext cx="1009469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NSPCC Graded Care Profile 2 (GCP2) training for practitioners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Wednesday 9 October 2024 (09:30 - 16:30)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Child Exploitation: Tackling CE Together in Birmingham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Monday 21 October 2024 (09:15 - 16.30)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Working with Resistant Families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Thursday 7 November 2024 (09:15 - 16:30)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NSPCC Graded Care Profile 2 (GCP2) training for practitioners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Thursday 14 November 2024 (09:30 - 16.30)	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Safeguarding Disabled Children &amp; Young People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Thursday 21 November 2024 (09:30 - 16:30)	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Child Exploitation: Tackling CE Together in Birmingham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Thursday 21 November 2024 (09:15 - 16.30)	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NSPCC Graded Care Profile 2 (GCP2) training for practitioners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Tuesday 26 November 2024 (09.30 - 16.30)	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Safeguarding for Senior, Designated &amp; Operational Managers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Tuesday 26 November 2024 (09:15 - 16.30)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Register and book, go to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https://booking.lscpbirmingham.org.uk/login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use the QR code on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book, scan the QR code or go to: </a:t>
            </a:r>
            <a:r>
              <a:rPr lang="en-GB" dirty="0">
                <a:hlinkClick r:id="rId5"/>
              </a:rPr>
              <a:t>Multi-Agency Training - Birmingham Safeguarding Children Partnership (lscpbirmingham.org.uk)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E8374-24EB-4B6C-B503-50CA38810CCC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46431-5E34-2FAB-5772-B475BAC33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968" y="233192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4EB668A-7C3F-A10F-A1C6-5253E733D4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010495"/>
            <a:ext cx="1314675" cy="13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DBA3161-57B0-4504-9F0F-E1218078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3BC59-AB3D-4FCC-A683-B9FC2EF80749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65BB4-306B-4B48-B56A-30AA245C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3939198"/>
            <a:ext cx="1962150" cy="1952625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24BB57B6-C37D-6978-3A8D-B8034B372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45760" y="874869"/>
            <a:ext cx="9500480" cy="2774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GB" sz="4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Practitioners Feedback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sz="4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Questions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n-GB" sz="9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4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44351-4086-D391-87C1-77B501C21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4990" y="196868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1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839416" y="1844827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7030A0"/>
                </a:solidFill>
                <a:latin typeface="Calibri"/>
              </a:rPr>
              <a:t>Any Other Business!</a:t>
            </a:r>
          </a:p>
          <a:p>
            <a:pPr algn="ctr">
              <a:defRPr/>
            </a:pPr>
            <a:endParaRPr lang="en-GB" sz="4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89A6-833B-4B51-9CB6-839EF3DE9380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1028" name="Picture 4" descr="writing pad png - Clip Art Library">
            <a:extLst>
              <a:ext uri="{FF2B5EF4-FFF2-40B4-BE49-F238E27FC236}">
                <a16:creationId xmlns:a16="http://schemas.microsoft.com/office/drawing/2014/main" id="{0E6C815D-5C34-A7EC-0985-4E4F71E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708920"/>
            <a:ext cx="2265328" cy="23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81BA1A-4B4D-D898-B19D-AD8E67DE8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497" y="220170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727452" y="427603"/>
            <a:ext cx="10009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7030A0"/>
                </a:solidFill>
                <a:latin typeface="Calibri"/>
              </a:rPr>
              <a:t>Evaluation</a:t>
            </a:r>
          </a:p>
          <a:p>
            <a:pPr algn="ctr">
              <a:defRPr/>
            </a:pPr>
            <a:r>
              <a:rPr lang="en-GB" sz="3200" b="1" dirty="0">
                <a:latin typeface="Calibri"/>
              </a:rPr>
              <a:t>Your feedback is very important to us for future forums</a:t>
            </a:r>
          </a:p>
          <a:p>
            <a:pPr algn="ctr">
              <a:defRPr/>
            </a:pPr>
            <a:endParaRPr lang="en-GB" sz="3200" b="1" dirty="0"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89A6-833B-4B51-9CB6-839EF3DE9380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D31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3AF58-F7FF-3355-98EA-3C954733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276872"/>
            <a:ext cx="104041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https://forms.office.com/e/Zex4Tp0zVi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access the evaluation form or scan the QR code below.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submit your response by 4</a:t>
            </a:r>
            <a:r>
              <a:rPr kumimoji="0" lang="en-GB" altLang="en-US" sz="16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October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A832A-1F97-C277-44D0-57951BAEA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497" y="220170"/>
            <a:ext cx="209613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qr code on a screen&#10;&#10;Description automatically generated">
            <a:extLst>
              <a:ext uri="{FF2B5EF4-FFF2-40B4-BE49-F238E27FC236}">
                <a16:creationId xmlns:a16="http://schemas.microsoft.com/office/drawing/2014/main" id="{9274FA0F-2285-0393-CFF5-C3354E2D5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02" y="3401938"/>
            <a:ext cx="2537795" cy="25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P Presentation Template" id="{645F5061-ACFC-4DB3-854D-F25829E37762}" vid="{F8A2F1DF-957D-4F5A-8216-3B38D19A3A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618E886DC8248B467BA3D45E4D97C" ma:contentTypeVersion="14" ma:contentTypeDescription="Create a new document." ma:contentTypeScope="" ma:versionID="d8ce168484f8832180476a084f024662">
  <xsd:schema xmlns:xsd="http://www.w3.org/2001/XMLSchema" xmlns:xs="http://www.w3.org/2001/XMLSchema" xmlns:p="http://schemas.microsoft.com/office/2006/metadata/properties" xmlns:ns3="cf4fbdc1-3486-4097-bd2f-409effe17552" xmlns:ns4="a44b952a-cdab-49d8-a572-68fa4f4b8e9d" targetNamespace="http://schemas.microsoft.com/office/2006/metadata/properties" ma:root="true" ma:fieldsID="dab7744a024d49b5fee2e4fcd9132494" ns3:_="" ns4:_="">
    <xsd:import namespace="cf4fbdc1-3486-4097-bd2f-409effe17552"/>
    <xsd:import namespace="a44b952a-cdab-49d8-a572-68fa4f4b8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fbdc1-3486-4097-bd2f-409effe17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b952a-cdab-49d8-a572-68fa4f4b8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56B62-D69B-459F-A5E5-AF2C52629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681AA3-E597-48CE-9E3D-DBC8D7E7C9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18DDB2-CBEF-433B-8EDE-57045DB33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4fbdc1-3486-4097-bd2f-409effe17552"/>
    <ds:schemaRef ds:uri="a44b952a-cdab-49d8-a572-68fa4f4b8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BSCP Presentation Template</Template>
  <TotalTime>7393</TotalTime>
  <Words>662</Words>
  <Application>Microsoft Office PowerPoint</Application>
  <PresentationFormat>Widescreen</PresentationFormat>
  <Paragraphs>106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Office Theme</vt:lpstr>
      <vt:lpstr> This meeting will be recorded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Helen J Johnstone</dc:creator>
  <cp:lastModifiedBy>Julie Sydenham</cp:lastModifiedBy>
  <cp:revision>162</cp:revision>
  <dcterms:created xsi:type="dcterms:W3CDTF">2020-12-09T11:54:25Z</dcterms:created>
  <dcterms:modified xsi:type="dcterms:W3CDTF">2024-09-25T14:30:52Z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0x010100991618E886DC8248B467BA3D45E4D97C</vt:lpwstr>
  </property>
  <property fmtid="{D5CDD505-2E9C-101B-9397-08002B2CF9AE}" pid="3" name="MSIP_Label_a17471b1-27ab-4640-9264-e69a67407ca3_Enabled">
    <vt:lpwstr>true</vt:lpwstr>
  </property>
  <property fmtid="{D5CDD505-2E9C-101B-9397-08002B2CF9AE}" pid="4" name="MSIP_Label_a17471b1-27ab-4640-9264-e69a67407ca3_SetDate">
    <vt:lpwstr>2023-08-14T09:53:31Z</vt:lpwstr>
  </property>
  <property fmtid="{D5CDD505-2E9C-101B-9397-08002B2CF9AE}" pid="5" name="MSIP_Label_a17471b1-27ab-4640-9264-e69a67407ca3_Method">
    <vt:lpwstr>Standard</vt:lpwstr>
  </property>
  <property fmtid="{D5CDD505-2E9C-101B-9397-08002B2CF9AE}" pid="6" name="MSIP_Label_a17471b1-27ab-4640-9264-e69a67407ca3_Name">
    <vt:lpwstr>BCC - OFFICIAL</vt:lpwstr>
  </property>
  <property fmtid="{D5CDD505-2E9C-101B-9397-08002B2CF9AE}" pid="7" name="MSIP_Label_a17471b1-27ab-4640-9264-e69a67407ca3_SiteId">
    <vt:lpwstr>699ace67-d2e4-4bcd-b303-d2bbe2b9bbf1</vt:lpwstr>
  </property>
  <property fmtid="{D5CDD505-2E9C-101B-9397-08002B2CF9AE}" pid="8" name="MSIP_Label_a17471b1-27ab-4640-9264-e69a67407ca3_ActionId">
    <vt:lpwstr>8b6fe75a-7782-4b52-bb99-692b1717e9e2</vt:lpwstr>
  </property>
  <property fmtid="{D5CDD505-2E9C-101B-9397-08002B2CF9AE}" pid="9" name="MSIP_Label_a17471b1-27ab-4640-9264-e69a67407ca3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</vt:lpwstr>
  </property>
</Properties>
</file>