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3127C"/>
    <a:srgbClr val="EA52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7C25FF-A1E0-43F4-9A33-E3E09E698B0E}" v="8" dt="2024-06-06T11:05:15.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C6A6-3CDF-479A-9298-361A69926E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48A2E3-E827-41A4-B314-C41B97E74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6A3943-1E48-49EF-9326-359BD8F64B59}"/>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5" name="Footer Placeholder 4">
            <a:extLst>
              <a:ext uri="{FF2B5EF4-FFF2-40B4-BE49-F238E27FC236}">
                <a16:creationId xmlns:a16="http://schemas.microsoft.com/office/drawing/2014/main" id="{9BFA4449-84D5-423A-B15A-697A2FADD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A81B9-7847-402F-8DD3-ED9B3ECB683F}"/>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272485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7E92-D887-42C5-ADCD-A513C885FB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BF451F-2AD3-419E-BB35-3745FE6BA4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277D67-091B-4DD4-9850-312F5455D2EE}"/>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5" name="Footer Placeholder 4">
            <a:extLst>
              <a:ext uri="{FF2B5EF4-FFF2-40B4-BE49-F238E27FC236}">
                <a16:creationId xmlns:a16="http://schemas.microsoft.com/office/drawing/2014/main" id="{4D0DAB22-D921-4B0A-97DB-1BD0EEC998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A42705-3AB8-41AF-A5E3-A6DB11D0B0C0}"/>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5553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C1748-52AB-48A9-9816-3DDBB447E4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847DE1-CB98-4B16-BD4E-CF392C9363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805A2C-0A9A-4FF5-85C1-548D9220D310}"/>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5" name="Footer Placeholder 4">
            <a:extLst>
              <a:ext uri="{FF2B5EF4-FFF2-40B4-BE49-F238E27FC236}">
                <a16:creationId xmlns:a16="http://schemas.microsoft.com/office/drawing/2014/main" id="{4864F053-54A0-47EC-9804-B7A9B5A180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5F7C9-6113-4A08-A998-E1518F5D8612}"/>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55967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4FC4-3289-4FE8-BE4C-5839E6653D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862D2-F869-41BC-BD4D-2BB695608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4C684-2D15-4E18-B4A6-D706018F4236}"/>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5" name="Footer Placeholder 4">
            <a:extLst>
              <a:ext uri="{FF2B5EF4-FFF2-40B4-BE49-F238E27FC236}">
                <a16:creationId xmlns:a16="http://schemas.microsoft.com/office/drawing/2014/main" id="{0FB7F024-C8B7-4391-8089-7FF01CDAF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81C34-658E-4213-80ED-28CC3EB281FC}"/>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9002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E6DA-FE7E-4257-85D4-5F32F7E93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65F307-63A2-411A-B1C7-B0A125A60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112F69-3934-47B9-B977-F87EC7FA8D20}"/>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5" name="Footer Placeholder 4">
            <a:extLst>
              <a:ext uri="{FF2B5EF4-FFF2-40B4-BE49-F238E27FC236}">
                <a16:creationId xmlns:a16="http://schemas.microsoft.com/office/drawing/2014/main" id="{5F882C95-01FA-44B7-B20C-BD32A51BAF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95081-3798-453F-8557-EF15E9C4E5A4}"/>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15910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0D09-9CF4-462C-8F50-DA620BED37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ECAE16-6DF6-42C5-B81E-B89D5CE771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7C9022-AB6E-4B14-83E2-58CE041DCA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458751-EE19-453B-94A3-005A109E902D}"/>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6" name="Footer Placeholder 5">
            <a:extLst>
              <a:ext uri="{FF2B5EF4-FFF2-40B4-BE49-F238E27FC236}">
                <a16:creationId xmlns:a16="http://schemas.microsoft.com/office/drawing/2014/main" id="{44C2A76B-68B3-402C-B78F-9D9D30E255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3C021D-9A74-4B11-969F-0EB006287F9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2975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34D6-0E51-4B67-A7BA-11C3F1C50C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5B888C-66D2-49E2-8D3B-C53E5ED763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71EBA7-97E8-4FEC-A3E5-54FB91973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F56265-1157-4160-AE34-DFEC2EC6A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CC98C1-C447-49CE-A344-488CAC0AF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40C110-57E3-43F6-B770-24AF27D7BC94}"/>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8" name="Footer Placeholder 7">
            <a:extLst>
              <a:ext uri="{FF2B5EF4-FFF2-40B4-BE49-F238E27FC236}">
                <a16:creationId xmlns:a16="http://schemas.microsoft.com/office/drawing/2014/main" id="{CD546EE1-DF0E-4256-9A90-4EDECE328C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6B77E5-FED8-4D7E-ACC1-99DBB46EE8D3}"/>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89351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4CD2-639D-437E-AAC2-5D6169BD79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9966B7-6C87-499A-8C6B-A55EA29342FB}"/>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4" name="Footer Placeholder 3">
            <a:extLst>
              <a:ext uri="{FF2B5EF4-FFF2-40B4-BE49-F238E27FC236}">
                <a16:creationId xmlns:a16="http://schemas.microsoft.com/office/drawing/2014/main" id="{B1D58EBC-6E55-4D09-B352-C15EF58C4D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F94D9B-7431-4E8E-96D7-B583498F19A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422528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F105B-52A4-46B1-B16A-77C4B2AC4F9F}"/>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3" name="Footer Placeholder 2">
            <a:extLst>
              <a:ext uri="{FF2B5EF4-FFF2-40B4-BE49-F238E27FC236}">
                <a16:creationId xmlns:a16="http://schemas.microsoft.com/office/drawing/2014/main" id="{38EC34E2-0155-46BF-A01E-4913D77820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777DA1-7429-46F3-BC84-485DFF61A028}"/>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97410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6D198-AABA-4D3C-B40F-256625D8B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9DCAB8-21BE-4A1C-9A5D-CD2E1720C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555460-ECC3-4228-9331-77435F173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D2C66-97E3-41EF-9B13-D4DB6E836553}"/>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6" name="Footer Placeholder 5">
            <a:extLst>
              <a:ext uri="{FF2B5EF4-FFF2-40B4-BE49-F238E27FC236}">
                <a16:creationId xmlns:a16="http://schemas.microsoft.com/office/drawing/2014/main" id="{0A6741D8-8DED-40DC-A5E7-99F0057B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1E9DCE-302E-46AB-9809-24CC1FE3C8F1}"/>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0023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72456-C0B1-4AF7-B4D2-B7ADF14BD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D98907-4933-4809-AF0A-D8B3C43B48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5F6FC9-7763-4913-AE15-CEBA1CEC44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97299-2022-4F14-A502-58AC18385632}"/>
              </a:ext>
            </a:extLst>
          </p:cNvPr>
          <p:cNvSpPr>
            <a:spLocks noGrp="1"/>
          </p:cNvSpPr>
          <p:nvPr>
            <p:ph type="dt" sz="half" idx="10"/>
          </p:nvPr>
        </p:nvSpPr>
        <p:spPr/>
        <p:txBody>
          <a:bodyPr/>
          <a:lstStyle/>
          <a:p>
            <a:fld id="{B6EDF46B-B845-4DC5-AE19-F56347496996}" type="datetimeFigureOut">
              <a:rPr lang="en-GB" smtClean="0"/>
              <a:t>06/06/2024</a:t>
            </a:fld>
            <a:endParaRPr lang="en-GB"/>
          </a:p>
        </p:txBody>
      </p:sp>
      <p:sp>
        <p:nvSpPr>
          <p:cNvPr id="6" name="Footer Placeholder 5">
            <a:extLst>
              <a:ext uri="{FF2B5EF4-FFF2-40B4-BE49-F238E27FC236}">
                <a16:creationId xmlns:a16="http://schemas.microsoft.com/office/drawing/2014/main" id="{48A13436-C284-4BE5-9C8D-8DC4BF3B55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BC0C92-8CDA-4F5F-8469-4CAB4099824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2741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CFE263-7F59-42D5-8226-54DB9F690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512E0-EDB1-4CAC-8297-7E920E2EC4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57DC9-7674-402A-9CCC-7EBE404F0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DF46B-B845-4DC5-AE19-F56347496996}" type="datetimeFigureOut">
              <a:rPr lang="en-GB" smtClean="0"/>
              <a:t>06/06/2024</a:t>
            </a:fld>
            <a:endParaRPr lang="en-GB"/>
          </a:p>
        </p:txBody>
      </p:sp>
      <p:sp>
        <p:nvSpPr>
          <p:cNvPr id="5" name="Footer Placeholder 4">
            <a:extLst>
              <a:ext uri="{FF2B5EF4-FFF2-40B4-BE49-F238E27FC236}">
                <a16:creationId xmlns:a16="http://schemas.microsoft.com/office/drawing/2014/main" id="{8E781CFC-BD4F-472A-9069-11A10FEF2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D6009A-3E5E-4F5E-93FD-F0521E97C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DEA9-9756-4034-8D51-D219AEDD9727}" type="slidenum">
              <a:rPr lang="en-GB" smtClean="0"/>
              <a:t>‹#›</a:t>
            </a:fld>
            <a:endParaRPr lang="en-GB"/>
          </a:p>
        </p:txBody>
      </p:sp>
      <p:sp>
        <p:nvSpPr>
          <p:cNvPr id="8" name="TextBox 7">
            <a:extLst>
              <a:ext uri="{FF2B5EF4-FFF2-40B4-BE49-F238E27FC236}">
                <a16:creationId xmlns:a16="http://schemas.microsoft.com/office/drawing/2014/main" id="{F4D10504-8C22-C527-080D-66FB340C0EDB}"/>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589207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lscpbirmingham.org.uk/learning-zone/learning-resources/child-exploitation" TargetMode="External"/><Relationship Id="rId4" Type="http://schemas.openxmlformats.org/officeDocument/2006/relationships/hyperlink" Target="https://lscpbirmingham.org.uk/wp-content/uploads/2023/03/49-Right_Help_Right_Time_Guidance_Dec_2021_002.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unicef.org.uk/rights-respecting-school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booking.lscpbirmingham.org.uk/events-list" TargetMode="External"/><Relationship Id="rId3" Type="http://schemas.openxmlformats.org/officeDocument/2006/relationships/image" Target="../media/image1.jpg"/><Relationship Id="rId7" Type="http://schemas.openxmlformats.org/officeDocument/2006/relationships/hyperlink" Target="https://assets.publishing.service.gov.uk/media/5acb21d140f0b64fed0afd55/serious-violence-strategy.pdf"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assets.publishing.service.gov.uk/media/5e5e7f47e90e077e3385cb44/Safeguarding_children_at_risk_from_criminal_exploitation_review.pdf" TargetMode="External"/><Relationship Id="rId5" Type="http://schemas.openxmlformats.org/officeDocument/2006/relationships/hyperlink" Target="https://benkinsella.org.uk/" TargetMode="External"/><Relationship Id="rId4" Type="http://schemas.openxmlformats.org/officeDocument/2006/relationships/hyperlink" Target="https://lscpbirmingham.org.uk/wp-content/uploads/2023/03/18-Briefing_Note_Reachable_Moments_21.09.2021.pdf" TargetMode="External"/><Relationship Id="rId9" Type="http://schemas.openxmlformats.org/officeDocument/2006/relationships/hyperlink" Target="https://www.eventbrite.co.uk/e/serious-youth-violence-breaking-the-cycle-tickets-9187374975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3CAF00A-1979-442F-B4D0-30BE6AAFBB49}"/>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2DEF5CF0-4B5C-4B29-AEB8-87106E303F1A}"/>
              </a:ext>
            </a:extLst>
          </p:cNvPr>
          <p:cNvSpPr>
            <a:spLocks noGrp="1"/>
          </p:cNvSpPr>
          <p:nvPr>
            <p:ph type="ctrTitle"/>
          </p:nvPr>
        </p:nvSpPr>
        <p:spPr/>
        <p:txBody>
          <a:bodyPr>
            <a:normAutofit/>
          </a:bodyPr>
          <a:lstStyle/>
          <a:p>
            <a:r>
              <a:rPr lang="en-GB" sz="4800" dirty="0"/>
              <a:t>Learning Lessons from Serious Cases</a:t>
            </a:r>
            <a:br>
              <a:rPr lang="en-GB" sz="4800" dirty="0"/>
            </a:br>
            <a:r>
              <a:rPr lang="en-GB" sz="4800" dirty="0"/>
              <a:t>Briefing Note for Team Meetings</a:t>
            </a:r>
          </a:p>
        </p:txBody>
      </p:sp>
      <p:sp>
        <p:nvSpPr>
          <p:cNvPr id="3" name="Subtitle 2">
            <a:extLst>
              <a:ext uri="{FF2B5EF4-FFF2-40B4-BE49-F238E27FC236}">
                <a16:creationId xmlns:a16="http://schemas.microsoft.com/office/drawing/2014/main" id="{6A0370B7-EE10-4198-BD12-3DB7D72E2B80}"/>
              </a:ext>
            </a:extLst>
          </p:cNvPr>
          <p:cNvSpPr>
            <a:spLocks noGrp="1"/>
          </p:cNvSpPr>
          <p:nvPr>
            <p:ph type="subTitle" idx="1"/>
          </p:nvPr>
        </p:nvSpPr>
        <p:spPr>
          <a:xfrm>
            <a:off x="1523999" y="3779013"/>
            <a:ext cx="9144000" cy="1655762"/>
          </a:xfrm>
        </p:spPr>
        <p:txBody>
          <a:bodyPr>
            <a:normAutofit/>
          </a:bodyPr>
          <a:lstStyle/>
          <a:p>
            <a:r>
              <a:rPr lang="en-GB" sz="3600" b="1" dirty="0"/>
              <a:t>Serious Youth Violence – Breaking the Cycle</a:t>
            </a:r>
          </a:p>
        </p:txBody>
      </p:sp>
      <p:pic>
        <p:nvPicPr>
          <p:cNvPr id="4" name="Picture 3">
            <a:extLst>
              <a:ext uri="{FF2B5EF4-FFF2-40B4-BE49-F238E27FC236}">
                <a16:creationId xmlns:a16="http://schemas.microsoft.com/office/drawing/2014/main" id="{E0137ACB-35D7-4C33-8A98-2C013B45D4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7" name="TextBox 6">
            <a:extLst>
              <a:ext uri="{FF2B5EF4-FFF2-40B4-BE49-F238E27FC236}">
                <a16:creationId xmlns:a16="http://schemas.microsoft.com/office/drawing/2014/main" id="{516B2262-5A16-415C-8F7B-E1D0C8BD5A26}"/>
              </a:ext>
            </a:extLst>
          </p:cNvPr>
          <p:cNvSpPr txBox="1"/>
          <p:nvPr/>
        </p:nvSpPr>
        <p:spPr>
          <a:xfrm>
            <a:off x="0" y="6310009"/>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Tree>
    <p:extLst>
      <p:ext uri="{BB962C8B-B14F-4D97-AF65-F5344CB8AC3E}">
        <p14:creationId xmlns:p14="http://schemas.microsoft.com/office/powerpoint/2010/main" val="844310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444618" y="303355"/>
            <a:ext cx="10515600" cy="1325563"/>
          </a:xfrm>
        </p:spPr>
        <p:txBody>
          <a:bodyPr/>
          <a:lstStyle/>
          <a:p>
            <a:r>
              <a:rPr lang="en-GB" dirty="0"/>
              <a:t>Background</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E1BD81CD-34AF-C1D1-DB60-D7D203063BC6}"/>
              </a:ext>
            </a:extLst>
          </p:cNvPr>
          <p:cNvSpPr txBox="1"/>
          <p:nvPr/>
        </p:nvSpPr>
        <p:spPr>
          <a:xfrm>
            <a:off x="444618" y="1493577"/>
            <a:ext cx="11127295" cy="4524315"/>
          </a:xfrm>
          <a:prstGeom prst="rect">
            <a:avLst/>
          </a:prstGeom>
          <a:noFill/>
        </p:spPr>
        <p:txBody>
          <a:bodyPr wrap="square" rtlCol="0">
            <a:spAutoFit/>
          </a:bodyPr>
          <a:lstStyle/>
          <a:p>
            <a:r>
              <a:rPr lang="en-GB" b="0" i="0" dirty="0">
                <a:solidFill>
                  <a:srgbClr val="000000"/>
                </a:solidFill>
                <a:effectLst/>
                <a:latin typeface="YAFdJjTk5UU 0"/>
              </a:rPr>
              <a:t>This case focuses on the tragic death of Mohamed (16yrs), who was stabbed in Birmingham. The review also examines the lives of nine other boys involved in serious youth violence in the city; some were victims of fatal stabbings, and some were responsible for fatal attacks. All the boys were believed to have been involved with inner-city urban street gangs. </a:t>
            </a:r>
          </a:p>
          <a:p>
            <a:endParaRPr lang="en-GB" dirty="0">
              <a:solidFill>
                <a:srgbClr val="000000"/>
              </a:solidFill>
              <a:effectLst/>
              <a:latin typeface="YAFdJjTk5UU 0"/>
            </a:endParaRPr>
          </a:p>
          <a:p>
            <a:r>
              <a:rPr lang="en-GB" b="0" i="0" dirty="0">
                <a:solidFill>
                  <a:srgbClr val="000000"/>
                </a:solidFill>
                <a:effectLst/>
                <a:latin typeface="YAFdJjTk5UU 0"/>
              </a:rPr>
              <a:t>Most of the boys had suffered significant childhood trauma and adverse childhood experiences. There was an absence of positive paternal role models in their lives and in some cases, the adult males that were present, encouraged, or condoned violence. Many of the boys were known to carry knives and had known other young males who had been murdered due to knife crime and gang affiliation. Significant disruption and breakdowns in their education were common, with repeated extensive use of fixed-term and permanent exclusions from school.</a:t>
            </a:r>
          </a:p>
          <a:p>
            <a:endParaRPr lang="en-GB" dirty="0">
              <a:solidFill>
                <a:srgbClr val="000000"/>
              </a:solidFill>
              <a:effectLst/>
              <a:latin typeface="YAFdJjTk5UU 0"/>
            </a:endParaRPr>
          </a:p>
          <a:p>
            <a:r>
              <a:rPr lang="en-GB" b="0" i="0" dirty="0">
                <a:solidFill>
                  <a:srgbClr val="000000"/>
                </a:solidFill>
                <a:effectLst/>
                <a:latin typeface="YAFdJjTk5UU 0"/>
              </a:rPr>
              <a:t>For almost all the boys, partnership intervention attempted to break the cycle and divert them from gang affiliation and criminal exploitation, however the pull of “Place” i.e. their local neighbourhood, meant they were still exposed to risks. There were missed opportunities to engage better with some of the boys at crisis points; these ‘reachable moments’ included when they had been excluded, stabbed, arrested, or returned home after being missing.</a:t>
            </a:r>
            <a:endParaRPr lang="en-GB" dirty="0">
              <a:solidFill>
                <a:srgbClr val="000000"/>
              </a:solidFill>
              <a:effectLst/>
              <a:latin typeface="YAFdJjTk5UU 0"/>
            </a:endParaRPr>
          </a:p>
          <a:p>
            <a:endParaRPr lang="en-GB" dirty="0"/>
          </a:p>
        </p:txBody>
      </p:sp>
    </p:spTree>
    <p:extLst>
      <p:ext uri="{BB962C8B-B14F-4D97-AF65-F5344CB8AC3E}">
        <p14:creationId xmlns:p14="http://schemas.microsoft.com/office/powerpoint/2010/main" val="1427224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Good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4BECD4B7-0A44-304C-25E8-DFC81B8ABF05}"/>
              </a:ext>
            </a:extLst>
          </p:cNvPr>
          <p:cNvSpPr txBox="1"/>
          <p:nvPr/>
        </p:nvSpPr>
        <p:spPr>
          <a:xfrm>
            <a:off x="838200" y="1531875"/>
            <a:ext cx="9656428" cy="1569660"/>
          </a:xfrm>
          <a:prstGeom prst="rect">
            <a:avLst/>
          </a:prstGeom>
          <a:noFill/>
        </p:spPr>
        <p:txBody>
          <a:bodyPr wrap="square" rtlCol="0">
            <a:spAutoFit/>
          </a:bodyPr>
          <a:lstStyle/>
          <a:p>
            <a:pPr marL="342900" indent="-342900">
              <a:buFont typeface="Arial" panose="020B0604020202020204" pitchFamily="34" charset="0"/>
              <a:buChar char="•"/>
            </a:pPr>
            <a:r>
              <a:rPr lang="en-GB" sz="2400" b="0" i="0" dirty="0">
                <a:solidFill>
                  <a:srgbClr val="000000"/>
                </a:solidFill>
                <a:effectLst/>
              </a:rPr>
              <a:t>Local mentorship was offered by a range of organisations and showed positive outcomes with some of the boys. The mentors engaged well with the boys and were able to capture their voices and gain an understanding of their lived experience.</a:t>
            </a:r>
            <a:endParaRPr lang="en-GB" sz="2400" dirty="0"/>
          </a:p>
        </p:txBody>
      </p:sp>
    </p:spTree>
    <p:extLst>
      <p:ext uri="{BB962C8B-B14F-4D97-AF65-F5344CB8AC3E}">
        <p14:creationId xmlns:p14="http://schemas.microsoft.com/office/powerpoint/2010/main" val="4001279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Key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26A48C22-F4CB-EE90-C7D3-8EF946520FFA}"/>
              </a:ext>
            </a:extLst>
          </p:cNvPr>
          <p:cNvSpPr txBox="1"/>
          <p:nvPr/>
        </p:nvSpPr>
        <p:spPr>
          <a:xfrm>
            <a:off x="902515" y="1536376"/>
            <a:ext cx="9765484" cy="4678204"/>
          </a:xfrm>
          <a:prstGeom prst="rect">
            <a:avLst/>
          </a:prstGeom>
          <a:noFill/>
        </p:spPr>
        <p:txBody>
          <a:bodyPr wrap="square" rtlCol="0">
            <a:spAutoFit/>
          </a:bodyPr>
          <a:lstStyle/>
          <a:p>
            <a:pPr marL="285750" indent="-285750">
              <a:buFont typeface="Arial" panose="020B0604020202020204" pitchFamily="34" charset="0"/>
              <a:buChar char="•"/>
            </a:pPr>
            <a:r>
              <a:rPr lang="en-GB" sz="2000" b="0" i="0" dirty="0">
                <a:solidFill>
                  <a:srgbClr val="000000"/>
                </a:solidFill>
                <a:effectLst/>
              </a:rPr>
              <a:t>Cases would have benefitted from a lead professional to coordinate multi-agency activity for children who are at risk of serious youth violence, regardless of statutory intervention. This should have included families receiving support via Early Help.</a:t>
            </a:r>
            <a:endParaRPr lang="en-GB" sz="2000" dirty="0"/>
          </a:p>
          <a:p>
            <a:pPr marL="285750" indent="-285750">
              <a:buFont typeface="Arial" panose="020B0604020202020204" pitchFamily="34" charset="0"/>
              <a:buChar char="•"/>
            </a:pPr>
            <a:r>
              <a:rPr lang="en-GB" sz="2000" b="0" i="0" dirty="0">
                <a:solidFill>
                  <a:srgbClr val="000000"/>
                </a:solidFill>
                <a:effectLst/>
              </a:rPr>
              <a:t>Engagement and support was not made available to families affected by serious youth violence.</a:t>
            </a:r>
            <a:endParaRPr lang="en-GB" sz="2000" dirty="0"/>
          </a:p>
          <a:p>
            <a:pPr marL="285750" indent="-285750">
              <a:buFont typeface="Arial" panose="020B0604020202020204" pitchFamily="34" charset="0"/>
              <a:buChar char="•"/>
            </a:pPr>
            <a:r>
              <a:rPr lang="en-GB" sz="2000" b="1" i="0" dirty="0">
                <a:solidFill>
                  <a:srgbClr val="0070C0"/>
                </a:solidFill>
                <a:effectLst/>
                <a:hlinkClick r:id="rId4">
                  <a:extLst>
                    <a:ext uri="{A12FA001-AC4F-418D-AE19-62706E023703}">
                      <ahyp:hlinkClr xmlns:ahyp="http://schemas.microsoft.com/office/drawing/2018/hyperlinkcolor" val="tx"/>
                    </a:ext>
                  </a:extLst>
                </a:hlinkClick>
              </a:rPr>
              <a:t>Right Help, Right Time threshold guidance</a:t>
            </a:r>
            <a:r>
              <a:rPr lang="en-GB" sz="2000" b="1" i="0" dirty="0">
                <a:solidFill>
                  <a:srgbClr val="0070C0"/>
                </a:solidFill>
                <a:effectLst/>
              </a:rPr>
              <a:t> </a:t>
            </a:r>
            <a:r>
              <a:rPr lang="en-GB" sz="2000" b="0" i="0" dirty="0">
                <a:effectLst/>
              </a:rPr>
              <a:t>was not used appropriately to identify risk and exposure to serious youth violence.</a:t>
            </a:r>
            <a:endParaRPr lang="en-GB" sz="2000" dirty="0"/>
          </a:p>
          <a:p>
            <a:pPr marL="285750" indent="-285750">
              <a:buFont typeface="Arial" panose="020B0604020202020204" pitchFamily="34" charset="0"/>
              <a:buChar char="•"/>
            </a:pPr>
            <a:r>
              <a:rPr lang="en-GB" sz="2000" b="0" i="0" dirty="0">
                <a:solidFill>
                  <a:srgbClr val="000000"/>
                </a:solidFill>
                <a:effectLst/>
              </a:rPr>
              <a:t>Not all partners and practitioners were fully aware of the range of community-based support and mentoring services across the city, and their effectiveness in supporting children at risk of serious youth violence.</a:t>
            </a:r>
            <a:endParaRPr lang="en-GB" sz="2000" dirty="0"/>
          </a:p>
          <a:p>
            <a:pPr marL="285750" indent="-285750">
              <a:buFont typeface="Arial" panose="020B0604020202020204" pitchFamily="34" charset="0"/>
              <a:buChar char="•"/>
            </a:pPr>
            <a:r>
              <a:rPr lang="en-GB" sz="2000" b="0" i="0" dirty="0">
                <a:solidFill>
                  <a:srgbClr val="000000"/>
                </a:solidFill>
                <a:effectLst/>
              </a:rPr>
              <a:t>Concerns identified by professionals about the children should have been promptly shared with partners through the </a:t>
            </a:r>
            <a:r>
              <a:rPr lang="en-GB" sz="2000" b="1" i="0" dirty="0">
                <a:solidFill>
                  <a:srgbClr val="0070C0"/>
                </a:solidFill>
                <a:effectLst/>
                <a:hlinkClick r:id="rId5">
                  <a:extLst>
                    <a:ext uri="{A12FA001-AC4F-418D-AE19-62706E023703}">
                      <ahyp:hlinkClr xmlns:ahyp="http://schemas.microsoft.com/office/drawing/2018/hyperlinkcolor" val="tx"/>
                    </a:ext>
                  </a:extLst>
                </a:hlinkClick>
              </a:rPr>
              <a:t>EMPOWER U Hub</a:t>
            </a:r>
            <a:r>
              <a:rPr lang="en-GB" sz="2000" b="0" i="0" dirty="0">
                <a:solidFill>
                  <a:srgbClr val="000000"/>
                </a:solidFill>
                <a:effectLst/>
              </a:rPr>
              <a:t>.</a:t>
            </a:r>
            <a:endParaRPr lang="en-GB" sz="2000" dirty="0"/>
          </a:p>
          <a:p>
            <a:pPr marL="285750" indent="-285750">
              <a:buFont typeface="Arial" panose="020B0604020202020204" pitchFamily="34" charset="0"/>
              <a:buChar char="•"/>
            </a:pPr>
            <a:r>
              <a:rPr lang="en-GB" sz="2000" b="0" i="0" dirty="0">
                <a:solidFill>
                  <a:srgbClr val="000000"/>
                </a:solidFill>
                <a:effectLst/>
              </a:rPr>
              <a:t>Risk assessment tools focussing on exploitation may not identify the true risk of engagement in serious youth violence.</a:t>
            </a:r>
            <a:endParaRPr lang="en-GB" sz="2000" dirty="0"/>
          </a:p>
          <a:p>
            <a:endParaRPr lang="en-GB" dirty="0"/>
          </a:p>
        </p:txBody>
      </p:sp>
    </p:spTree>
    <p:extLst>
      <p:ext uri="{BB962C8B-B14F-4D97-AF65-F5344CB8AC3E}">
        <p14:creationId xmlns:p14="http://schemas.microsoft.com/office/powerpoint/2010/main" val="2821275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Improving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CED49CF4-F085-A622-8BB2-827D6DDE3CF9}"/>
              </a:ext>
            </a:extLst>
          </p:cNvPr>
          <p:cNvSpPr txBox="1"/>
          <p:nvPr/>
        </p:nvSpPr>
        <p:spPr>
          <a:xfrm>
            <a:off x="838200" y="1531875"/>
            <a:ext cx="9605394" cy="4647426"/>
          </a:xfrm>
          <a:prstGeom prst="rect">
            <a:avLst/>
          </a:prstGeom>
          <a:noFill/>
        </p:spPr>
        <p:txBody>
          <a:bodyPr wrap="square" rtlCol="0">
            <a:spAutoFit/>
          </a:bodyPr>
          <a:lstStyle/>
          <a:p>
            <a:pPr marL="285750" indent="-285750">
              <a:buFont typeface="Arial" panose="020B0604020202020204" pitchFamily="34" charset="0"/>
              <a:buChar char="•"/>
            </a:pPr>
            <a:r>
              <a:rPr lang="en-GB" sz="2000" b="0" i="0" dirty="0">
                <a:solidFill>
                  <a:srgbClr val="000000"/>
                </a:solidFill>
                <a:effectLst/>
              </a:rPr>
              <a:t>If you’re involved in safeguarding children from serious youth violence, make sure you have a comprehensive knowledge of what pathways and resources are in place. </a:t>
            </a:r>
            <a:endParaRPr lang="en-GB" sz="2000" dirty="0"/>
          </a:p>
          <a:p>
            <a:pPr marL="285750" indent="-285750">
              <a:buFont typeface="Arial" panose="020B0604020202020204" pitchFamily="34" charset="0"/>
              <a:buChar char="•"/>
            </a:pPr>
            <a:r>
              <a:rPr lang="en-GB" sz="2000" b="0" i="0" dirty="0">
                <a:solidFill>
                  <a:srgbClr val="000000"/>
                </a:solidFill>
                <a:effectLst/>
              </a:rPr>
              <a:t>Be able to recognise a ‘reachable moment’ for a child involved in serious youth violence and how to start those difficult conversations. Make sure you </a:t>
            </a:r>
            <a:r>
              <a:rPr lang="en-GB" sz="2000" b="0" i="0" dirty="0">
                <a:solidFill>
                  <a:srgbClr val="000000"/>
                </a:solidFill>
                <a:effectLst/>
                <a:latin typeface="YAFdJjTk5UU 0"/>
              </a:rPr>
              <a:t>understand what Adverse Childhood Experiences</a:t>
            </a:r>
            <a:r>
              <a:rPr lang="en-GB" sz="2000" dirty="0">
                <a:solidFill>
                  <a:srgbClr val="000000"/>
                </a:solidFill>
                <a:latin typeface="YAFdJjTk5UU 0"/>
              </a:rPr>
              <a:t> </a:t>
            </a:r>
            <a:r>
              <a:rPr lang="en-GB" sz="2000" b="0" i="0" dirty="0">
                <a:solidFill>
                  <a:srgbClr val="000000"/>
                </a:solidFill>
                <a:effectLst/>
                <a:latin typeface="YAFdJjTk5UU 0"/>
              </a:rPr>
              <a:t>are and how to deal with the consequences of them in a trauma informed approach way.</a:t>
            </a:r>
            <a:endParaRPr lang="en-GB" sz="2000" dirty="0">
              <a:solidFill>
                <a:srgbClr val="000000"/>
              </a:solidFill>
              <a:effectLst/>
              <a:latin typeface="YAFdJjTk5UU 0"/>
            </a:endParaRPr>
          </a:p>
          <a:p>
            <a:pPr marL="285750" indent="-285750">
              <a:buFont typeface="Arial" panose="020B0604020202020204" pitchFamily="34" charset="0"/>
              <a:buChar char="•"/>
            </a:pPr>
            <a:r>
              <a:rPr lang="en-GB" sz="2000" b="0" i="0" dirty="0">
                <a:solidFill>
                  <a:srgbClr val="000000"/>
                </a:solidFill>
                <a:effectLst/>
              </a:rPr>
              <a:t>Learn what ‘Place’ means to a child and how that influences their lives.</a:t>
            </a:r>
            <a:endParaRPr lang="en-GB" sz="2000" dirty="0"/>
          </a:p>
          <a:p>
            <a:pPr marL="285750" indent="-285750">
              <a:buFont typeface="Arial" panose="020B0604020202020204" pitchFamily="34" charset="0"/>
              <a:buChar char="•"/>
            </a:pPr>
            <a:r>
              <a:rPr lang="en-GB" sz="2000" b="0" i="0" dirty="0">
                <a:solidFill>
                  <a:srgbClr val="000000"/>
                </a:solidFill>
                <a:effectLst/>
              </a:rPr>
              <a:t>Try to prevent exclusion where possible, as education is seen as a safe place for young people. </a:t>
            </a:r>
            <a:endParaRPr lang="en-GB" sz="2000" dirty="0"/>
          </a:p>
          <a:p>
            <a:pPr marL="285750" indent="-285750">
              <a:buFont typeface="Arial" panose="020B0604020202020204" pitchFamily="34" charset="0"/>
              <a:buChar char="•"/>
            </a:pPr>
            <a:r>
              <a:rPr lang="en-GB" sz="2000" b="0" i="0" dirty="0">
                <a:solidFill>
                  <a:srgbClr val="000000"/>
                </a:solidFill>
                <a:effectLst/>
              </a:rPr>
              <a:t>Educate children early on the dangers of knives, gangs, and serious youth violence to help prevent future exploitation. The </a:t>
            </a:r>
            <a:r>
              <a:rPr lang="en-GB" sz="2000" b="1" i="0" dirty="0">
                <a:solidFill>
                  <a:srgbClr val="0070C0"/>
                </a:solidFill>
                <a:effectLst/>
                <a:hlinkClick r:id="rId4">
                  <a:extLst>
                    <a:ext uri="{A12FA001-AC4F-418D-AE19-62706E023703}">
                      <ahyp:hlinkClr xmlns:ahyp="http://schemas.microsoft.com/office/drawing/2018/hyperlinkcolor" val="tx"/>
                    </a:ext>
                  </a:extLst>
                </a:hlinkClick>
              </a:rPr>
              <a:t>UNICEF Rights Respecting schools</a:t>
            </a:r>
            <a:r>
              <a:rPr lang="en-GB" sz="2000" b="1" i="0" dirty="0">
                <a:solidFill>
                  <a:srgbClr val="0070C0"/>
                </a:solidFill>
                <a:effectLst/>
              </a:rPr>
              <a:t> </a:t>
            </a:r>
            <a:r>
              <a:rPr lang="en-GB" sz="2000" b="0" i="0" dirty="0">
                <a:solidFill>
                  <a:srgbClr val="000000"/>
                </a:solidFill>
                <a:effectLst/>
              </a:rPr>
              <a:t>initiative provides a framework to raise awareness and equip children to avoid and resist exploitation.</a:t>
            </a:r>
            <a:endParaRPr lang="en-GB" sz="2000" dirty="0"/>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925963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Next Steps</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pic>
        <p:nvPicPr>
          <p:cNvPr id="3" name="Picture 2">
            <a:extLst>
              <a:ext uri="{FF2B5EF4-FFF2-40B4-BE49-F238E27FC236}">
                <a16:creationId xmlns:a16="http://schemas.microsoft.com/office/drawing/2014/main" id="{7B3689A8-14A6-CE5D-3C5A-AB34D37C0F09}"/>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a16="http://schemas.microsoft.com/office/drawing/2014/main" id="{209F5E4D-83D0-E1E9-1E56-32845F09627F}"/>
              </a:ext>
            </a:extLst>
          </p:cNvPr>
          <p:cNvSpPr txBox="1"/>
          <p:nvPr/>
        </p:nvSpPr>
        <p:spPr>
          <a:xfrm>
            <a:off x="838200" y="1531875"/>
            <a:ext cx="9638950" cy="4062651"/>
          </a:xfrm>
          <a:prstGeom prst="rect">
            <a:avLst/>
          </a:prstGeom>
          <a:noFill/>
        </p:spPr>
        <p:txBody>
          <a:bodyPr wrap="square" rtlCol="0">
            <a:spAutoFit/>
          </a:bodyPr>
          <a:lstStyle/>
          <a:p>
            <a:pPr marL="285750" indent="-285750">
              <a:buClr>
                <a:srgbClr val="00B050"/>
              </a:buClr>
              <a:buFont typeface="Wingdings" panose="05000000000000000000" pitchFamily="2" charset="2"/>
              <a:buChar char="ü"/>
            </a:pPr>
            <a:r>
              <a:rPr lang="en-GB" sz="2000" b="0" i="0" dirty="0">
                <a:solidFill>
                  <a:srgbClr val="000000"/>
                </a:solidFill>
                <a:effectLst/>
                <a:latin typeface="YAFdJjTk5UU 0"/>
              </a:rPr>
              <a:t>Circulate this Learning Lessons Briefing Note to all members in your team. </a:t>
            </a:r>
            <a:endParaRPr lang="en-GB" sz="2000" dirty="0">
              <a:solidFill>
                <a:srgbClr val="000000"/>
              </a:solidFill>
              <a:effectLst/>
              <a:latin typeface="YAFdJjTk5UU 0"/>
            </a:endParaRPr>
          </a:p>
          <a:p>
            <a:pPr marL="285750" indent="-285750">
              <a:buClr>
                <a:srgbClr val="00B050"/>
              </a:buClr>
              <a:buFont typeface="Wingdings" panose="05000000000000000000" pitchFamily="2" charset="2"/>
              <a:buChar char="ü"/>
            </a:pPr>
            <a:r>
              <a:rPr lang="en-GB" sz="2000" b="0" i="0" dirty="0">
                <a:solidFill>
                  <a:srgbClr val="000000"/>
                </a:solidFill>
                <a:effectLst/>
                <a:latin typeface="YAFdJjTk5UU 0"/>
              </a:rPr>
              <a:t>Find out more about </a:t>
            </a:r>
            <a:r>
              <a:rPr lang="en-GB" sz="2000" b="1" i="0" dirty="0">
                <a:solidFill>
                  <a:srgbClr val="0070C0"/>
                </a:solidFill>
                <a:effectLst/>
                <a:latin typeface="YAFdJjTk5UU 0"/>
                <a:hlinkClick r:id="rId4">
                  <a:extLst>
                    <a:ext uri="{A12FA001-AC4F-418D-AE19-62706E023703}">
                      <ahyp:hlinkClr xmlns:ahyp="http://schemas.microsoft.com/office/drawing/2018/hyperlinkcolor" val="tx"/>
                    </a:ext>
                  </a:extLst>
                </a:hlinkClick>
              </a:rPr>
              <a:t>‘Reachable Moments’</a:t>
            </a:r>
            <a:r>
              <a:rPr lang="en-GB" sz="2000" b="1" i="0" dirty="0">
                <a:solidFill>
                  <a:srgbClr val="0070C0"/>
                </a:solidFill>
                <a:effectLst/>
                <a:latin typeface="YAFdJjTk5UU 0"/>
              </a:rPr>
              <a:t> </a:t>
            </a:r>
            <a:r>
              <a:rPr lang="en-GB" sz="2000" b="0" i="0" dirty="0">
                <a:solidFill>
                  <a:srgbClr val="000000"/>
                </a:solidFill>
                <a:effectLst/>
                <a:latin typeface="YAFdJjTk5UU 0"/>
              </a:rPr>
              <a:t>read our earlier Briefing Note.</a:t>
            </a:r>
            <a:endParaRPr lang="en-GB" sz="2000" dirty="0">
              <a:solidFill>
                <a:srgbClr val="000000"/>
              </a:solidFill>
              <a:effectLst/>
              <a:latin typeface="YAFdJjTk5UU 0"/>
            </a:endParaRPr>
          </a:p>
          <a:p>
            <a:pPr marL="285750" indent="-285750">
              <a:buClr>
                <a:srgbClr val="00B050"/>
              </a:buClr>
              <a:buFont typeface="Wingdings" panose="05000000000000000000" pitchFamily="2" charset="2"/>
              <a:buChar char="ü"/>
            </a:pPr>
            <a:r>
              <a:rPr lang="en-GB" sz="2000" b="0" i="0" dirty="0">
                <a:solidFill>
                  <a:srgbClr val="000000"/>
                </a:solidFill>
                <a:effectLst/>
                <a:latin typeface="YAFdJjTk5UU 0"/>
              </a:rPr>
              <a:t>Take a look at the </a:t>
            </a:r>
            <a:r>
              <a:rPr lang="en-GB" sz="2000" b="1" i="0" dirty="0">
                <a:solidFill>
                  <a:srgbClr val="0070C0"/>
                </a:solidFill>
                <a:effectLst/>
                <a:latin typeface="YAFdJjTk5UU 0"/>
                <a:hlinkClick r:id="rId5">
                  <a:extLst>
                    <a:ext uri="{A12FA001-AC4F-418D-AE19-62706E023703}">
                      <ahyp:hlinkClr xmlns:ahyp="http://schemas.microsoft.com/office/drawing/2018/hyperlinkcolor" val="tx"/>
                    </a:ext>
                  </a:extLst>
                </a:hlinkClick>
              </a:rPr>
              <a:t>Ben Kinsella Trust website</a:t>
            </a:r>
            <a:r>
              <a:rPr lang="en-GB" sz="2000" b="0" i="0" dirty="0">
                <a:solidFill>
                  <a:srgbClr val="000000"/>
                </a:solidFill>
                <a:effectLst/>
                <a:latin typeface="YAFdJjTk5UU 0"/>
              </a:rPr>
              <a:t>, which provides educational resources and training for young people and parents/carers.</a:t>
            </a:r>
            <a:endParaRPr lang="en-GB" sz="2000" dirty="0">
              <a:solidFill>
                <a:srgbClr val="000000"/>
              </a:solidFill>
              <a:effectLst/>
              <a:latin typeface="YAFdJjTk5UU 0"/>
            </a:endParaRPr>
          </a:p>
          <a:p>
            <a:pPr marL="285750" indent="-285750">
              <a:buClr>
                <a:srgbClr val="00B050"/>
              </a:buClr>
              <a:buFont typeface="Wingdings" panose="05000000000000000000" pitchFamily="2" charset="2"/>
              <a:buChar char="ü"/>
            </a:pPr>
            <a:r>
              <a:rPr lang="en-GB" sz="2000" b="0" i="0" dirty="0">
                <a:solidFill>
                  <a:srgbClr val="000000"/>
                </a:solidFill>
                <a:effectLst/>
                <a:latin typeface="YAFdJjTk5UU 0"/>
              </a:rPr>
              <a:t>Read the National Review </a:t>
            </a:r>
            <a:r>
              <a:rPr lang="en-GB" sz="2000" b="1" i="0" dirty="0">
                <a:solidFill>
                  <a:srgbClr val="0070C0"/>
                </a:solidFill>
                <a:effectLst/>
                <a:latin typeface="YAFdJjTk5UU 0"/>
                <a:hlinkClick r:id="rId6">
                  <a:extLst>
                    <a:ext uri="{A12FA001-AC4F-418D-AE19-62706E023703}">
                      <ahyp:hlinkClr xmlns:ahyp="http://schemas.microsoft.com/office/drawing/2018/hyperlinkcolor" val="tx"/>
                    </a:ext>
                  </a:extLst>
                </a:hlinkClick>
              </a:rPr>
              <a:t>‘It was hard to escape’</a:t>
            </a:r>
            <a:r>
              <a:rPr lang="en-GB" sz="2000" b="1" i="0" dirty="0">
                <a:solidFill>
                  <a:srgbClr val="0070C0"/>
                </a:solidFill>
                <a:effectLst/>
                <a:latin typeface="YAFdJjTk5UU 0"/>
              </a:rPr>
              <a:t> </a:t>
            </a:r>
            <a:r>
              <a:rPr lang="en-GB" sz="2000" b="0" i="0" dirty="0">
                <a:solidFill>
                  <a:srgbClr val="000000"/>
                </a:solidFill>
                <a:effectLst/>
                <a:latin typeface="YAFdJjTk5UU 0"/>
              </a:rPr>
              <a:t>published by the Child Safeguarding Practice Review Panel.</a:t>
            </a:r>
            <a:endParaRPr lang="en-GB" sz="2000" dirty="0">
              <a:solidFill>
                <a:srgbClr val="000000"/>
              </a:solidFill>
              <a:effectLst/>
              <a:latin typeface="YAFdJjTk5UU 0"/>
            </a:endParaRPr>
          </a:p>
          <a:p>
            <a:pPr marL="285750" indent="-285750">
              <a:buClr>
                <a:srgbClr val="00B050"/>
              </a:buClr>
              <a:buFont typeface="Wingdings" panose="05000000000000000000" pitchFamily="2" charset="2"/>
              <a:buChar char="ü"/>
            </a:pPr>
            <a:r>
              <a:rPr lang="en-GB" sz="2000" b="0" i="0" dirty="0">
                <a:solidFill>
                  <a:srgbClr val="000000"/>
                </a:solidFill>
                <a:effectLst/>
                <a:latin typeface="YAFdJjTk5UU 0"/>
              </a:rPr>
              <a:t>Familiarise yourself with Birmingham’s </a:t>
            </a:r>
            <a:r>
              <a:rPr lang="en-GB" sz="2000" b="1" i="0" dirty="0">
                <a:solidFill>
                  <a:srgbClr val="0070C0"/>
                </a:solidFill>
                <a:effectLst/>
                <a:latin typeface="YAFdJjTk5UU 0"/>
                <a:hlinkClick r:id="rId7">
                  <a:extLst>
                    <a:ext uri="{A12FA001-AC4F-418D-AE19-62706E023703}">
                      <ahyp:hlinkClr xmlns:ahyp="http://schemas.microsoft.com/office/drawing/2018/hyperlinkcolor" val="tx"/>
                    </a:ext>
                  </a:extLst>
                </a:hlinkClick>
              </a:rPr>
              <a:t>Serious Violence Strategy</a:t>
            </a:r>
            <a:r>
              <a:rPr lang="en-GB" sz="2000" b="1" i="0" dirty="0">
                <a:solidFill>
                  <a:srgbClr val="000000"/>
                </a:solidFill>
                <a:effectLst/>
                <a:latin typeface="YAFdJjTk5UU 0"/>
              </a:rPr>
              <a:t>. </a:t>
            </a:r>
            <a:endParaRPr lang="en-GB" sz="2000" b="1" dirty="0">
              <a:solidFill>
                <a:srgbClr val="000000"/>
              </a:solidFill>
              <a:effectLst/>
              <a:latin typeface="YAFdJjTk5UU 0"/>
            </a:endParaRPr>
          </a:p>
          <a:p>
            <a:pPr marL="285750" indent="-285750">
              <a:buClr>
                <a:srgbClr val="00B050"/>
              </a:buClr>
              <a:buFont typeface="Wingdings" panose="05000000000000000000" pitchFamily="2" charset="2"/>
              <a:buChar char="ü"/>
            </a:pPr>
            <a:r>
              <a:rPr lang="en-GB" sz="2000" b="1" dirty="0">
                <a:solidFill>
                  <a:srgbClr val="0070C0"/>
                </a:solidFill>
                <a:latin typeface="YAFdJjTk5UU 0"/>
                <a:hlinkClick r:id="rId8"/>
              </a:rPr>
              <a:t>Visit the BSCP website</a:t>
            </a:r>
            <a:r>
              <a:rPr lang="en-GB" sz="2000" b="1" dirty="0">
                <a:solidFill>
                  <a:srgbClr val="0070C0"/>
                </a:solidFill>
                <a:latin typeface="YAFdJjTk5UU 0"/>
              </a:rPr>
              <a:t> </a:t>
            </a:r>
            <a:r>
              <a:rPr lang="en-GB" sz="2000" b="0" i="0" dirty="0">
                <a:solidFill>
                  <a:srgbClr val="000000"/>
                </a:solidFill>
                <a:effectLst/>
                <a:latin typeface="YAFdJjTk5UU 0"/>
              </a:rPr>
              <a:t>for details of free Multi-Agency Training on Child Exploitation and other safeguarding topics.</a:t>
            </a:r>
            <a:endParaRPr lang="en-GB" sz="2000" dirty="0">
              <a:solidFill>
                <a:srgbClr val="000000"/>
              </a:solidFill>
              <a:effectLst/>
              <a:latin typeface="YAFdJjTk5UU 0"/>
            </a:endParaRPr>
          </a:p>
          <a:p>
            <a:pPr marL="285750" indent="-285750">
              <a:buClr>
                <a:srgbClr val="00B050"/>
              </a:buClr>
              <a:buFont typeface="Wingdings" panose="05000000000000000000" pitchFamily="2" charset="2"/>
              <a:buChar char="ü"/>
            </a:pPr>
            <a:r>
              <a:rPr lang="en-GB" sz="2000" b="1" i="0" dirty="0">
                <a:solidFill>
                  <a:srgbClr val="0070C0"/>
                </a:solidFill>
                <a:effectLst/>
                <a:latin typeface="YAFdJjTk5UU 0"/>
                <a:hlinkClick r:id="rId9">
                  <a:extLst>
                    <a:ext uri="{A12FA001-AC4F-418D-AE19-62706E023703}">
                      <ahyp:hlinkClr xmlns:ahyp="http://schemas.microsoft.com/office/drawing/2018/hyperlinkcolor" val="tx"/>
                    </a:ext>
                  </a:extLst>
                </a:hlinkClick>
              </a:rPr>
              <a:t>Sign up for the Practitioners’ Webinar</a:t>
            </a:r>
            <a:r>
              <a:rPr lang="en-GB" sz="2000" b="1" i="0" dirty="0">
                <a:solidFill>
                  <a:srgbClr val="0070C0"/>
                </a:solidFill>
                <a:effectLst/>
                <a:latin typeface="YAFdJjTk5UU 0"/>
              </a:rPr>
              <a:t> </a:t>
            </a:r>
            <a:r>
              <a:rPr lang="en-GB" sz="2000" b="0" i="0" dirty="0">
                <a:solidFill>
                  <a:srgbClr val="000000"/>
                </a:solidFill>
                <a:effectLst/>
                <a:latin typeface="YAFdJjTk5UU 0"/>
              </a:rPr>
              <a:t>being held on 18th June 2024, where we will explore in more detail the emerging learning from this review and tips for improving safeguarding practice.</a:t>
            </a:r>
            <a:endParaRPr lang="en-GB" sz="2000" dirty="0">
              <a:solidFill>
                <a:srgbClr val="000000"/>
              </a:solidFill>
              <a:effectLst/>
              <a:latin typeface="YAFdJjTk5UU 0"/>
            </a:endParaRPr>
          </a:p>
          <a:p>
            <a:endParaRPr lang="en-GB" dirty="0"/>
          </a:p>
        </p:txBody>
      </p:sp>
    </p:spTree>
    <p:extLst>
      <p:ext uri="{BB962C8B-B14F-4D97-AF65-F5344CB8AC3E}">
        <p14:creationId xmlns:p14="http://schemas.microsoft.com/office/powerpoint/2010/main" val="19855446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795</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Wingdings</vt:lpstr>
      <vt:lpstr>YAFdJjTk5UU 0</vt:lpstr>
      <vt:lpstr>Office Theme</vt:lpstr>
      <vt:lpstr>Learning Lessons from Serious Cases Briefing Note for Team Meetings</vt:lpstr>
      <vt:lpstr>Background</vt:lpstr>
      <vt:lpstr>Good Practice</vt:lpstr>
      <vt:lpstr>Key Practice</vt:lpstr>
      <vt:lpstr>Improving Practice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J Johnstone</dc:creator>
  <cp:lastModifiedBy>Katherine Adams</cp:lastModifiedBy>
  <cp:revision>7</cp:revision>
  <dcterms:created xsi:type="dcterms:W3CDTF">2021-09-01T10:48:18Z</dcterms:created>
  <dcterms:modified xsi:type="dcterms:W3CDTF">2024-06-06T11:07:20Z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7471b1-27ab-4640-9264-e69a67407ca3_Enabled">
    <vt:lpwstr>true</vt:lpwstr>
  </property>
  <property fmtid="{D5CDD505-2E9C-101B-9397-08002B2CF9AE}" pid="3" name="MSIP_Label_a17471b1-27ab-4640-9264-e69a67407ca3_SetDate">
    <vt:lpwstr>2023-09-04T11:42:37Z</vt:lpwstr>
  </property>
  <property fmtid="{D5CDD505-2E9C-101B-9397-08002B2CF9AE}" pid="4" name="MSIP_Label_a17471b1-27ab-4640-9264-e69a67407ca3_Method">
    <vt:lpwstr>Standard</vt:lpwstr>
  </property>
  <property fmtid="{D5CDD505-2E9C-101B-9397-08002B2CF9AE}" pid="5" name="MSIP_Label_a17471b1-27ab-4640-9264-e69a67407ca3_Name">
    <vt:lpwstr>BCC - OFFICIAL</vt:lpwstr>
  </property>
  <property fmtid="{D5CDD505-2E9C-101B-9397-08002B2CF9AE}" pid="6" name="MSIP_Label_a17471b1-27ab-4640-9264-e69a67407ca3_SiteId">
    <vt:lpwstr>699ace67-d2e4-4bcd-b303-d2bbe2b9bbf1</vt:lpwstr>
  </property>
  <property fmtid="{D5CDD505-2E9C-101B-9397-08002B2CF9AE}" pid="7" name="MSIP_Label_a17471b1-27ab-4640-9264-e69a67407ca3_ActionId">
    <vt:lpwstr>1490c78a-7e55-4c30-9c3d-5ffcc3b55b2a</vt:lpwstr>
  </property>
  <property fmtid="{D5CDD505-2E9C-101B-9397-08002B2CF9AE}" pid="8" name="MSIP_Label_a17471b1-27ab-4640-9264-e69a67407ca3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ies>
</file>