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9" r:id="rId6"/>
    <p:sldId id="267"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3127C"/>
    <a:srgbClr val="EA52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AA6725-235A-41EF-A2F7-48FDAA571E7B}" v="2" dt="2024-09-18T13:35:21.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C6A6-3CDF-479A-9298-361A69926E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48A2E3-E827-41A4-B314-C41B97E74C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6A3943-1E48-49EF-9326-359BD8F64B59}"/>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9BFA4449-84D5-423A-B15A-697A2FADD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4A81B9-7847-402F-8DD3-ED9B3ECB683F}"/>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272485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7E92-D887-42C5-ADCD-A513C885FB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BF451F-2AD3-419E-BB35-3745FE6BA4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277D67-091B-4DD4-9850-312F5455D2EE}"/>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4D0DAB22-D921-4B0A-97DB-1BD0EEC998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A42705-3AB8-41AF-A5E3-A6DB11D0B0C0}"/>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5553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C1748-52AB-48A9-9816-3DDBB447E4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847DE1-CB98-4B16-BD4E-CF392C9363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805A2C-0A9A-4FF5-85C1-548D9220D310}"/>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4864F053-54A0-47EC-9804-B7A9B5A180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5F7C9-6113-4A08-A998-E1518F5D8612}"/>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55967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4FC4-3289-4FE8-BE4C-5839E6653D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862D2-F869-41BC-BD4D-2BB6956081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34C684-2D15-4E18-B4A6-D706018F4236}"/>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0FB7F024-C8B7-4391-8089-7FF01CDAF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A81C34-658E-4213-80ED-28CC3EB281FC}"/>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9002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E6DA-FE7E-4257-85D4-5F32F7E933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65F307-63A2-411A-B1C7-B0A125A60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112F69-3934-47B9-B977-F87EC7FA8D20}"/>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5F882C95-01FA-44B7-B20C-BD32A51BAF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F95081-3798-453F-8557-EF15E9C4E5A4}"/>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15910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0D09-9CF4-462C-8F50-DA620BED37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ECAE16-6DF6-42C5-B81E-B89D5CE771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7C9022-AB6E-4B14-83E2-58CE041DCA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458751-EE19-453B-94A3-005A109E902D}"/>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6" name="Footer Placeholder 5">
            <a:extLst>
              <a:ext uri="{FF2B5EF4-FFF2-40B4-BE49-F238E27FC236}">
                <a16:creationId xmlns:a16="http://schemas.microsoft.com/office/drawing/2014/main" id="{44C2A76B-68B3-402C-B78F-9D9D30E255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3C021D-9A74-4B11-969F-0EB006287F9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2975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34D6-0E51-4B67-A7BA-11C3F1C50CA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5B888C-66D2-49E2-8D3B-C53E5ED763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71EBA7-97E8-4FEC-A3E5-54FB91973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F56265-1157-4160-AE34-DFEC2EC6AD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CC98C1-C447-49CE-A344-488CAC0AF0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40C110-57E3-43F6-B770-24AF27D7BC94}"/>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8" name="Footer Placeholder 7">
            <a:extLst>
              <a:ext uri="{FF2B5EF4-FFF2-40B4-BE49-F238E27FC236}">
                <a16:creationId xmlns:a16="http://schemas.microsoft.com/office/drawing/2014/main" id="{CD546EE1-DF0E-4256-9A90-4EDECE328C5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6B77E5-FED8-4D7E-ACC1-99DBB46EE8D3}"/>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89351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4CD2-639D-437E-AAC2-5D6169BD79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9966B7-6C87-499A-8C6B-A55EA29342FB}"/>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4" name="Footer Placeholder 3">
            <a:extLst>
              <a:ext uri="{FF2B5EF4-FFF2-40B4-BE49-F238E27FC236}">
                <a16:creationId xmlns:a16="http://schemas.microsoft.com/office/drawing/2014/main" id="{B1D58EBC-6E55-4D09-B352-C15EF58C4D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F94D9B-7431-4E8E-96D7-B583498F19A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422528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8F105B-52A4-46B1-B16A-77C4B2AC4F9F}"/>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3" name="Footer Placeholder 2">
            <a:extLst>
              <a:ext uri="{FF2B5EF4-FFF2-40B4-BE49-F238E27FC236}">
                <a16:creationId xmlns:a16="http://schemas.microsoft.com/office/drawing/2014/main" id="{38EC34E2-0155-46BF-A01E-4913D77820D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777DA1-7429-46F3-BC84-485DFF61A028}"/>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97410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6D198-AABA-4D3C-B40F-256625D8B1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9DCAB8-21BE-4A1C-9A5D-CD2E1720CA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555460-ECC3-4228-9331-77435F173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DD2C66-97E3-41EF-9B13-D4DB6E836553}"/>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6" name="Footer Placeholder 5">
            <a:extLst>
              <a:ext uri="{FF2B5EF4-FFF2-40B4-BE49-F238E27FC236}">
                <a16:creationId xmlns:a16="http://schemas.microsoft.com/office/drawing/2014/main" id="{0A6741D8-8DED-40DC-A5E7-99F0057B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1E9DCE-302E-46AB-9809-24CC1FE3C8F1}"/>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0023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72456-C0B1-4AF7-B4D2-B7ADF14BD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D98907-4933-4809-AF0A-D8B3C43B48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5F6FC9-7763-4913-AE15-CEBA1CEC44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97299-2022-4F14-A502-58AC18385632}"/>
              </a:ext>
            </a:extLst>
          </p:cNvPr>
          <p:cNvSpPr>
            <a:spLocks noGrp="1"/>
          </p:cNvSpPr>
          <p:nvPr>
            <p:ph type="dt" sz="half" idx="10"/>
          </p:nvPr>
        </p:nvSpPr>
        <p:spPr/>
        <p:txBody>
          <a:bodyPr/>
          <a:lstStyle/>
          <a:p>
            <a:fld id="{B6EDF46B-B845-4DC5-AE19-F56347496996}" type="datetimeFigureOut">
              <a:rPr lang="en-GB" smtClean="0"/>
              <a:t>25/09/2024</a:t>
            </a:fld>
            <a:endParaRPr lang="en-GB"/>
          </a:p>
        </p:txBody>
      </p:sp>
      <p:sp>
        <p:nvSpPr>
          <p:cNvPr id="6" name="Footer Placeholder 5">
            <a:extLst>
              <a:ext uri="{FF2B5EF4-FFF2-40B4-BE49-F238E27FC236}">
                <a16:creationId xmlns:a16="http://schemas.microsoft.com/office/drawing/2014/main" id="{48A13436-C284-4BE5-9C8D-8DC4BF3B55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BC0C92-8CDA-4F5F-8469-4CAB4099824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2741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CFE263-7F59-42D5-8226-54DB9F6901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8512E0-EDB1-4CAC-8297-7E920E2EC4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F57DC9-7674-402A-9CCC-7EBE404F0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DF46B-B845-4DC5-AE19-F56347496996}" type="datetimeFigureOut">
              <a:rPr lang="en-GB" smtClean="0"/>
              <a:t>25/09/2024</a:t>
            </a:fld>
            <a:endParaRPr lang="en-GB"/>
          </a:p>
        </p:txBody>
      </p:sp>
      <p:sp>
        <p:nvSpPr>
          <p:cNvPr id="5" name="Footer Placeholder 4">
            <a:extLst>
              <a:ext uri="{FF2B5EF4-FFF2-40B4-BE49-F238E27FC236}">
                <a16:creationId xmlns:a16="http://schemas.microsoft.com/office/drawing/2014/main" id="{8E781CFC-BD4F-472A-9069-11A10FEF2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D6009A-3E5E-4F5E-93FD-F0521E97CF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DEA9-9756-4034-8D51-D219AEDD9727}" type="slidenum">
              <a:rPr lang="en-GB" smtClean="0"/>
              <a:t>‹#›</a:t>
            </a:fld>
            <a:endParaRPr lang="en-GB"/>
          </a:p>
        </p:txBody>
      </p:sp>
      <p:sp>
        <p:nvSpPr>
          <p:cNvPr id="8" name="TextBox 7">
            <a:extLst>
              <a:ext uri="{FF2B5EF4-FFF2-40B4-BE49-F238E27FC236}">
                <a16:creationId xmlns:a16="http://schemas.microsoft.com/office/drawing/2014/main" id="{F4D10504-8C22-C527-080D-66FB340C0EDB}"/>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589207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scpbirmingham.org.uk/"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3CAF00A-1979-442F-B4D0-30BE6AAFBB49}"/>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2DEF5CF0-4B5C-4B29-AEB8-87106E303F1A}"/>
              </a:ext>
            </a:extLst>
          </p:cNvPr>
          <p:cNvSpPr>
            <a:spLocks noGrp="1"/>
          </p:cNvSpPr>
          <p:nvPr>
            <p:ph type="ctrTitle"/>
          </p:nvPr>
        </p:nvSpPr>
        <p:spPr>
          <a:xfrm>
            <a:off x="1065402" y="1122363"/>
            <a:ext cx="9602598" cy="2387600"/>
          </a:xfrm>
        </p:spPr>
        <p:txBody>
          <a:bodyPr>
            <a:normAutofit/>
          </a:bodyPr>
          <a:lstStyle/>
          <a:p>
            <a:r>
              <a:rPr lang="en-GB" sz="4400" b="1" dirty="0"/>
              <a:t>Learning Lessons from Safeguarding Audits</a:t>
            </a:r>
            <a:br>
              <a:rPr lang="en-GB" sz="4400" b="1" dirty="0"/>
            </a:br>
            <a:r>
              <a:rPr lang="en-GB" sz="4400" b="1" dirty="0"/>
              <a:t>Briefing Note for Team Meetings</a:t>
            </a:r>
          </a:p>
        </p:txBody>
      </p:sp>
      <p:sp>
        <p:nvSpPr>
          <p:cNvPr id="3" name="Subtitle 2">
            <a:extLst>
              <a:ext uri="{FF2B5EF4-FFF2-40B4-BE49-F238E27FC236}">
                <a16:creationId xmlns:a16="http://schemas.microsoft.com/office/drawing/2014/main" id="{6A0370B7-EE10-4198-BD12-3DB7D72E2B80}"/>
              </a:ext>
            </a:extLst>
          </p:cNvPr>
          <p:cNvSpPr>
            <a:spLocks noGrp="1"/>
          </p:cNvSpPr>
          <p:nvPr>
            <p:ph type="subTitle" idx="1"/>
          </p:nvPr>
        </p:nvSpPr>
        <p:spPr>
          <a:xfrm>
            <a:off x="1524000" y="3711095"/>
            <a:ext cx="9144000" cy="1655762"/>
          </a:xfrm>
        </p:spPr>
        <p:txBody>
          <a:bodyPr>
            <a:normAutofit/>
          </a:bodyPr>
          <a:lstStyle/>
          <a:p>
            <a:r>
              <a:rPr lang="en-GB" sz="3600" dirty="0">
                <a:latin typeface="+mj-lt"/>
              </a:rPr>
              <a:t>Temporary Accommodation Audit</a:t>
            </a:r>
          </a:p>
        </p:txBody>
      </p:sp>
      <p:pic>
        <p:nvPicPr>
          <p:cNvPr id="4" name="Picture 3">
            <a:extLst>
              <a:ext uri="{FF2B5EF4-FFF2-40B4-BE49-F238E27FC236}">
                <a16:creationId xmlns:a16="http://schemas.microsoft.com/office/drawing/2014/main" id="{E0137ACB-35D7-4C33-8A98-2C013B45D41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7" name="TextBox 6">
            <a:extLst>
              <a:ext uri="{FF2B5EF4-FFF2-40B4-BE49-F238E27FC236}">
                <a16:creationId xmlns:a16="http://schemas.microsoft.com/office/drawing/2014/main" id="{516B2262-5A16-415C-8F7B-E1D0C8BD5A26}"/>
              </a:ext>
            </a:extLst>
          </p:cNvPr>
          <p:cNvSpPr txBox="1"/>
          <p:nvPr/>
        </p:nvSpPr>
        <p:spPr>
          <a:xfrm>
            <a:off x="0" y="6310009"/>
            <a:ext cx="12192000" cy="646331"/>
          </a:xfrm>
          <a:prstGeom prst="rect">
            <a:avLst/>
          </a:prstGeom>
          <a:solidFill>
            <a:srgbClr val="D3127C"/>
          </a:solidFill>
        </p:spPr>
        <p:txBody>
          <a:bodyPr wrap="square" rtlCol="0">
            <a:spAutoFit/>
          </a:bodyPr>
          <a:lstStyle/>
          <a:p>
            <a:pPr algn="ctr"/>
            <a:r>
              <a:rPr lang="en-GB" b="1" dirty="0">
                <a:solidFill>
                  <a:schemeClr val="bg1"/>
                </a:solidFill>
              </a:rPr>
              <a:t>September 2024</a:t>
            </a:r>
          </a:p>
          <a:p>
            <a:endParaRPr lang="en-GB" dirty="0">
              <a:solidFill>
                <a:schemeClr val="bg1"/>
              </a:solidFill>
            </a:endParaRPr>
          </a:p>
        </p:txBody>
      </p:sp>
    </p:spTree>
    <p:extLst>
      <p:ext uri="{BB962C8B-B14F-4D97-AF65-F5344CB8AC3E}">
        <p14:creationId xmlns:p14="http://schemas.microsoft.com/office/powerpoint/2010/main" val="8443108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dirty="0"/>
              <a:t>Overview</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897408"/>
            <a:ext cx="10515600" cy="1569660"/>
          </a:xfrm>
          <a:prstGeom prst="rect">
            <a:avLst/>
          </a:prstGeom>
          <a:noFill/>
        </p:spPr>
        <p:txBody>
          <a:bodyPr wrap="square" rtlCol="0">
            <a:spAutoFit/>
          </a:bodyPr>
          <a:lstStyle/>
          <a:p>
            <a:r>
              <a:rPr lang="en-GB" sz="2400" b="0" i="0" dirty="0">
                <a:solidFill>
                  <a:srgbClr val="000000"/>
                </a:solidFill>
                <a:effectLst/>
              </a:rPr>
              <a:t>This briefing highlights good practice, key learning, and areas for improvement from an audit of children living in temporary accommodation, with a particular focus on the effectiveness of support and safety planning in respect of the child and their family. </a:t>
            </a:r>
            <a:endParaRPr lang="en-GB" sz="2400" dirty="0"/>
          </a:p>
        </p:txBody>
      </p:sp>
    </p:spTree>
    <p:extLst>
      <p:ext uri="{BB962C8B-B14F-4D97-AF65-F5344CB8AC3E}">
        <p14:creationId xmlns:p14="http://schemas.microsoft.com/office/powerpoint/2010/main" val="1427224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dirty="0"/>
              <a:t>Good practice</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690688"/>
            <a:ext cx="9504726" cy="3700244"/>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2000" b="1" dirty="0">
                <a:effectLst/>
                <a:ea typeface="Calibri" panose="020F0502020204030204" pitchFamily="34" charset="0"/>
                <a:cs typeface="Times New Roman" panose="02020603050405020304" pitchFamily="18" charset="0"/>
              </a:rPr>
              <a:t>Communication Between Partner Agencies </a:t>
            </a:r>
            <a:endParaRPr lang="en-GB" sz="2000" dirty="0">
              <a:effectLst/>
              <a:ea typeface="Calibri" panose="020F0502020204030204" pitchFamily="34" charset="0"/>
              <a:cs typeface="Times New Roman" panose="02020603050405020304" pitchFamily="18" charset="0"/>
            </a:endParaRPr>
          </a:p>
          <a:p>
            <a:pPr marL="457200">
              <a:lnSpc>
                <a:spcPct val="107000"/>
              </a:lnSpc>
            </a:pPr>
            <a:r>
              <a:rPr lang="en-GB" sz="2000" dirty="0">
                <a:effectLst/>
                <a:ea typeface="Calibri" panose="020F0502020204030204" pitchFamily="34" charset="0"/>
                <a:cs typeface="Times New Roman" panose="02020603050405020304" pitchFamily="18" charset="0"/>
              </a:rPr>
              <a:t>There were several examples of good information sharing between partners involved, which made the child’s experiences easier to understand.</a:t>
            </a:r>
          </a:p>
          <a:p>
            <a:pPr marL="457200">
              <a:lnSpc>
                <a:spcPct val="107000"/>
              </a:lnSpc>
            </a:pP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ea typeface="Calibri" panose="020F0502020204030204" pitchFamily="34" charset="0"/>
                <a:cs typeface="Times New Roman" panose="02020603050405020304" pitchFamily="18" charset="0"/>
              </a:rPr>
              <a:t>Descriptions of environment</a:t>
            </a:r>
            <a:endParaRPr lang="en-GB" sz="2000" dirty="0">
              <a:effectLst/>
              <a:ea typeface="Calibri" panose="020F0502020204030204" pitchFamily="34" charset="0"/>
              <a:cs typeface="Times New Roman" panose="02020603050405020304" pitchFamily="18" charset="0"/>
            </a:endParaRPr>
          </a:p>
          <a:p>
            <a:pPr marL="457200">
              <a:lnSpc>
                <a:spcPct val="107000"/>
              </a:lnSpc>
            </a:pPr>
            <a:r>
              <a:rPr lang="en-GB" sz="2000" dirty="0">
                <a:effectLst/>
                <a:ea typeface="Calibri" panose="020F0502020204030204" pitchFamily="34" charset="0"/>
                <a:cs typeface="Times New Roman" panose="02020603050405020304" pitchFamily="18" charset="0"/>
              </a:rPr>
              <a:t>There were good descriptions of the places children were living whilst in temporary accommodation in their records. Children were seen where they were living by the multi-agency team.</a:t>
            </a:r>
          </a:p>
          <a:p>
            <a:pPr marL="457200">
              <a:lnSpc>
                <a:spcPct val="107000"/>
              </a:lnSpc>
            </a:pP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ea typeface="Calibri" panose="020F0502020204030204" pitchFamily="34" charset="0"/>
                <a:cs typeface="Times New Roman" panose="02020603050405020304" pitchFamily="18" charset="0"/>
              </a:rPr>
              <a:t>LADO referral</a:t>
            </a:r>
            <a:endParaRPr lang="en-GB" sz="20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en-GB" sz="2000" dirty="0">
                <a:effectLst/>
                <a:ea typeface="Calibri" panose="020F0502020204030204" pitchFamily="34" charset="0"/>
                <a:cs typeface="Times New Roman" panose="02020603050405020304" pitchFamily="18" charset="0"/>
              </a:rPr>
              <a:t>Timely referral to LADO that led to effective risk management evident.</a:t>
            </a:r>
          </a:p>
        </p:txBody>
      </p:sp>
    </p:spTree>
    <p:extLst>
      <p:ext uri="{BB962C8B-B14F-4D97-AF65-F5344CB8AC3E}">
        <p14:creationId xmlns:p14="http://schemas.microsoft.com/office/powerpoint/2010/main" val="12704343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a:xfrm>
            <a:off x="838200" y="272846"/>
            <a:ext cx="10515600" cy="1325563"/>
          </a:xfrm>
        </p:spPr>
        <p:txBody>
          <a:bodyPr>
            <a:normAutofit/>
          </a:bodyPr>
          <a:lstStyle/>
          <a:p>
            <a:r>
              <a:rPr lang="en-GB" dirty="0"/>
              <a:t>Key Learning</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436616"/>
            <a:ext cx="9950042" cy="4358886"/>
          </a:xfrm>
          <a:prstGeom prst="rect">
            <a:avLst/>
          </a:prstGeom>
          <a:noFill/>
        </p:spPr>
        <p:txBody>
          <a:bodyPr wrap="square" rtlCol="0">
            <a:spAutoFit/>
          </a:bodyPr>
          <a:lstStyle/>
          <a:p>
            <a:pPr lvl="0">
              <a:lnSpc>
                <a:spcPct val="107000"/>
              </a:lnSpc>
            </a:pPr>
            <a:r>
              <a:rPr lang="en-GB" sz="2000" b="1" dirty="0">
                <a:effectLst/>
                <a:ea typeface="Calibri" panose="020F0502020204030204" pitchFamily="34" charset="0"/>
                <a:cs typeface="Times New Roman" panose="02020603050405020304" pitchFamily="18" charset="0"/>
              </a:rPr>
              <a:t>Understanding of Intersecting Risks/Issues</a:t>
            </a:r>
          </a:p>
          <a:p>
            <a:pPr marL="285750" lvl="0" indent="-285750">
              <a:lnSpc>
                <a:spcPct val="107000"/>
              </a:lnSpc>
              <a:buFont typeface="Arial" panose="020B0604020202020204" pitchFamily="34" charset="0"/>
              <a:buChar char="•"/>
            </a:pPr>
            <a:r>
              <a:rPr lang="en-GB" sz="2000" dirty="0">
                <a:effectLst/>
                <a:ea typeface="Calibri" panose="020F0502020204030204" pitchFamily="34" charset="0"/>
                <a:cs typeface="Times New Roman" panose="02020603050405020304" pitchFamily="18" charset="0"/>
              </a:rPr>
              <a:t>Children living in temporary accommodation were impacted by multiple risks and vulnerabilities such as domestic abuse, ill parental mental health and substance misuse. Sometimes the focus of intervention focused on the need for permanent housing, rather than the root causes of why children were living in temporary accommodation. These </a:t>
            </a:r>
            <a:r>
              <a:rPr lang="en-GB" sz="2000" dirty="0" err="1">
                <a:effectLst/>
                <a:ea typeface="Calibri" panose="020F0502020204030204" pitchFamily="34" charset="0"/>
                <a:cs typeface="Times New Roman" panose="02020603050405020304" pitchFamily="18" charset="0"/>
              </a:rPr>
              <a:t>‘adult</a:t>
            </a:r>
            <a:r>
              <a:rPr lang="en-GB" sz="2000" dirty="0">
                <a:effectLst/>
                <a:ea typeface="Calibri" panose="020F0502020204030204" pitchFamily="34" charset="0"/>
                <a:cs typeface="Times New Roman" panose="02020603050405020304" pitchFamily="18" charset="0"/>
              </a:rPr>
              <a:t> issues’, particularly housing, sometimes got in the way of the child’s individual experiences being understood and their ‘voice’ heard.  </a:t>
            </a:r>
          </a:p>
          <a:p>
            <a:pPr marL="457200">
              <a:lnSpc>
                <a:spcPct val="107000"/>
              </a:lnSpc>
            </a:pPr>
            <a:endParaRPr lang="en-GB" sz="2000" dirty="0">
              <a:effectLst/>
              <a:ea typeface="Calibri" panose="020F0502020204030204" pitchFamily="34" charset="0"/>
              <a:cs typeface="Times New Roman" panose="02020603050405020304" pitchFamily="18" charset="0"/>
            </a:endParaRPr>
          </a:p>
          <a:p>
            <a:pPr lvl="0">
              <a:lnSpc>
                <a:spcPct val="107000"/>
              </a:lnSpc>
            </a:pPr>
            <a:r>
              <a:rPr lang="en-GB" sz="2000" b="1" dirty="0">
                <a:effectLst/>
                <a:ea typeface="Calibri" panose="020F0502020204030204" pitchFamily="34" charset="0"/>
                <a:cs typeface="Times New Roman" panose="02020603050405020304" pitchFamily="18" charset="0"/>
              </a:rPr>
              <a:t>Safety Planning</a:t>
            </a:r>
            <a:endParaRPr lang="en-GB" sz="2000" b="1" dirty="0">
              <a:ea typeface="Calibri" panose="020F0502020204030204" pitchFamily="34" charset="0"/>
              <a:cs typeface="Times New Roman" panose="02020603050405020304" pitchFamily="18" charset="0"/>
            </a:endParaRPr>
          </a:p>
          <a:p>
            <a:pPr marL="285750" lvl="0" indent="-285750">
              <a:lnSpc>
                <a:spcPct val="107000"/>
              </a:lnSpc>
              <a:buFont typeface="Arial" panose="020B0604020202020204" pitchFamily="34" charset="0"/>
              <a:buChar char="•"/>
            </a:pPr>
            <a:r>
              <a:rPr lang="en-GB" sz="2000" dirty="0">
                <a:effectLst/>
                <a:ea typeface="Calibri" panose="020F0502020204030204" pitchFamily="34" charset="0"/>
                <a:cs typeface="Times New Roman" panose="02020603050405020304" pitchFamily="18" charset="0"/>
              </a:rPr>
              <a:t>Despite some evidence of some good safety planning, greater consistency is needed to effectively manage the risks. This safety planning process should include housing where children are living in temporary accommodation. In addition, it should stem from an analysis of the risks and support offered.</a:t>
            </a:r>
          </a:p>
        </p:txBody>
      </p:sp>
    </p:spTree>
    <p:extLst>
      <p:ext uri="{BB962C8B-B14F-4D97-AF65-F5344CB8AC3E}">
        <p14:creationId xmlns:p14="http://schemas.microsoft.com/office/powerpoint/2010/main" val="2925524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a:xfrm>
            <a:off x="838200" y="272846"/>
            <a:ext cx="10515600" cy="1325563"/>
          </a:xfrm>
        </p:spPr>
        <p:txBody>
          <a:bodyPr>
            <a:normAutofit/>
          </a:bodyPr>
          <a:lstStyle/>
          <a:p>
            <a:r>
              <a:rPr lang="en-GB" dirty="0"/>
              <a:t>Key Learning</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436616"/>
            <a:ext cx="9950042" cy="4688206"/>
          </a:xfrm>
          <a:prstGeom prst="rect">
            <a:avLst/>
          </a:prstGeom>
          <a:noFill/>
        </p:spPr>
        <p:txBody>
          <a:bodyPr wrap="square" rtlCol="0">
            <a:spAutoFit/>
          </a:bodyPr>
          <a:lstStyle/>
          <a:p>
            <a:pPr lvl="0">
              <a:lnSpc>
                <a:spcPct val="107000"/>
              </a:lnSpc>
            </a:pPr>
            <a:r>
              <a:rPr lang="en-GB" sz="2000" b="1" dirty="0">
                <a:effectLst/>
                <a:ea typeface="Calibri" panose="020F0502020204030204" pitchFamily="34" charset="0"/>
                <a:cs typeface="Times New Roman" panose="02020603050405020304" pitchFamily="18" charset="0"/>
              </a:rPr>
              <a:t>Communication Between Partner Agencies </a:t>
            </a:r>
          </a:p>
          <a:p>
            <a:pPr marL="342900" lvl="0" indent="-342900">
              <a:lnSpc>
                <a:spcPct val="107000"/>
              </a:lnSpc>
              <a:buFont typeface="Arial" panose="020B0604020202020204" pitchFamily="34" charset="0"/>
              <a:buChar char="•"/>
            </a:pPr>
            <a:r>
              <a:rPr lang="en-GB" sz="2000" dirty="0">
                <a:effectLst/>
                <a:ea typeface="Calibri" panose="020F0502020204030204" pitchFamily="34" charset="0"/>
                <a:cs typeface="Times New Roman" panose="02020603050405020304" pitchFamily="18" charset="0"/>
              </a:rPr>
              <a:t>Whilst there were several examples of good information sharing between partners involved, in some cases, outcomes of meetings, minutes and subsequent plans were not shared between partners. This is particularly important for children who are at the heart of a child protection plan. </a:t>
            </a:r>
          </a:p>
          <a:p>
            <a:pPr lvl="0">
              <a:lnSpc>
                <a:spcPct val="107000"/>
              </a:lnSpc>
            </a:pPr>
            <a:endParaRPr lang="en-GB" sz="2000" dirty="0">
              <a:effectLst/>
              <a:ea typeface="Calibri" panose="020F0502020204030204" pitchFamily="34" charset="0"/>
              <a:cs typeface="Times New Roman" panose="02020603050405020304" pitchFamily="18" charset="0"/>
            </a:endParaRPr>
          </a:p>
          <a:p>
            <a:pPr lvl="0">
              <a:lnSpc>
                <a:spcPct val="107000"/>
              </a:lnSpc>
            </a:pPr>
            <a:r>
              <a:rPr lang="en-GB" sz="2000" b="1" dirty="0">
                <a:effectLst/>
                <a:ea typeface="Calibri" panose="020F0502020204030204" pitchFamily="34" charset="0"/>
                <a:cs typeface="Times New Roman" panose="02020603050405020304" pitchFamily="18" charset="0"/>
              </a:rPr>
              <a:t>Availability of appropriate housing</a:t>
            </a:r>
          </a:p>
          <a:p>
            <a:pPr marL="342900" lvl="0" indent="-342900">
              <a:lnSpc>
                <a:spcPct val="107000"/>
              </a:lnSpc>
              <a:buFont typeface="Arial" panose="020B0604020202020204" pitchFamily="34" charset="0"/>
              <a:buChar char="•"/>
            </a:pPr>
            <a:r>
              <a:rPr lang="en-GB" sz="2000" dirty="0">
                <a:effectLst/>
                <a:ea typeface="Calibri" panose="020F0502020204030204" pitchFamily="34" charset="0"/>
                <a:cs typeface="Times New Roman" panose="02020603050405020304" pitchFamily="18" charset="0"/>
              </a:rPr>
              <a:t>Vulnerable families are moved, often multiple times, across the city, or outside the city, disrupting the support they receive from their wider family and supporting professionals due to a lack of available housing. In some cases, the quality of accommodation was poor. In some circumstances children and families were unable to access local services or maintain links with previous services. Decision making around the allocation of temporary accommodation for families should be based on risk and need. </a:t>
            </a:r>
          </a:p>
          <a:p>
            <a:pPr lvl="0">
              <a:lnSpc>
                <a:spcPct val="107000"/>
              </a:lnSpc>
            </a:pPr>
            <a:endParaRPr lang="en-GB"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4664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sz="4000" dirty="0"/>
              <a:t>Improving Practice: What we need to do</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690688"/>
            <a:ext cx="9933264" cy="4651786"/>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800" dirty="0">
                <a:effectLst/>
                <a:ea typeface="Calibri" panose="020F0502020204030204" pitchFamily="34" charset="0"/>
                <a:cs typeface="Times New Roman" panose="02020603050405020304" pitchFamily="18" charset="0"/>
              </a:rPr>
              <a:t>Partners need to ensure that where there are housing concerns, </a:t>
            </a:r>
            <a:r>
              <a:rPr lang="en-GB" sz="1800" b="1" dirty="0">
                <a:effectLst/>
                <a:ea typeface="Calibri" panose="020F0502020204030204" pitchFamily="34" charset="0"/>
                <a:cs typeface="Times New Roman" panose="02020603050405020304" pitchFamily="18" charset="0"/>
              </a:rPr>
              <a:t>housing are included</a:t>
            </a:r>
            <a:r>
              <a:rPr lang="en-GB" sz="1800" dirty="0">
                <a:effectLst/>
                <a:ea typeface="Calibri" panose="020F0502020204030204" pitchFamily="34" charset="0"/>
                <a:cs typeface="Times New Roman" panose="02020603050405020304" pitchFamily="18" charset="0"/>
              </a:rPr>
              <a:t> (insofar as possible) in planning. </a:t>
            </a:r>
          </a:p>
          <a:p>
            <a:pPr lvl="0">
              <a:lnSpc>
                <a:spcPct val="107000"/>
              </a:lnSpc>
            </a:pPr>
            <a:endParaRPr lang="en-GB" sz="18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ea typeface="Calibri" panose="020F0502020204030204" pitchFamily="34" charset="0"/>
                <a:cs typeface="Times New Roman" panose="02020603050405020304" pitchFamily="18" charset="0"/>
              </a:rPr>
              <a:t>Capture the Child’s Lived Experience </a:t>
            </a:r>
            <a:r>
              <a:rPr lang="en-GB" sz="1800" dirty="0">
                <a:effectLst/>
                <a:ea typeface="Calibri" panose="020F0502020204030204" pitchFamily="34" charset="0"/>
                <a:cs typeface="Times New Roman" panose="02020603050405020304" pitchFamily="18" charset="0"/>
              </a:rPr>
              <a:t>by talking to them about their day-to-day life and by observing their presentation, behaviour, and relationships. This can tell us what their life is like and the impact of living in temporary accommodation. </a:t>
            </a:r>
            <a:r>
              <a:rPr lang="en-GB" dirty="0">
                <a:ea typeface="Calibri" panose="020F0502020204030204" pitchFamily="34" charset="0"/>
                <a:cs typeface="Times New Roman" panose="02020603050405020304" pitchFamily="18" charset="0"/>
              </a:rPr>
              <a:t>B</a:t>
            </a:r>
            <a:r>
              <a:rPr lang="en-GB" sz="1800" dirty="0">
                <a:effectLst/>
                <a:ea typeface="Calibri" panose="020F0502020204030204" pitchFamily="34" charset="0"/>
                <a:cs typeface="Times New Roman" panose="02020603050405020304" pitchFamily="18" charset="0"/>
              </a:rPr>
              <a:t>e mindful that they are likely to live with other issues as well. Ask: What is the impact? </a:t>
            </a:r>
          </a:p>
          <a:p>
            <a:pPr lvl="0">
              <a:lnSpc>
                <a:spcPct val="107000"/>
              </a:lnSpc>
            </a:pPr>
            <a:endParaRPr lang="en-GB" sz="18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ea typeface="Calibri" panose="020F0502020204030204" pitchFamily="34" charset="0"/>
                <a:cs typeface="Times New Roman" panose="02020603050405020304" pitchFamily="18" charset="0"/>
              </a:rPr>
              <a:t>Be aware</a:t>
            </a:r>
            <a:r>
              <a:rPr lang="en-GB" sz="1800" dirty="0">
                <a:effectLst/>
                <a:ea typeface="Calibri" panose="020F0502020204030204" pitchFamily="34" charset="0"/>
                <a:cs typeface="Times New Roman" panose="02020603050405020304" pitchFamily="18" charset="0"/>
              </a:rPr>
              <a:t> </a:t>
            </a:r>
            <a:r>
              <a:rPr lang="en-GB" sz="1800" b="1" dirty="0">
                <a:effectLst/>
                <a:ea typeface="Calibri" panose="020F0502020204030204" pitchFamily="34" charset="0"/>
                <a:cs typeface="Times New Roman" panose="02020603050405020304" pitchFamily="18" charset="0"/>
              </a:rPr>
              <a:t>of the impact of parents’ needs</a:t>
            </a:r>
            <a:r>
              <a:rPr lang="en-GB" sz="1800" dirty="0">
                <a:effectLst/>
                <a:ea typeface="Calibri" panose="020F0502020204030204" pitchFamily="34" charset="0"/>
                <a:cs typeface="Times New Roman" panose="02020603050405020304" pitchFamily="18" charset="0"/>
              </a:rPr>
              <a:t> (e.g. mental health</a:t>
            </a:r>
            <a:r>
              <a:rPr lang="en-GB" sz="1800">
                <a:effectLst/>
                <a:ea typeface="Calibri" panose="020F0502020204030204" pitchFamily="34" charset="0"/>
                <a:cs typeface="Times New Roman" panose="02020603050405020304" pitchFamily="18" charset="0"/>
              </a:rPr>
              <a:t>, </a:t>
            </a:r>
            <a:r>
              <a:rPr lang="en-GB">
                <a:ea typeface="Calibri" panose="020F0502020204030204" pitchFamily="34" charset="0"/>
                <a:cs typeface="Times New Roman" panose="02020603050405020304" pitchFamily="18" charset="0"/>
              </a:rPr>
              <a:t>domestic abuse</a:t>
            </a:r>
            <a:r>
              <a:rPr lang="en-GB" sz="180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substance misuse) on the care of their children and utilise tools and resources to provide support. </a:t>
            </a:r>
          </a:p>
          <a:p>
            <a:pPr lvl="0">
              <a:lnSpc>
                <a:spcPct val="107000"/>
              </a:lnSpc>
            </a:pPr>
            <a:endParaRPr lang="en-GB"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ea typeface="Calibri" panose="020F0502020204030204" pitchFamily="34" charset="0"/>
                <a:cs typeface="Times New Roman" panose="02020603050405020304" pitchFamily="18" charset="0"/>
              </a:rPr>
              <a:t>If vulnerable children and their families are relocated to an area that is not near their local support networks, practitioners should </a:t>
            </a:r>
            <a:r>
              <a:rPr lang="en-GB" sz="1800" b="1" dirty="0">
                <a:effectLst/>
                <a:ea typeface="Calibri" panose="020F0502020204030204" pitchFamily="34" charset="0"/>
                <a:cs typeface="Times New Roman" panose="02020603050405020304" pitchFamily="18" charset="0"/>
              </a:rPr>
              <a:t>explore ways in which families can best access the right support and maintain important relationships</a:t>
            </a:r>
            <a:r>
              <a:rPr lang="en-GB" sz="1800" dirty="0">
                <a:effectLst/>
                <a:ea typeface="Calibri" panose="020F0502020204030204" pitchFamily="34" charset="0"/>
                <a:cs typeface="Times New Roman" panose="02020603050405020304" pitchFamily="18" charset="0"/>
              </a:rPr>
              <a:t>.</a:t>
            </a:r>
          </a:p>
          <a:p>
            <a:endParaRPr lang="en-GB" sz="2000" dirty="0"/>
          </a:p>
        </p:txBody>
      </p:sp>
    </p:spTree>
    <p:extLst>
      <p:ext uri="{BB962C8B-B14F-4D97-AF65-F5344CB8AC3E}">
        <p14:creationId xmlns:p14="http://schemas.microsoft.com/office/powerpoint/2010/main" val="27851535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a:xfrm>
            <a:off x="838200" y="2766218"/>
            <a:ext cx="10515600" cy="1325563"/>
          </a:xfrm>
        </p:spPr>
        <p:txBody>
          <a:bodyPr>
            <a:noAutofit/>
          </a:bodyPr>
          <a:lstStyle/>
          <a:p>
            <a:pPr algn="ctr"/>
            <a:r>
              <a:rPr lang="en-GB" sz="3200" b="0" i="0" dirty="0">
                <a:effectLst/>
                <a:latin typeface="+mn-lt"/>
              </a:rPr>
              <a:t>You can access up-to-date multi-agency guidance, BSCP training</a:t>
            </a:r>
            <a:r>
              <a:rPr lang="en-GB" sz="3200" b="0" i="0" dirty="0">
                <a:latin typeface="+mn-lt"/>
              </a:rPr>
              <a:t> </a:t>
            </a:r>
            <a:r>
              <a:rPr lang="en-GB" sz="3200" b="0" i="0" dirty="0">
                <a:effectLst/>
                <a:latin typeface="+mn-lt"/>
              </a:rPr>
              <a:t>and learning from Serious Cases on the BSCP website: </a:t>
            </a:r>
            <a:r>
              <a:rPr lang="en-GB" sz="3200" b="1" i="0" dirty="0">
                <a:solidFill>
                  <a:srgbClr val="0000FF"/>
                </a:solidFill>
                <a:effectLst/>
                <a:latin typeface="+mn-lt"/>
                <a:hlinkClick r:id="rId2">
                  <a:extLst>
                    <a:ext uri="{A12FA001-AC4F-418D-AE19-62706E023703}">
                      <ahyp:hlinkClr xmlns:ahyp="http://schemas.microsoft.com/office/drawing/2018/hyperlinkcolor" val="tx"/>
                    </a:ext>
                  </a:extLst>
                </a:hlinkClick>
              </a:rPr>
              <a:t>www.lscpbirmingham.org.uk</a:t>
            </a:r>
            <a:br>
              <a:rPr lang="en-GB" sz="3200" dirty="0">
                <a:effectLst/>
                <a:latin typeface="+mn-lt"/>
              </a:rPr>
            </a:br>
            <a:endParaRPr lang="en-GB" sz="3200" dirty="0">
              <a:latin typeface="+mn-lt"/>
            </a:endParaRP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4">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Tree>
    <p:extLst>
      <p:ext uri="{BB962C8B-B14F-4D97-AF65-F5344CB8AC3E}">
        <p14:creationId xmlns:p14="http://schemas.microsoft.com/office/powerpoint/2010/main" val="4001279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662</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Symbol</vt:lpstr>
      <vt:lpstr>Office Theme</vt:lpstr>
      <vt:lpstr>Learning Lessons from Safeguarding Audits Briefing Note for Team Meetings</vt:lpstr>
      <vt:lpstr>Overview</vt:lpstr>
      <vt:lpstr>Good practice</vt:lpstr>
      <vt:lpstr>Key Learning</vt:lpstr>
      <vt:lpstr>Key Learning</vt:lpstr>
      <vt:lpstr>Improving Practice: What we need to do</vt:lpstr>
      <vt:lpstr>You can access up-to-date multi-agency guidance, BSCP training and learning from Serious Cases on the BSCP website: www.lscpbirmingham.org.uk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J Johnstone</dc:creator>
  <cp:lastModifiedBy>Katherine Adams</cp:lastModifiedBy>
  <cp:revision>10</cp:revision>
  <dcterms:created xsi:type="dcterms:W3CDTF">2021-09-01T10:48:18Z</dcterms:created>
  <dcterms:modified xsi:type="dcterms:W3CDTF">2024-09-25T16:03:28Z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7471b1-27ab-4640-9264-e69a67407ca3_Enabled">
    <vt:lpwstr>true</vt:lpwstr>
  </property>
  <property fmtid="{D5CDD505-2E9C-101B-9397-08002B2CF9AE}" pid="3" name="MSIP_Label_a17471b1-27ab-4640-9264-e69a67407ca3_SetDate">
    <vt:lpwstr>2023-09-04T11:42:37Z</vt:lpwstr>
  </property>
  <property fmtid="{D5CDD505-2E9C-101B-9397-08002B2CF9AE}" pid="4" name="MSIP_Label_a17471b1-27ab-4640-9264-e69a67407ca3_Method">
    <vt:lpwstr>Standard</vt:lpwstr>
  </property>
  <property fmtid="{D5CDD505-2E9C-101B-9397-08002B2CF9AE}" pid="5" name="MSIP_Label_a17471b1-27ab-4640-9264-e69a67407ca3_Name">
    <vt:lpwstr>BCC - OFFICIAL</vt:lpwstr>
  </property>
  <property fmtid="{D5CDD505-2E9C-101B-9397-08002B2CF9AE}" pid="6" name="MSIP_Label_a17471b1-27ab-4640-9264-e69a67407ca3_SiteId">
    <vt:lpwstr>699ace67-d2e4-4bcd-b303-d2bbe2b9bbf1</vt:lpwstr>
  </property>
  <property fmtid="{D5CDD505-2E9C-101B-9397-08002B2CF9AE}" pid="7" name="MSIP_Label_a17471b1-27ab-4640-9264-e69a67407ca3_ActionId">
    <vt:lpwstr>1490c78a-7e55-4c30-9c3d-5ffcc3b55b2a</vt:lpwstr>
  </property>
  <property fmtid="{D5CDD505-2E9C-101B-9397-08002B2CF9AE}" pid="8" name="MSIP_Label_a17471b1-27ab-4640-9264-e69a67407ca3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ies>
</file>