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A5F"/>
    <a:srgbClr val="E6E6E6"/>
    <a:srgbClr val="EA52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Adams" userId="b4389023-ea28-44d6-874c-d91d4b17c54a" providerId="ADAL" clId="{A62B0A7F-C1AB-43DF-9AF4-DC129B7D5E9F}"/>
    <pc:docChg chg="modSld">
      <pc:chgData name="Katherine Adams" userId="b4389023-ea28-44d6-874c-d91d4b17c54a" providerId="ADAL" clId="{A62B0A7F-C1AB-43DF-9AF4-DC129B7D5E9F}" dt="2023-06-05T14:13:00.622" v="9" actId="20577"/>
      <pc:docMkLst>
        <pc:docMk/>
      </pc:docMkLst>
      <pc:sldChg chg="modSp mod">
        <pc:chgData name="Katherine Adams" userId="b4389023-ea28-44d6-874c-d91d4b17c54a" providerId="ADAL" clId="{A62B0A7F-C1AB-43DF-9AF4-DC129B7D5E9F}" dt="2023-06-05T14:12:21.130" v="1" actId="207"/>
        <pc:sldMkLst>
          <pc:docMk/>
          <pc:sldMk cId="844310811" sldId="256"/>
        </pc:sldMkLst>
        <pc:spChg chg="mod">
          <ac:chgData name="Katherine Adams" userId="b4389023-ea28-44d6-874c-d91d4b17c54a" providerId="ADAL" clId="{A62B0A7F-C1AB-43DF-9AF4-DC129B7D5E9F}" dt="2023-06-05T14:12:21.130" v="1" actId="207"/>
          <ac:spMkLst>
            <pc:docMk/>
            <pc:sldMk cId="844310811" sldId="256"/>
            <ac:spMk id="7" creationId="{516B2262-5A16-415C-8F7B-E1D0C8BD5A26}"/>
          </ac:spMkLst>
        </pc:spChg>
      </pc:sldChg>
      <pc:sldChg chg="modSp mod">
        <pc:chgData name="Katherine Adams" userId="b4389023-ea28-44d6-874c-d91d4b17c54a" providerId="ADAL" clId="{A62B0A7F-C1AB-43DF-9AF4-DC129B7D5E9F}" dt="2023-06-05T14:12:29.038" v="2" actId="207"/>
        <pc:sldMkLst>
          <pc:docMk/>
          <pc:sldMk cId="1427224209" sldId="257"/>
        </pc:sldMkLst>
        <pc:spChg chg="mod">
          <ac:chgData name="Katherine Adams" userId="b4389023-ea28-44d6-874c-d91d4b17c54a" providerId="ADAL" clId="{A62B0A7F-C1AB-43DF-9AF4-DC129B7D5E9F}" dt="2023-06-05T14:12:29.038" v="2" actId="207"/>
          <ac:spMkLst>
            <pc:docMk/>
            <pc:sldMk cId="1427224209" sldId="257"/>
            <ac:spMk id="5" creationId="{5B7A4776-0EC4-447D-B9C0-8A457D9C36A1}"/>
          </ac:spMkLst>
        </pc:spChg>
      </pc:sldChg>
      <pc:sldChg chg="modSp mod">
        <pc:chgData name="Katherine Adams" userId="b4389023-ea28-44d6-874c-d91d4b17c54a" providerId="ADAL" clId="{A62B0A7F-C1AB-43DF-9AF4-DC129B7D5E9F}" dt="2023-06-05T14:12:32.709" v="3" actId="207"/>
        <pc:sldMkLst>
          <pc:docMk/>
          <pc:sldMk cId="2451034334" sldId="265"/>
        </pc:sldMkLst>
        <pc:spChg chg="mod">
          <ac:chgData name="Katherine Adams" userId="b4389023-ea28-44d6-874c-d91d4b17c54a" providerId="ADAL" clId="{A62B0A7F-C1AB-43DF-9AF4-DC129B7D5E9F}" dt="2023-06-05T14:12:32.709" v="3" actId="207"/>
          <ac:spMkLst>
            <pc:docMk/>
            <pc:sldMk cId="2451034334" sldId="265"/>
            <ac:spMk id="5" creationId="{5B7A4776-0EC4-447D-B9C0-8A457D9C36A1}"/>
          </ac:spMkLst>
        </pc:spChg>
      </pc:sldChg>
      <pc:sldChg chg="modSp mod">
        <pc:chgData name="Katherine Adams" userId="b4389023-ea28-44d6-874c-d91d4b17c54a" providerId="ADAL" clId="{A62B0A7F-C1AB-43DF-9AF4-DC129B7D5E9F}" dt="2023-06-05T14:12:35.544" v="5" actId="207"/>
        <pc:sldMkLst>
          <pc:docMk/>
          <pc:sldMk cId="2211440116" sldId="266"/>
        </pc:sldMkLst>
        <pc:spChg chg="mod">
          <ac:chgData name="Katherine Adams" userId="b4389023-ea28-44d6-874c-d91d4b17c54a" providerId="ADAL" clId="{A62B0A7F-C1AB-43DF-9AF4-DC129B7D5E9F}" dt="2023-06-05T14:12:35.544" v="5" actId="207"/>
          <ac:spMkLst>
            <pc:docMk/>
            <pc:sldMk cId="2211440116" sldId="266"/>
            <ac:spMk id="5" creationId="{5B7A4776-0EC4-447D-B9C0-8A457D9C36A1}"/>
          </ac:spMkLst>
        </pc:spChg>
      </pc:sldChg>
      <pc:sldChg chg="modSp mod">
        <pc:chgData name="Katherine Adams" userId="b4389023-ea28-44d6-874c-d91d4b17c54a" providerId="ADAL" clId="{A62B0A7F-C1AB-43DF-9AF4-DC129B7D5E9F}" dt="2023-06-05T14:12:45.298" v="6" actId="207"/>
        <pc:sldMkLst>
          <pc:docMk/>
          <pc:sldMk cId="418045955" sldId="267"/>
        </pc:sldMkLst>
        <pc:spChg chg="mod">
          <ac:chgData name="Katherine Adams" userId="b4389023-ea28-44d6-874c-d91d4b17c54a" providerId="ADAL" clId="{A62B0A7F-C1AB-43DF-9AF4-DC129B7D5E9F}" dt="2023-06-05T14:12:45.298" v="6" actId="207"/>
          <ac:spMkLst>
            <pc:docMk/>
            <pc:sldMk cId="418045955" sldId="267"/>
            <ac:spMk id="5" creationId="{5B7A4776-0EC4-447D-B9C0-8A457D9C36A1}"/>
          </ac:spMkLst>
        </pc:spChg>
      </pc:sldChg>
      <pc:sldChg chg="modSp mod">
        <pc:chgData name="Katherine Adams" userId="b4389023-ea28-44d6-874c-d91d4b17c54a" providerId="ADAL" clId="{A62B0A7F-C1AB-43DF-9AF4-DC129B7D5E9F}" dt="2023-06-05T14:13:00.622" v="9" actId="20577"/>
        <pc:sldMkLst>
          <pc:docMk/>
          <pc:sldMk cId="289224679" sldId="268"/>
        </pc:sldMkLst>
        <pc:spChg chg="mod">
          <ac:chgData name="Katherine Adams" userId="b4389023-ea28-44d6-874c-d91d4b17c54a" providerId="ADAL" clId="{A62B0A7F-C1AB-43DF-9AF4-DC129B7D5E9F}" dt="2023-06-05T14:13:00.622" v="9" actId="20577"/>
          <ac:spMkLst>
            <pc:docMk/>
            <pc:sldMk cId="289224679" sldId="268"/>
            <ac:spMk id="5" creationId="{5B7A4776-0EC4-447D-B9C0-8A457D9C36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C6A6-3CDF-479A-9298-361A69926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48A2E3-E827-41A4-B314-C41B97E74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6A3943-1E48-49EF-9326-359BD8F64B59}"/>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5" name="Footer Placeholder 4">
            <a:extLst>
              <a:ext uri="{FF2B5EF4-FFF2-40B4-BE49-F238E27FC236}">
                <a16:creationId xmlns:a16="http://schemas.microsoft.com/office/drawing/2014/main" id="{9BFA4449-84D5-423A-B15A-697A2FADD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A81B9-7847-402F-8DD3-ED9B3ECB683F}"/>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272485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7E92-D887-42C5-ADCD-A513C885FB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BF451F-2AD3-419E-BB35-3745FE6BA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77D67-091B-4DD4-9850-312F5455D2EE}"/>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5" name="Footer Placeholder 4">
            <a:extLst>
              <a:ext uri="{FF2B5EF4-FFF2-40B4-BE49-F238E27FC236}">
                <a16:creationId xmlns:a16="http://schemas.microsoft.com/office/drawing/2014/main" id="{4D0DAB22-D921-4B0A-97DB-1BD0EEC998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A42705-3AB8-41AF-A5E3-A6DB11D0B0C0}"/>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25553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C1748-52AB-48A9-9816-3DDBB447E4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847DE1-CB98-4B16-BD4E-CF392C936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805A2C-0A9A-4FF5-85C1-548D9220D310}"/>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5" name="Footer Placeholder 4">
            <a:extLst>
              <a:ext uri="{FF2B5EF4-FFF2-40B4-BE49-F238E27FC236}">
                <a16:creationId xmlns:a16="http://schemas.microsoft.com/office/drawing/2014/main" id="{4864F053-54A0-47EC-9804-B7A9B5A18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5F7C9-6113-4A08-A998-E1518F5D8612}"/>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55967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4FC4-3289-4FE8-BE4C-5839E6653D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F862D2-F869-41BC-BD4D-2BB6956081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4C684-2D15-4E18-B4A6-D706018F4236}"/>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5" name="Footer Placeholder 4">
            <a:extLst>
              <a:ext uri="{FF2B5EF4-FFF2-40B4-BE49-F238E27FC236}">
                <a16:creationId xmlns:a16="http://schemas.microsoft.com/office/drawing/2014/main" id="{0FB7F024-C8B7-4391-8089-7FF01CDAF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81C34-658E-4213-80ED-28CC3EB281FC}"/>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69002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6DA-FE7E-4257-85D4-5F32F7E93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65F307-63A2-411A-B1C7-B0A125A609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112F69-3934-47B9-B977-F87EC7FA8D20}"/>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5" name="Footer Placeholder 4">
            <a:extLst>
              <a:ext uri="{FF2B5EF4-FFF2-40B4-BE49-F238E27FC236}">
                <a16:creationId xmlns:a16="http://schemas.microsoft.com/office/drawing/2014/main" id="{5F882C95-01FA-44B7-B20C-BD32A51BAF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F95081-3798-453F-8557-EF15E9C4E5A4}"/>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15910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0D09-9CF4-462C-8F50-DA620BED37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ECAE16-6DF6-42C5-B81E-B89D5CE771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7C9022-AB6E-4B14-83E2-58CE041DC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58751-EE19-453B-94A3-005A109E902D}"/>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6" name="Footer Placeholder 5">
            <a:extLst>
              <a:ext uri="{FF2B5EF4-FFF2-40B4-BE49-F238E27FC236}">
                <a16:creationId xmlns:a16="http://schemas.microsoft.com/office/drawing/2014/main" id="{44C2A76B-68B3-402C-B78F-9D9D30E255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C021D-9A74-4B11-969F-0EB006287F9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2297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34D6-0E51-4B67-A7BA-11C3F1C50C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5B888C-66D2-49E2-8D3B-C53E5ED76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1EBA7-97E8-4FEC-A3E5-54FB91973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56265-1157-4160-AE34-DFEC2EC6A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CC98C1-C447-49CE-A344-488CAC0AF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40C110-57E3-43F6-B770-24AF27D7BC94}"/>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8" name="Footer Placeholder 7">
            <a:extLst>
              <a:ext uri="{FF2B5EF4-FFF2-40B4-BE49-F238E27FC236}">
                <a16:creationId xmlns:a16="http://schemas.microsoft.com/office/drawing/2014/main" id="{CD546EE1-DF0E-4256-9A90-4EDECE328C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6B77E5-FED8-4D7E-ACC1-99DBB46EE8D3}"/>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89351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4CD2-639D-437E-AAC2-5D6169BD79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9966B7-6C87-499A-8C6B-A55EA29342FB}"/>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4" name="Footer Placeholder 3">
            <a:extLst>
              <a:ext uri="{FF2B5EF4-FFF2-40B4-BE49-F238E27FC236}">
                <a16:creationId xmlns:a16="http://schemas.microsoft.com/office/drawing/2014/main" id="{B1D58EBC-6E55-4D09-B352-C15EF58C4D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F94D9B-7431-4E8E-96D7-B583498F19A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422528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F105B-52A4-46B1-B16A-77C4B2AC4F9F}"/>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3" name="Footer Placeholder 2">
            <a:extLst>
              <a:ext uri="{FF2B5EF4-FFF2-40B4-BE49-F238E27FC236}">
                <a16:creationId xmlns:a16="http://schemas.microsoft.com/office/drawing/2014/main" id="{38EC34E2-0155-46BF-A01E-4913D77820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777DA1-7429-46F3-BC84-485DFF61A028}"/>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97410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6D198-AABA-4D3C-B40F-256625D8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9DCAB8-21BE-4A1C-9A5D-CD2E1720C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555460-ECC3-4228-9331-77435F173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D2C66-97E3-41EF-9B13-D4DB6E836553}"/>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6" name="Footer Placeholder 5">
            <a:extLst>
              <a:ext uri="{FF2B5EF4-FFF2-40B4-BE49-F238E27FC236}">
                <a16:creationId xmlns:a16="http://schemas.microsoft.com/office/drawing/2014/main" id="{0A6741D8-8DED-40DC-A5E7-99F0057B67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1E9DCE-302E-46AB-9809-24CC1FE3C8F1}"/>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0023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2456-C0B1-4AF7-B4D2-B7ADF14BD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D98907-4933-4809-AF0A-D8B3C43B4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5F6FC9-7763-4913-AE15-CEBA1CEC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97299-2022-4F14-A502-58AC18385632}"/>
              </a:ext>
            </a:extLst>
          </p:cNvPr>
          <p:cNvSpPr>
            <a:spLocks noGrp="1"/>
          </p:cNvSpPr>
          <p:nvPr>
            <p:ph type="dt" sz="half" idx="10"/>
          </p:nvPr>
        </p:nvSpPr>
        <p:spPr/>
        <p:txBody>
          <a:bodyPr/>
          <a:lstStyle/>
          <a:p>
            <a:fld id="{B6EDF46B-B845-4DC5-AE19-F56347496996}" type="datetimeFigureOut">
              <a:rPr lang="en-GB" smtClean="0"/>
              <a:t>05/06/2023</a:t>
            </a:fld>
            <a:endParaRPr lang="en-GB"/>
          </a:p>
        </p:txBody>
      </p:sp>
      <p:sp>
        <p:nvSpPr>
          <p:cNvPr id="6" name="Footer Placeholder 5">
            <a:extLst>
              <a:ext uri="{FF2B5EF4-FFF2-40B4-BE49-F238E27FC236}">
                <a16:creationId xmlns:a16="http://schemas.microsoft.com/office/drawing/2014/main" id="{48A13436-C284-4BE5-9C8D-8DC4BF3B55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BC0C92-8CDA-4F5F-8469-4CAB4099824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62741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FE263-7F59-42D5-8226-54DB9F690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512E0-EDB1-4CAC-8297-7E920E2EC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57DC9-7674-402A-9CCC-7EBE404F0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DF46B-B845-4DC5-AE19-F56347496996}" type="datetimeFigureOut">
              <a:rPr lang="en-GB" smtClean="0"/>
              <a:t>05/06/2023</a:t>
            </a:fld>
            <a:endParaRPr lang="en-GB"/>
          </a:p>
        </p:txBody>
      </p:sp>
      <p:sp>
        <p:nvSpPr>
          <p:cNvPr id="5" name="Footer Placeholder 4">
            <a:extLst>
              <a:ext uri="{FF2B5EF4-FFF2-40B4-BE49-F238E27FC236}">
                <a16:creationId xmlns:a16="http://schemas.microsoft.com/office/drawing/2014/main" id="{8E781CFC-BD4F-472A-9069-11A10FEF2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D6009A-3E5E-4F5E-93FD-F0521E97C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EDEA9-9756-4034-8D51-D219AEDD9727}" type="slidenum">
              <a:rPr lang="en-GB" smtClean="0"/>
              <a:t>‹#›</a:t>
            </a:fld>
            <a:endParaRPr lang="en-GB"/>
          </a:p>
        </p:txBody>
      </p:sp>
    </p:spTree>
    <p:extLst>
      <p:ext uri="{BB962C8B-B14F-4D97-AF65-F5344CB8AC3E}">
        <p14:creationId xmlns:p14="http://schemas.microsoft.com/office/powerpoint/2010/main" val="258920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booking.lscpbirmingham.org.uk/events-lis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scpbirmingham.org.uk/documents/birmingham-neglect-toolki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scpbirmingham.org.uk/learning-zone/learning-resources/neglect-and-gcp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lscpbirmingham.org.uk/documents/birmingham-neglect-toolkit" TargetMode="External"/><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lscpbirmingham.org.uk/" TargetMode="External"/><Relationship Id="rId4" Type="http://schemas.openxmlformats.org/officeDocument/2006/relationships/hyperlink" Target="https://lscpbirmingham.org.uk/learning-zone/learning-resources/neglect-and-gcp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3CAF00A-1979-442F-B4D0-30BE6AAFB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8"/>
            <a:ext cx="478155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DEF5CF0-4B5C-4B29-AEB8-87106E303F1A}"/>
              </a:ext>
            </a:extLst>
          </p:cNvPr>
          <p:cNvSpPr>
            <a:spLocks noGrp="1"/>
          </p:cNvSpPr>
          <p:nvPr>
            <p:ph type="ctrTitle"/>
          </p:nvPr>
        </p:nvSpPr>
        <p:spPr>
          <a:xfrm>
            <a:off x="509587" y="1385973"/>
            <a:ext cx="11172825" cy="2387600"/>
          </a:xfrm>
        </p:spPr>
        <p:txBody>
          <a:bodyPr>
            <a:noAutofit/>
          </a:bodyPr>
          <a:lstStyle/>
          <a:p>
            <a:br>
              <a:rPr lang="en-GB" sz="4800" b="0" i="0" u="none" strike="noStrike" baseline="0" dirty="0">
                <a:solidFill>
                  <a:srgbClr val="000000"/>
                </a:solidFill>
                <a:latin typeface="Arial" panose="020B0604020202020204" pitchFamily="34" charset="0"/>
              </a:rPr>
            </a:br>
            <a:br>
              <a:rPr lang="en-GB" sz="4800" b="0" i="0" u="none" strike="noStrike" baseline="0" dirty="0">
                <a:latin typeface="+mn-lt"/>
              </a:rPr>
            </a:br>
            <a:r>
              <a:rPr lang="en-GB" sz="4800" b="0" i="0" u="none" strike="noStrike" baseline="0" dirty="0">
                <a:latin typeface="+mn-lt"/>
              </a:rPr>
              <a:t> </a:t>
            </a:r>
            <a:r>
              <a:rPr lang="en-GB" sz="4800" b="1" i="0" u="none" strike="noStrike" baseline="0" dirty="0">
                <a:latin typeface="+mn-lt"/>
              </a:rPr>
              <a:t>Learning Lessons from Safeguarding Audits</a:t>
            </a:r>
            <a:br>
              <a:rPr lang="en-GB" sz="4800" b="1" i="0" u="none" strike="noStrike" baseline="0" dirty="0">
                <a:latin typeface="+mn-lt"/>
              </a:rPr>
            </a:br>
            <a:r>
              <a:rPr lang="en-GB" sz="4800" b="1" i="0" u="none" strike="noStrike" baseline="0" dirty="0">
                <a:latin typeface="+mn-lt"/>
              </a:rPr>
              <a:t>Briefing Note for Team Meetings</a:t>
            </a:r>
            <a:endParaRPr lang="en-GB" sz="4800" dirty="0">
              <a:latin typeface="+mn-lt"/>
            </a:endParaRPr>
          </a:p>
        </p:txBody>
      </p:sp>
      <p:sp>
        <p:nvSpPr>
          <p:cNvPr id="3" name="Subtitle 2">
            <a:extLst>
              <a:ext uri="{FF2B5EF4-FFF2-40B4-BE49-F238E27FC236}">
                <a16:creationId xmlns:a16="http://schemas.microsoft.com/office/drawing/2014/main" id="{6A0370B7-EE10-4198-BD12-3DB7D72E2B80}"/>
              </a:ext>
            </a:extLst>
          </p:cNvPr>
          <p:cNvSpPr>
            <a:spLocks noGrp="1"/>
          </p:cNvSpPr>
          <p:nvPr>
            <p:ph type="subTitle" idx="1"/>
          </p:nvPr>
        </p:nvSpPr>
        <p:spPr>
          <a:xfrm>
            <a:off x="1524000" y="4079875"/>
            <a:ext cx="9144000" cy="1655762"/>
          </a:xfrm>
        </p:spPr>
        <p:txBody>
          <a:bodyPr>
            <a:normAutofit/>
          </a:bodyPr>
          <a:lstStyle/>
          <a:p>
            <a:r>
              <a:rPr lang="en-GB" sz="4800" dirty="0"/>
              <a:t>Neglect Audit </a:t>
            </a:r>
          </a:p>
        </p:txBody>
      </p:sp>
      <p:pic>
        <p:nvPicPr>
          <p:cNvPr id="4" name="Picture 3">
            <a:extLst>
              <a:ext uri="{FF2B5EF4-FFF2-40B4-BE49-F238E27FC236}">
                <a16:creationId xmlns:a16="http://schemas.microsoft.com/office/drawing/2014/main" id="{E0137ACB-35D7-4C33-8A98-2C013B45D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9170" y="158405"/>
            <a:ext cx="2357659" cy="1026192"/>
          </a:xfrm>
          <a:prstGeom prst="rect">
            <a:avLst/>
          </a:prstGeom>
        </p:spPr>
      </p:pic>
      <p:sp>
        <p:nvSpPr>
          <p:cNvPr id="7" name="TextBox 6">
            <a:extLst>
              <a:ext uri="{FF2B5EF4-FFF2-40B4-BE49-F238E27FC236}">
                <a16:creationId xmlns:a16="http://schemas.microsoft.com/office/drawing/2014/main" id="{516B2262-5A16-415C-8F7B-E1D0C8BD5A26}"/>
              </a:ext>
            </a:extLst>
          </p:cNvPr>
          <p:cNvSpPr txBox="1"/>
          <p:nvPr/>
        </p:nvSpPr>
        <p:spPr>
          <a:xfrm>
            <a:off x="0" y="6310009"/>
            <a:ext cx="12192000" cy="800219"/>
          </a:xfrm>
          <a:prstGeom prst="rect">
            <a:avLst/>
          </a:prstGeom>
          <a:solidFill>
            <a:srgbClr val="A02A5F"/>
          </a:solidFill>
        </p:spPr>
        <p:txBody>
          <a:bodyPr wrap="square" rtlCol="0">
            <a:spAutoFit/>
          </a:bodyPr>
          <a:lstStyle/>
          <a:p>
            <a:pPr algn="ctr"/>
            <a:r>
              <a:rPr lang="en-GB" sz="2800" b="1" dirty="0">
                <a:solidFill>
                  <a:schemeClr val="bg1"/>
                </a:solidFill>
              </a:rPr>
              <a:t>May 2023</a:t>
            </a:r>
          </a:p>
          <a:p>
            <a:endParaRPr lang="en-GB" dirty="0">
              <a:solidFill>
                <a:schemeClr val="bg1"/>
              </a:solidFill>
            </a:endParaRPr>
          </a:p>
        </p:txBody>
      </p:sp>
    </p:spTree>
    <p:extLst>
      <p:ext uri="{BB962C8B-B14F-4D97-AF65-F5344CB8AC3E}">
        <p14:creationId xmlns:p14="http://schemas.microsoft.com/office/powerpoint/2010/main" val="84431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571500" y="208127"/>
            <a:ext cx="10515600" cy="1325563"/>
          </a:xfrm>
        </p:spPr>
        <p:txBody>
          <a:bodyPr/>
          <a:lstStyle/>
          <a:p>
            <a:r>
              <a:rPr lang="en-GB" b="1" dirty="0">
                <a:latin typeface="+mn-lt"/>
              </a:rPr>
              <a:t>Summary</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170" y="158405"/>
            <a:ext cx="2357659"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A02A5F"/>
          </a:solidFill>
        </p:spPr>
        <p:txBody>
          <a:bodyPr wrap="square" rtlCol="0">
            <a:spAutoFit/>
          </a:bodyPr>
          <a:lstStyle/>
          <a:p>
            <a:r>
              <a:rPr lang="en-GB" dirty="0">
                <a:solidFill>
                  <a:schemeClr val="bg1"/>
                </a:solidFill>
              </a:rPr>
              <a:t> www.lscpbirmingham.org.uk</a:t>
            </a:r>
          </a:p>
          <a:p>
            <a:endParaRPr lang="en-GB" dirty="0">
              <a:solidFill>
                <a:schemeClr val="bg1"/>
              </a:solidFill>
            </a:endParaRPr>
          </a:p>
        </p:txBody>
      </p:sp>
      <p:sp>
        <p:nvSpPr>
          <p:cNvPr id="8" name="TextBox 7">
            <a:extLst>
              <a:ext uri="{FF2B5EF4-FFF2-40B4-BE49-F238E27FC236}">
                <a16:creationId xmlns:a16="http://schemas.microsoft.com/office/drawing/2014/main" id="{93A4748A-151D-BFF5-EAA5-503FF1112D82}"/>
              </a:ext>
            </a:extLst>
          </p:cNvPr>
          <p:cNvSpPr txBox="1"/>
          <p:nvPr/>
        </p:nvSpPr>
        <p:spPr>
          <a:xfrm>
            <a:off x="571500" y="1752231"/>
            <a:ext cx="5191125" cy="3693319"/>
          </a:xfrm>
          <a:prstGeom prst="rect">
            <a:avLst/>
          </a:prstGeom>
          <a:noFill/>
        </p:spPr>
        <p:txBody>
          <a:bodyPr wrap="square" rtlCol="0">
            <a:spAutoFit/>
          </a:bodyPr>
          <a:lstStyle/>
          <a:p>
            <a:r>
              <a:rPr lang="en-GB" sz="2600" b="0" i="0" u="none" strike="noStrike" dirty="0">
                <a:solidFill>
                  <a:srgbClr val="000000"/>
                </a:solidFill>
                <a:effectLst/>
              </a:rPr>
              <a:t>A recent audit looked at the experience of children who were subject to professional involvement due to neglect. This briefing shares good practice, highlights key learning and identifies areas for improvement in safeguarding practice for children subject to professional involvement due to neglect. </a:t>
            </a:r>
            <a:endParaRPr lang="en-GB" sz="2600" dirty="0"/>
          </a:p>
        </p:txBody>
      </p:sp>
      <p:pic>
        <p:nvPicPr>
          <p:cNvPr id="6" name="Picture 5" descr="A social worker with a parent and child">
            <a:extLst>
              <a:ext uri="{FF2B5EF4-FFF2-40B4-BE49-F238E27FC236}">
                <a16:creationId xmlns:a16="http://schemas.microsoft.com/office/drawing/2014/main" id="{1767D6B4-FC25-781A-9B89-8CEE383AA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52231"/>
            <a:ext cx="5539979" cy="3693319"/>
          </a:xfrm>
          <a:prstGeom prst="rect">
            <a:avLst/>
          </a:prstGeom>
        </p:spPr>
      </p:pic>
    </p:spTree>
    <p:extLst>
      <p:ext uri="{BB962C8B-B14F-4D97-AF65-F5344CB8AC3E}">
        <p14:creationId xmlns:p14="http://schemas.microsoft.com/office/powerpoint/2010/main" val="1427224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457199" y="118373"/>
            <a:ext cx="10515600" cy="1325563"/>
          </a:xfrm>
        </p:spPr>
        <p:txBody>
          <a:bodyPr/>
          <a:lstStyle/>
          <a:p>
            <a:r>
              <a:rPr lang="en-GB" b="1" dirty="0">
                <a:latin typeface="+mn-lt"/>
              </a:rPr>
              <a:t>Good Practice</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170" y="158405"/>
            <a:ext cx="2357659"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A02A5F"/>
          </a:solidFill>
        </p:spPr>
        <p:txBody>
          <a:bodyPr wrap="square" rtlCol="0">
            <a:spAutoFit/>
          </a:bodyPr>
          <a:lstStyle/>
          <a:p>
            <a:r>
              <a:rPr lang="en-GB" dirty="0">
                <a:solidFill>
                  <a:schemeClr val="bg1"/>
                </a:solidFill>
              </a:rPr>
              <a:t> www.lscpbirmingham.org.uk</a:t>
            </a:r>
          </a:p>
          <a:p>
            <a:endParaRPr lang="en-GB" dirty="0">
              <a:solidFill>
                <a:schemeClr val="bg1"/>
              </a:solidFill>
            </a:endParaRPr>
          </a:p>
        </p:txBody>
      </p:sp>
      <p:sp>
        <p:nvSpPr>
          <p:cNvPr id="8" name="TextBox 7">
            <a:extLst>
              <a:ext uri="{FF2B5EF4-FFF2-40B4-BE49-F238E27FC236}">
                <a16:creationId xmlns:a16="http://schemas.microsoft.com/office/drawing/2014/main" id="{93A4748A-151D-BFF5-EAA5-503FF1112D82}"/>
              </a:ext>
            </a:extLst>
          </p:cNvPr>
          <p:cNvSpPr txBox="1"/>
          <p:nvPr/>
        </p:nvSpPr>
        <p:spPr>
          <a:xfrm>
            <a:off x="1514474" y="1483968"/>
            <a:ext cx="10029825" cy="4401205"/>
          </a:xfrm>
          <a:prstGeom prst="rect">
            <a:avLst/>
          </a:prstGeom>
          <a:noFill/>
        </p:spPr>
        <p:txBody>
          <a:bodyPr wrap="square" rtlCol="0">
            <a:spAutoFit/>
          </a:bodyPr>
          <a:lstStyle/>
          <a:p>
            <a:r>
              <a:rPr lang="en-GB" sz="2800" b="1" i="0" u="none" strike="noStrike" dirty="0">
                <a:solidFill>
                  <a:srgbClr val="C13373"/>
                </a:solidFill>
                <a:effectLst/>
              </a:rPr>
              <a:t>Information Sharing &amp; Communication </a:t>
            </a:r>
            <a:endParaRPr lang="en-GB" sz="2800" dirty="0">
              <a:solidFill>
                <a:srgbClr val="C13373"/>
              </a:solidFill>
              <a:effectLst/>
            </a:endParaRPr>
          </a:p>
          <a:p>
            <a:r>
              <a:rPr lang="en-GB" sz="2800" b="0" i="0" u="none" strike="noStrike" dirty="0">
                <a:solidFill>
                  <a:srgbClr val="000000"/>
                </a:solidFill>
                <a:effectLst/>
              </a:rPr>
              <a:t>In many cases, practitioners communicated regularly with each other to ensure information was shared. Schools in particular did this well.</a:t>
            </a:r>
            <a:endParaRPr lang="en-GB" sz="2800" dirty="0"/>
          </a:p>
          <a:p>
            <a:r>
              <a:rPr lang="en-GB" sz="2800" b="1" i="0" u="none" strike="noStrike" dirty="0">
                <a:solidFill>
                  <a:srgbClr val="C13373"/>
                </a:solidFill>
                <a:effectLst/>
              </a:rPr>
              <a:t>Early Help Intervention </a:t>
            </a:r>
            <a:endParaRPr lang="en-GB" sz="2800" dirty="0">
              <a:solidFill>
                <a:srgbClr val="C13373"/>
              </a:solidFill>
              <a:effectLst/>
            </a:endParaRPr>
          </a:p>
          <a:p>
            <a:r>
              <a:rPr lang="en-GB" sz="2800" b="0" i="0" u="none" strike="noStrike" dirty="0">
                <a:solidFill>
                  <a:srgbClr val="000000"/>
                </a:solidFill>
                <a:effectLst/>
              </a:rPr>
              <a:t>Where families were supported by Early Help, thresholds were applied correctly and the range of interventions offered was good. Families were supported with referrals to other agencies. Where a higher level of support was needed, cases were escalated appropriately and in a timely way. </a:t>
            </a:r>
            <a:endParaRPr lang="en-GB" sz="2800" dirty="0"/>
          </a:p>
        </p:txBody>
      </p:sp>
      <p:pic>
        <p:nvPicPr>
          <p:cNvPr id="12" name="Graphic 11" descr="Chat with solid fill">
            <a:extLst>
              <a:ext uri="{FF2B5EF4-FFF2-40B4-BE49-F238E27FC236}">
                <a16:creationId xmlns:a16="http://schemas.microsoft.com/office/drawing/2014/main" id="{6D2A6331-D7CA-6F99-72D4-519988A9A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199" y="1443936"/>
            <a:ext cx="914400" cy="914400"/>
          </a:xfrm>
          <a:prstGeom prst="rect">
            <a:avLst/>
          </a:prstGeom>
        </p:spPr>
      </p:pic>
      <p:pic>
        <p:nvPicPr>
          <p:cNvPr id="14" name="Graphic 13" descr="Upstairs with solid fill">
            <a:extLst>
              <a:ext uri="{FF2B5EF4-FFF2-40B4-BE49-F238E27FC236}">
                <a16:creationId xmlns:a16="http://schemas.microsoft.com/office/drawing/2014/main" id="{BE07ECCD-8B9A-FCD7-B636-8201629881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8637" y="3227370"/>
            <a:ext cx="914400" cy="914400"/>
          </a:xfrm>
          <a:prstGeom prst="rect">
            <a:avLst/>
          </a:prstGeom>
        </p:spPr>
      </p:pic>
    </p:spTree>
    <p:extLst>
      <p:ext uri="{BB962C8B-B14F-4D97-AF65-F5344CB8AC3E}">
        <p14:creationId xmlns:p14="http://schemas.microsoft.com/office/powerpoint/2010/main" val="245103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345171" y="19050"/>
            <a:ext cx="10515600" cy="1325563"/>
          </a:xfrm>
        </p:spPr>
        <p:txBody>
          <a:bodyPr/>
          <a:lstStyle/>
          <a:p>
            <a:r>
              <a:rPr lang="en-GB" b="1" dirty="0">
                <a:latin typeface="+mn-lt"/>
              </a:rPr>
              <a:t>Key Learning</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170" y="158405"/>
            <a:ext cx="2357659"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76429"/>
            <a:ext cx="12192000" cy="646331"/>
          </a:xfrm>
          <a:prstGeom prst="rect">
            <a:avLst/>
          </a:prstGeom>
          <a:solidFill>
            <a:srgbClr val="A02A5F"/>
          </a:solidFill>
        </p:spPr>
        <p:txBody>
          <a:bodyPr wrap="square" rtlCol="0">
            <a:spAutoFit/>
          </a:bodyPr>
          <a:lstStyle/>
          <a:p>
            <a:r>
              <a:rPr lang="en-GB" dirty="0">
                <a:solidFill>
                  <a:schemeClr val="bg1"/>
                </a:solidFill>
              </a:rPr>
              <a:t> www.lscpbirmingham.org.uk</a:t>
            </a:r>
          </a:p>
          <a:p>
            <a:endParaRPr lang="en-GB" dirty="0">
              <a:solidFill>
                <a:schemeClr val="bg1"/>
              </a:solidFill>
            </a:endParaRPr>
          </a:p>
        </p:txBody>
      </p:sp>
      <p:sp>
        <p:nvSpPr>
          <p:cNvPr id="8" name="TextBox 7">
            <a:extLst>
              <a:ext uri="{FF2B5EF4-FFF2-40B4-BE49-F238E27FC236}">
                <a16:creationId xmlns:a16="http://schemas.microsoft.com/office/drawing/2014/main" id="{93A4748A-151D-BFF5-EAA5-503FF1112D82}"/>
              </a:ext>
            </a:extLst>
          </p:cNvPr>
          <p:cNvSpPr txBox="1"/>
          <p:nvPr/>
        </p:nvSpPr>
        <p:spPr>
          <a:xfrm>
            <a:off x="345171" y="1083484"/>
            <a:ext cx="11313428" cy="5093702"/>
          </a:xfrm>
          <a:prstGeom prst="rect">
            <a:avLst/>
          </a:prstGeom>
          <a:noFill/>
        </p:spPr>
        <p:txBody>
          <a:bodyPr wrap="square" rtlCol="0">
            <a:spAutoFit/>
          </a:bodyPr>
          <a:lstStyle/>
          <a:p>
            <a:r>
              <a:rPr lang="en-GB" sz="2500" b="1" i="0" u="none" strike="noStrike" dirty="0">
                <a:solidFill>
                  <a:srgbClr val="C13373"/>
                </a:solidFill>
                <a:effectLst/>
              </a:rPr>
              <a:t>Consideration of Family History </a:t>
            </a:r>
            <a:endParaRPr lang="en-GB" sz="2500" dirty="0">
              <a:solidFill>
                <a:srgbClr val="C13373"/>
              </a:solidFill>
              <a:effectLst/>
            </a:endParaRPr>
          </a:p>
          <a:p>
            <a:pPr marL="342900" indent="-342900">
              <a:buFont typeface="Arial" panose="020B0604020202020204" pitchFamily="34" charset="0"/>
              <a:buChar char="•"/>
            </a:pPr>
            <a:r>
              <a:rPr lang="en-GB" sz="2500" b="0" i="0" u="none" strike="noStrike" dirty="0">
                <a:solidFill>
                  <a:srgbClr val="000000"/>
                </a:solidFill>
                <a:effectLst/>
              </a:rPr>
              <a:t>Often historical information was available to practitioners but was not collated and analysed effectively, with assessments only considering current circumstances.</a:t>
            </a:r>
            <a:endParaRPr lang="en-GB" sz="2500" dirty="0"/>
          </a:p>
          <a:p>
            <a:r>
              <a:rPr lang="en-GB" sz="2500" b="1" i="0" u="none" strike="noStrike" dirty="0">
                <a:solidFill>
                  <a:srgbClr val="C13373"/>
                </a:solidFill>
                <a:effectLst/>
              </a:rPr>
              <a:t>Holistic Assessment of Families</a:t>
            </a:r>
            <a:endParaRPr lang="en-GB" sz="2500" dirty="0">
              <a:solidFill>
                <a:srgbClr val="C13373"/>
              </a:solidFill>
              <a:effectLst/>
            </a:endParaRPr>
          </a:p>
          <a:p>
            <a:pPr marL="342900" indent="-342900">
              <a:buFont typeface="Arial" panose="020B0604020202020204" pitchFamily="34" charset="0"/>
              <a:buChar char="•"/>
            </a:pPr>
            <a:r>
              <a:rPr lang="en-GB" sz="2500" b="0" i="0" u="none" strike="noStrike" dirty="0">
                <a:solidFill>
                  <a:srgbClr val="000000"/>
                </a:solidFill>
                <a:effectLst/>
              </a:rPr>
              <a:t>Assessments and plans tended to focus on tackling presenting concerns without considering the reasons for this. It was not always recognised how different issues and needs intersect and can impact on parenting capacity. </a:t>
            </a:r>
            <a:endParaRPr lang="en-GB" sz="2500" dirty="0"/>
          </a:p>
          <a:p>
            <a:r>
              <a:rPr lang="en-GB" sz="2500" b="1" i="0" u="none" strike="noStrike" dirty="0">
                <a:solidFill>
                  <a:srgbClr val="C13373"/>
                </a:solidFill>
                <a:effectLst/>
              </a:rPr>
              <a:t>Use of Screening, Assessment, and Direct Work Tools</a:t>
            </a:r>
            <a:endParaRPr lang="en-GB" sz="2500" dirty="0">
              <a:solidFill>
                <a:srgbClr val="C13373"/>
              </a:solidFill>
              <a:effectLst/>
            </a:endParaRPr>
          </a:p>
          <a:p>
            <a:pPr marL="342900" indent="-342900">
              <a:buFont typeface="Arial" panose="020B0604020202020204" pitchFamily="34" charset="0"/>
              <a:buChar char="•"/>
            </a:pPr>
            <a:r>
              <a:rPr lang="en-GB" sz="2500" b="0" i="0" u="none" strike="noStrike" dirty="0">
                <a:solidFill>
                  <a:srgbClr val="000000"/>
                </a:solidFill>
                <a:effectLst/>
              </a:rPr>
              <a:t>Of the cases reviewed, none had a neglect screening tool or assessment such as </a:t>
            </a:r>
            <a:r>
              <a:rPr lang="en-GB" sz="2500" b="0" i="0" u="sng" dirty="0">
                <a:solidFill>
                  <a:srgbClr val="000000"/>
                </a:solidFill>
                <a:effectLst/>
                <a:hlinkClick r:id="rId3"/>
              </a:rPr>
              <a:t>Graded Care Profile 2 (GCP2)</a:t>
            </a:r>
            <a:r>
              <a:rPr lang="en-GB" sz="2500" b="0" i="0" u="none" strike="noStrike" dirty="0">
                <a:solidFill>
                  <a:srgbClr val="000000"/>
                </a:solidFill>
                <a:effectLst/>
              </a:rPr>
              <a:t> recorded nor had any direct work tools been completed with the children. </a:t>
            </a:r>
            <a:endParaRPr lang="en-GB" sz="2500" dirty="0"/>
          </a:p>
          <a:p>
            <a:pPr marL="342900" indent="-342900">
              <a:buFont typeface="Arial" panose="020B0604020202020204" pitchFamily="34" charset="0"/>
              <a:buChar char="•"/>
            </a:pPr>
            <a:r>
              <a:rPr lang="en-GB" sz="2500" b="0" i="0" u="none" strike="noStrike" dirty="0">
                <a:solidFill>
                  <a:srgbClr val="000000"/>
                </a:solidFill>
                <a:effectLst/>
              </a:rPr>
              <a:t>Interventions tended to be quite adult-focused, and it is important to capture the child’s lived experience to order avoid this.</a:t>
            </a:r>
            <a:endParaRPr lang="en-GB" sz="2500" dirty="0"/>
          </a:p>
        </p:txBody>
      </p:sp>
    </p:spTree>
    <p:extLst>
      <p:ext uri="{BB962C8B-B14F-4D97-AF65-F5344CB8AC3E}">
        <p14:creationId xmlns:p14="http://schemas.microsoft.com/office/powerpoint/2010/main" val="2211440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152399" y="37295"/>
            <a:ext cx="10515600" cy="1325563"/>
          </a:xfrm>
        </p:spPr>
        <p:txBody>
          <a:bodyPr/>
          <a:lstStyle/>
          <a:p>
            <a:r>
              <a:rPr lang="en-GB" b="1" dirty="0">
                <a:latin typeface="+mn-lt"/>
              </a:rPr>
              <a:t>Improving Practice</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170" y="158405"/>
            <a:ext cx="2357659"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A02A5F"/>
          </a:solidFill>
        </p:spPr>
        <p:txBody>
          <a:bodyPr wrap="square" rtlCol="0">
            <a:spAutoFit/>
          </a:bodyPr>
          <a:lstStyle/>
          <a:p>
            <a:r>
              <a:rPr lang="en-GB" dirty="0">
                <a:solidFill>
                  <a:schemeClr val="bg1"/>
                </a:solidFill>
              </a:rPr>
              <a:t> www.lscpbirmingham.org.uk</a:t>
            </a:r>
          </a:p>
          <a:p>
            <a:endParaRPr lang="en-GB" dirty="0">
              <a:solidFill>
                <a:schemeClr val="bg1"/>
              </a:solidFill>
            </a:endParaRPr>
          </a:p>
        </p:txBody>
      </p:sp>
      <p:sp>
        <p:nvSpPr>
          <p:cNvPr id="8" name="TextBox 7">
            <a:extLst>
              <a:ext uri="{FF2B5EF4-FFF2-40B4-BE49-F238E27FC236}">
                <a16:creationId xmlns:a16="http://schemas.microsoft.com/office/drawing/2014/main" id="{93A4748A-151D-BFF5-EAA5-503FF1112D82}"/>
              </a:ext>
            </a:extLst>
          </p:cNvPr>
          <p:cNvSpPr txBox="1"/>
          <p:nvPr/>
        </p:nvSpPr>
        <p:spPr>
          <a:xfrm>
            <a:off x="200025" y="1184597"/>
            <a:ext cx="11839576" cy="5093702"/>
          </a:xfrm>
          <a:prstGeom prst="rect">
            <a:avLst/>
          </a:prstGeom>
          <a:noFill/>
        </p:spPr>
        <p:txBody>
          <a:bodyPr wrap="square" rtlCol="0">
            <a:spAutoFit/>
          </a:bodyPr>
          <a:lstStyle/>
          <a:p>
            <a:r>
              <a:rPr lang="en-GB" sz="2500" b="1" i="0" u="none" strike="noStrike" dirty="0">
                <a:solidFill>
                  <a:srgbClr val="C13373"/>
                </a:solidFill>
                <a:effectLst/>
              </a:rPr>
              <a:t>Use a chronology </a:t>
            </a:r>
            <a:endParaRPr lang="en-GB" sz="2500" dirty="0">
              <a:solidFill>
                <a:srgbClr val="C13373"/>
              </a:solidFill>
              <a:effectLst/>
            </a:endParaRPr>
          </a:p>
          <a:p>
            <a:pPr marL="342900" indent="-342900">
              <a:buFont typeface="Arial" panose="020B0604020202020204" pitchFamily="34" charset="0"/>
              <a:buChar char="•"/>
            </a:pPr>
            <a:r>
              <a:rPr lang="en-GB" sz="2500" b="0" i="0" u="none" strike="noStrike" dirty="0">
                <a:solidFill>
                  <a:srgbClr val="000000"/>
                </a:solidFill>
                <a:effectLst/>
              </a:rPr>
              <a:t>Chronologies are valuable tools which can help us identify patterns of behaviour, understand the child’s experience, and evidence concerns. An example of how to build a chronology is included in the </a:t>
            </a:r>
            <a:r>
              <a:rPr lang="en-GB" sz="2500" b="0" i="0" u="sng" dirty="0">
                <a:solidFill>
                  <a:srgbClr val="000000"/>
                </a:solidFill>
                <a:effectLst/>
                <a:hlinkClick r:id="rId3"/>
              </a:rPr>
              <a:t>Neglect Toolkit</a:t>
            </a:r>
            <a:r>
              <a:rPr lang="en-GB" sz="2500" b="0" i="0" u="none" strike="noStrike" dirty="0">
                <a:solidFill>
                  <a:srgbClr val="000000"/>
                </a:solidFill>
                <a:effectLst/>
              </a:rPr>
              <a:t>. </a:t>
            </a:r>
            <a:endParaRPr lang="en-GB" sz="2500" dirty="0"/>
          </a:p>
          <a:p>
            <a:r>
              <a:rPr lang="en-GB" sz="2500" b="1" i="0" u="none" strike="noStrike" dirty="0">
                <a:solidFill>
                  <a:srgbClr val="C13373"/>
                </a:solidFill>
                <a:effectLst/>
              </a:rPr>
              <a:t>Think more holistically about families</a:t>
            </a:r>
            <a:endParaRPr lang="en-GB" sz="2500" dirty="0">
              <a:solidFill>
                <a:srgbClr val="C13373"/>
              </a:solidFill>
              <a:effectLst/>
            </a:endParaRPr>
          </a:p>
          <a:p>
            <a:pPr marL="342900" indent="-342900">
              <a:buFont typeface="Arial" panose="020B0604020202020204" pitchFamily="34" charset="0"/>
              <a:buChar char="•"/>
            </a:pPr>
            <a:r>
              <a:rPr lang="en-GB" sz="2500" b="0" i="0" u="none" strike="noStrike" dirty="0">
                <a:solidFill>
                  <a:srgbClr val="000000"/>
                </a:solidFill>
                <a:effectLst/>
              </a:rPr>
              <a:t>Consideration should be given to supporting underlying issues that may be contributing to neglect. Where threshold is met for statutory intervention, assessments should be holistic and consider parenting capacity as well as family history. </a:t>
            </a:r>
            <a:endParaRPr lang="en-GB" sz="2500" dirty="0"/>
          </a:p>
          <a:p>
            <a:r>
              <a:rPr lang="en-GB" sz="2500" b="1" i="0" u="none" strike="noStrike" dirty="0">
                <a:solidFill>
                  <a:srgbClr val="C13373"/>
                </a:solidFill>
                <a:effectLst/>
              </a:rPr>
              <a:t>Capture the lived experience of the child</a:t>
            </a:r>
            <a:endParaRPr lang="en-GB" sz="2500" dirty="0">
              <a:solidFill>
                <a:srgbClr val="C13373"/>
              </a:solidFill>
              <a:effectLst/>
            </a:endParaRPr>
          </a:p>
          <a:p>
            <a:pPr marL="342900" indent="-342900">
              <a:buFont typeface="Arial" panose="020B0604020202020204" pitchFamily="34" charset="0"/>
              <a:buChar char="•"/>
            </a:pPr>
            <a:r>
              <a:rPr lang="en-GB" sz="2500" b="0" i="0" u="none" strike="noStrike" dirty="0">
                <a:solidFill>
                  <a:srgbClr val="000000"/>
                </a:solidFill>
                <a:effectLst/>
              </a:rPr>
              <a:t>Understanding what a child is feeling and the impact of neglect on them can avoid intervention being too adult-focused. Neglect-specific tools such as </a:t>
            </a:r>
            <a:r>
              <a:rPr lang="en-GB" sz="2500" b="0" i="0" u="sng" dirty="0">
                <a:solidFill>
                  <a:srgbClr val="000000"/>
                </a:solidFill>
                <a:effectLst/>
                <a:hlinkClick r:id="rId4"/>
              </a:rPr>
              <a:t>GCP2</a:t>
            </a:r>
            <a:r>
              <a:rPr lang="en-GB" sz="2500" b="0" i="0" u="none" strike="noStrike" dirty="0">
                <a:solidFill>
                  <a:srgbClr val="000000"/>
                </a:solidFill>
                <a:effectLst/>
              </a:rPr>
              <a:t> and the </a:t>
            </a:r>
            <a:r>
              <a:rPr lang="en-GB" sz="2500" b="0" i="0" u="sng" dirty="0">
                <a:solidFill>
                  <a:srgbClr val="000000"/>
                </a:solidFill>
                <a:effectLst/>
                <a:hlinkClick r:id="rId3"/>
              </a:rPr>
              <a:t>Neglect Toolkit</a:t>
            </a:r>
            <a:r>
              <a:rPr lang="en-GB" sz="2500" b="0" i="0" u="none" strike="noStrike" dirty="0">
                <a:solidFill>
                  <a:srgbClr val="000000"/>
                </a:solidFill>
                <a:effectLst/>
              </a:rPr>
              <a:t> should be used to understand and evidence concerns, and support in planning any intervention. </a:t>
            </a:r>
            <a:endParaRPr lang="en-GB" sz="2500" dirty="0"/>
          </a:p>
        </p:txBody>
      </p:sp>
    </p:spTree>
    <p:extLst>
      <p:ext uri="{BB962C8B-B14F-4D97-AF65-F5344CB8AC3E}">
        <p14:creationId xmlns:p14="http://schemas.microsoft.com/office/powerpoint/2010/main" val="418045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29A-6999-4349-A278-580D2089E242}"/>
              </a:ext>
            </a:extLst>
          </p:cNvPr>
          <p:cNvSpPr>
            <a:spLocks noGrp="1"/>
          </p:cNvSpPr>
          <p:nvPr>
            <p:ph type="title"/>
          </p:nvPr>
        </p:nvSpPr>
        <p:spPr>
          <a:xfrm>
            <a:off x="439286" y="175838"/>
            <a:ext cx="10515600" cy="1325563"/>
          </a:xfrm>
        </p:spPr>
        <p:txBody>
          <a:bodyPr/>
          <a:lstStyle/>
          <a:p>
            <a:r>
              <a:rPr lang="en-GB" b="1" dirty="0">
                <a:latin typeface="+mn-lt"/>
              </a:rPr>
              <a:t>Next Steps</a:t>
            </a:r>
          </a:p>
        </p:txBody>
      </p:sp>
      <p:pic>
        <p:nvPicPr>
          <p:cNvPr id="4" name="Picture 3">
            <a:extLst>
              <a:ext uri="{FF2B5EF4-FFF2-40B4-BE49-F238E27FC236}">
                <a16:creationId xmlns:a16="http://schemas.microsoft.com/office/drawing/2014/main" id="{B512995B-4109-4DE5-9561-BBE027431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170" y="158405"/>
            <a:ext cx="2357659" cy="1026192"/>
          </a:xfrm>
          <a:prstGeom prst="rect">
            <a:avLst/>
          </a:prstGeom>
        </p:spPr>
      </p:pic>
      <p:sp>
        <p:nvSpPr>
          <p:cNvPr id="5" name="TextBox 4">
            <a:extLst>
              <a:ext uri="{FF2B5EF4-FFF2-40B4-BE49-F238E27FC236}">
                <a16:creationId xmlns:a16="http://schemas.microsoft.com/office/drawing/2014/main" id="{5B7A4776-0EC4-447D-B9C0-8A457D9C36A1}"/>
              </a:ext>
            </a:extLst>
          </p:cNvPr>
          <p:cNvSpPr txBox="1"/>
          <p:nvPr/>
        </p:nvSpPr>
        <p:spPr>
          <a:xfrm>
            <a:off x="0" y="6326872"/>
            <a:ext cx="12192000" cy="646331"/>
          </a:xfrm>
          <a:prstGeom prst="rect">
            <a:avLst/>
          </a:prstGeom>
          <a:solidFill>
            <a:srgbClr val="A02A5F"/>
          </a:solidFill>
        </p:spPr>
        <p:txBody>
          <a:bodyPr wrap="square" rtlCol="0">
            <a:spAutoFit/>
          </a:bodyPr>
          <a:lstStyle/>
          <a:p>
            <a:r>
              <a:rPr lang="en-GB" dirty="0">
                <a:solidFill>
                  <a:schemeClr val="bg1"/>
                </a:solidFill>
              </a:rPr>
              <a:t> www.lscpbirmingham.org.uk</a:t>
            </a:r>
          </a:p>
          <a:p>
            <a:endParaRPr lang="en-GB" dirty="0">
              <a:solidFill>
                <a:schemeClr val="bg1"/>
              </a:solidFill>
            </a:endParaRPr>
          </a:p>
        </p:txBody>
      </p:sp>
      <p:sp>
        <p:nvSpPr>
          <p:cNvPr id="8" name="TextBox 7">
            <a:extLst>
              <a:ext uri="{FF2B5EF4-FFF2-40B4-BE49-F238E27FC236}">
                <a16:creationId xmlns:a16="http://schemas.microsoft.com/office/drawing/2014/main" id="{93A4748A-151D-BFF5-EAA5-503FF1112D82}"/>
              </a:ext>
            </a:extLst>
          </p:cNvPr>
          <p:cNvSpPr txBox="1"/>
          <p:nvPr/>
        </p:nvSpPr>
        <p:spPr>
          <a:xfrm>
            <a:off x="1428715" y="1208006"/>
            <a:ext cx="8060455" cy="3785652"/>
          </a:xfrm>
          <a:prstGeom prst="rect">
            <a:avLst/>
          </a:prstGeom>
          <a:noFill/>
        </p:spPr>
        <p:txBody>
          <a:bodyPr wrap="square" rtlCol="0">
            <a:spAutoFit/>
          </a:bodyPr>
          <a:lstStyle/>
          <a:p>
            <a:r>
              <a:rPr lang="en-GB" sz="2400" b="0" i="0" u="none" strike="noStrike" dirty="0">
                <a:effectLst/>
              </a:rPr>
              <a:t>Share this briefing with your team and discuss neglect at team meetings and practice workshops.</a:t>
            </a:r>
          </a:p>
          <a:p>
            <a:endParaRPr lang="en-GB" sz="2400" dirty="0">
              <a:effectLst/>
            </a:endParaRPr>
          </a:p>
          <a:p>
            <a:r>
              <a:rPr lang="en-GB" sz="2400" b="0" i="0" u="none" strike="noStrike" dirty="0">
                <a:effectLst/>
              </a:rPr>
              <a:t>Use the </a:t>
            </a:r>
            <a:r>
              <a:rPr lang="en-GB" sz="2400" b="0" i="0" u="sng" dirty="0">
                <a:solidFill>
                  <a:srgbClr val="FFFFFF"/>
                </a:solidFill>
                <a:effectLst/>
                <a:hlinkClick r:id="rId3"/>
              </a:rPr>
              <a:t>Neglect Screening Tool</a:t>
            </a:r>
            <a:r>
              <a:rPr lang="en-GB" sz="2400" b="0" i="0" u="none" strike="noStrike" dirty="0">
                <a:solidFill>
                  <a:srgbClr val="FFFFFF"/>
                </a:solidFill>
                <a:effectLst/>
              </a:rPr>
              <a:t> </a:t>
            </a:r>
            <a:r>
              <a:rPr lang="en-GB" sz="2400" b="0" i="0" u="none" strike="noStrike" dirty="0">
                <a:effectLst/>
              </a:rPr>
              <a:t>for all families where there are any concerns that children’s needs may not be met.</a:t>
            </a:r>
          </a:p>
          <a:p>
            <a:endParaRPr lang="en-GB" sz="2400" dirty="0">
              <a:effectLst/>
            </a:endParaRPr>
          </a:p>
          <a:p>
            <a:r>
              <a:rPr lang="en-GB" sz="2400" b="0" i="0" u="none" strike="noStrike" dirty="0">
                <a:effectLst/>
              </a:rPr>
              <a:t>Utilise the </a:t>
            </a:r>
            <a:r>
              <a:rPr lang="en-GB" sz="2400" b="0" i="0" u="none" strike="noStrike" dirty="0">
                <a:effectLst/>
                <a:hlinkClick r:id="rId3"/>
              </a:rPr>
              <a:t>Neglect Toolkit</a:t>
            </a:r>
            <a:r>
              <a:rPr lang="en-GB" sz="2400" b="0" i="0" u="none" strike="noStrike" dirty="0">
                <a:effectLst/>
              </a:rPr>
              <a:t>.</a:t>
            </a:r>
          </a:p>
          <a:p>
            <a:endParaRPr lang="en-GB" sz="2400" dirty="0">
              <a:effectLst/>
            </a:endParaRPr>
          </a:p>
          <a:p>
            <a:r>
              <a:rPr lang="en-GB" sz="2400" b="0" i="0" u="none" strike="noStrike" dirty="0">
                <a:effectLst/>
                <a:hlinkClick r:id="rId4"/>
              </a:rPr>
              <a:t>GCP2 training</a:t>
            </a:r>
            <a:r>
              <a:rPr lang="en-GB" sz="2400" b="0" i="0" u="none" strike="noStrike" dirty="0">
                <a:effectLst/>
              </a:rPr>
              <a:t> is recommended for all practitioners working with children.</a:t>
            </a:r>
            <a:endParaRPr lang="en-GB" sz="2400" dirty="0">
              <a:effectLst/>
            </a:endParaRPr>
          </a:p>
        </p:txBody>
      </p:sp>
      <p:sp>
        <p:nvSpPr>
          <p:cNvPr id="3" name="TextBox 2">
            <a:extLst>
              <a:ext uri="{FF2B5EF4-FFF2-40B4-BE49-F238E27FC236}">
                <a16:creationId xmlns:a16="http://schemas.microsoft.com/office/drawing/2014/main" id="{14704AF2-E352-05A4-5989-0430B4BED5D2}"/>
              </a:ext>
            </a:extLst>
          </p:cNvPr>
          <p:cNvSpPr txBox="1"/>
          <p:nvPr/>
        </p:nvSpPr>
        <p:spPr>
          <a:xfrm>
            <a:off x="439286" y="5302160"/>
            <a:ext cx="11313428" cy="830997"/>
          </a:xfrm>
          <a:prstGeom prst="rect">
            <a:avLst/>
          </a:prstGeom>
          <a:noFill/>
        </p:spPr>
        <p:txBody>
          <a:bodyPr wrap="square" rtlCol="0">
            <a:spAutoFit/>
          </a:bodyPr>
          <a:lstStyle/>
          <a:p>
            <a:pPr algn="ctr"/>
            <a:r>
              <a:rPr lang="en-GB" sz="2400" b="1" i="0" u="none" strike="noStrike" dirty="0">
                <a:effectLst/>
              </a:rPr>
              <a:t>You can access up-to-date multi-agency guidance, BSCP training</a:t>
            </a:r>
            <a:endParaRPr lang="en-GB" sz="2400" b="1" dirty="0">
              <a:effectLst/>
            </a:endParaRPr>
          </a:p>
          <a:p>
            <a:pPr algn="ctr"/>
            <a:r>
              <a:rPr lang="en-GB" sz="2400" b="1" i="0" u="none" strike="noStrike" dirty="0">
                <a:effectLst/>
              </a:rPr>
              <a:t>and learning from Serious Cases on the BSCP website: </a:t>
            </a:r>
            <a:r>
              <a:rPr lang="en-GB" sz="2400" b="1" i="0" u="sng" dirty="0">
                <a:solidFill>
                  <a:schemeClr val="accent1"/>
                </a:solidFill>
                <a:effectLst/>
                <a:hlinkClick r:id="rId5">
                  <a:extLst>
                    <a:ext uri="{A12FA001-AC4F-418D-AE19-62706E023703}">
                      <ahyp:hlinkClr xmlns:ahyp="http://schemas.microsoft.com/office/drawing/2018/hyperlinkcolor" val="tx"/>
                    </a:ext>
                  </a:extLst>
                </a:hlinkClick>
              </a:rPr>
              <a:t>www.lscpbirmingham.org.uk</a:t>
            </a:r>
            <a:endParaRPr lang="en-GB" sz="2400" b="1" dirty="0">
              <a:solidFill>
                <a:schemeClr val="accent1"/>
              </a:solidFill>
              <a:effectLst/>
            </a:endParaRPr>
          </a:p>
        </p:txBody>
      </p:sp>
      <p:pic>
        <p:nvPicPr>
          <p:cNvPr id="6" name="Graphic 5" descr="Checkmark with solid fill">
            <a:extLst>
              <a:ext uri="{FF2B5EF4-FFF2-40B4-BE49-F238E27FC236}">
                <a16:creationId xmlns:a16="http://schemas.microsoft.com/office/drawing/2014/main" id="{E9646B46-015B-C310-F4AD-D637C03B92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988" y="1249785"/>
            <a:ext cx="544025" cy="544025"/>
          </a:xfrm>
          <a:prstGeom prst="rect">
            <a:avLst/>
          </a:prstGeom>
        </p:spPr>
      </p:pic>
      <p:pic>
        <p:nvPicPr>
          <p:cNvPr id="7" name="Graphic 6" descr="Checkmark with solid fill">
            <a:extLst>
              <a:ext uri="{FF2B5EF4-FFF2-40B4-BE49-F238E27FC236}">
                <a16:creationId xmlns:a16="http://schemas.microsoft.com/office/drawing/2014/main" id="{F297A86F-8A6E-4320-B05E-2E38B1383B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987" y="2385159"/>
            <a:ext cx="544025" cy="544025"/>
          </a:xfrm>
          <a:prstGeom prst="rect">
            <a:avLst/>
          </a:prstGeom>
        </p:spPr>
      </p:pic>
      <p:pic>
        <p:nvPicPr>
          <p:cNvPr id="9" name="Graphic 8" descr="Checkmark with solid fill">
            <a:extLst>
              <a:ext uri="{FF2B5EF4-FFF2-40B4-BE49-F238E27FC236}">
                <a16:creationId xmlns:a16="http://schemas.microsoft.com/office/drawing/2014/main" id="{1B243D59-D39C-DCBA-D6EA-206F1B6B96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986" y="3422057"/>
            <a:ext cx="544025" cy="544025"/>
          </a:xfrm>
          <a:prstGeom prst="rect">
            <a:avLst/>
          </a:prstGeom>
        </p:spPr>
      </p:pic>
      <p:pic>
        <p:nvPicPr>
          <p:cNvPr id="10" name="Graphic 9" descr="Checkmark with solid fill">
            <a:extLst>
              <a:ext uri="{FF2B5EF4-FFF2-40B4-BE49-F238E27FC236}">
                <a16:creationId xmlns:a16="http://schemas.microsoft.com/office/drawing/2014/main" id="{B54C5BDA-9822-5F40-BBAC-117AAC3CC4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986" y="4204632"/>
            <a:ext cx="544025" cy="544025"/>
          </a:xfrm>
          <a:prstGeom prst="rect">
            <a:avLst/>
          </a:prstGeom>
        </p:spPr>
      </p:pic>
      <p:pic>
        <p:nvPicPr>
          <p:cNvPr id="12" name="Picture 11" descr="A picture containing text, font, screenshot, green&#10;&#10;Description automatically generated">
            <a:hlinkClick r:id="rId4"/>
            <a:extLst>
              <a:ext uri="{FF2B5EF4-FFF2-40B4-BE49-F238E27FC236}">
                <a16:creationId xmlns:a16="http://schemas.microsoft.com/office/drawing/2014/main" id="{48AFE9E2-B91C-A57F-7494-7629A69312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6450" y="3592477"/>
            <a:ext cx="2023097" cy="1401181"/>
          </a:xfrm>
          <a:prstGeom prst="rect">
            <a:avLst/>
          </a:prstGeom>
        </p:spPr>
      </p:pic>
    </p:spTree>
    <p:extLst>
      <p:ext uri="{BB962C8B-B14F-4D97-AF65-F5344CB8AC3E}">
        <p14:creationId xmlns:p14="http://schemas.microsoft.com/office/powerpoint/2010/main" val="289224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537</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   Learning Lessons from Safeguarding Audits Briefing Note for Team Meetings</vt:lpstr>
      <vt:lpstr>Summary</vt:lpstr>
      <vt:lpstr>Good Practice</vt:lpstr>
      <vt:lpstr>Key Learning</vt:lpstr>
      <vt:lpstr>Improving Practice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J Johnstone</dc:creator>
  <cp:lastModifiedBy>Katherine Adams</cp:lastModifiedBy>
  <cp:revision>6</cp:revision>
  <dcterms:created xsi:type="dcterms:W3CDTF">2021-09-01T10:48:18Z</dcterms:created>
  <dcterms:modified xsi:type="dcterms:W3CDTF">2023-06-05T14:13:08Z</dcterms:modified>
</cp:coreProperties>
</file>