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 id="2147483695" r:id="rId3"/>
    <p:sldMasterId id="2147483721" r:id="rId4"/>
    <p:sldMasterId id="2147483733" r:id="rId5"/>
    <p:sldMasterId id="2147483746" r:id="rId6"/>
  </p:sldMasterIdLst>
  <p:notesMasterIdLst>
    <p:notesMasterId r:id="rId48"/>
  </p:notesMasterIdLst>
  <p:sldIdLst>
    <p:sldId id="256" r:id="rId7"/>
    <p:sldId id="828" r:id="rId8"/>
    <p:sldId id="826" r:id="rId9"/>
    <p:sldId id="2147471344" r:id="rId10"/>
    <p:sldId id="2147471313" r:id="rId11"/>
    <p:sldId id="2147471321" r:id="rId12"/>
    <p:sldId id="2147471310" r:id="rId13"/>
    <p:sldId id="2147471316" r:id="rId14"/>
    <p:sldId id="394" r:id="rId15"/>
    <p:sldId id="393" r:id="rId16"/>
    <p:sldId id="392" r:id="rId17"/>
    <p:sldId id="391" r:id="rId18"/>
    <p:sldId id="390" r:id="rId19"/>
    <p:sldId id="2147471309" r:id="rId20"/>
    <p:sldId id="387" r:id="rId21"/>
    <p:sldId id="383" r:id="rId22"/>
    <p:sldId id="381" r:id="rId23"/>
    <p:sldId id="380" r:id="rId24"/>
    <p:sldId id="2147471322" r:id="rId25"/>
    <p:sldId id="2147471323" r:id="rId26"/>
    <p:sldId id="2147471315" r:id="rId27"/>
    <p:sldId id="2147471339" r:id="rId28"/>
    <p:sldId id="2147471325" r:id="rId29"/>
    <p:sldId id="2147471353" r:id="rId30"/>
    <p:sldId id="2147471328" r:id="rId31"/>
    <p:sldId id="2147471330" r:id="rId32"/>
    <p:sldId id="2145706969" r:id="rId33"/>
    <p:sldId id="2147471332" r:id="rId34"/>
    <p:sldId id="829" r:id="rId35"/>
    <p:sldId id="2147471352" r:id="rId36"/>
    <p:sldId id="259" r:id="rId37"/>
    <p:sldId id="261" r:id="rId38"/>
    <p:sldId id="262" r:id="rId39"/>
    <p:sldId id="2147471346" r:id="rId40"/>
    <p:sldId id="263" r:id="rId41"/>
    <p:sldId id="266" r:id="rId42"/>
    <p:sldId id="267" r:id="rId43"/>
    <p:sldId id="265" r:id="rId44"/>
    <p:sldId id="2147471347" r:id="rId45"/>
    <p:sldId id="2147471348" r:id="rId46"/>
    <p:sldId id="820" r:id="rId4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7E1E"/>
    <a:srgbClr val="C13373"/>
    <a:srgbClr val="AFCA0B"/>
    <a:srgbClr val="EA52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1" d="100"/>
          <a:sy n="41" d="100"/>
        </p:scale>
        <p:origin x="808"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CEC9ED4-6F87-4721-9E3D-CB8FEFE152DB}" type="datetimeFigureOut">
              <a:rPr lang="en-GB" smtClean="0"/>
              <a:t>22/11/2023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AEBD206-DDCB-4B1E-8AAD-5C15F571CCB0}" type="slidenum">
              <a:rPr lang="en-GB" smtClean="0"/>
              <a:t>‹#›</a:t>
            </a:fld>
            <a:endParaRPr lang="en-GB"/>
          </a:p>
        </p:txBody>
      </p:sp>
    </p:spTree>
    <p:extLst>
      <p:ext uri="{BB962C8B-B14F-4D97-AF65-F5344CB8AC3E}">
        <p14:creationId xmlns:p14="http://schemas.microsoft.com/office/powerpoint/2010/main" val="833175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5D07E-5206-46C1-B452-5E472B667E9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4750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to presenters: - it is important that the whole consultation is not taken up by this issue. Present the information available, make clear that in Birmingham we commission both accommodation and lead worker support for male victims, and if people want to take this issue up further they can email the DA team at the inbox </a:t>
            </a:r>
            <a:r>
              <a:rPr lang="en-GB"/>
              <a:t>at the end.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5D07E-5206-46C1-B452-5E472B667E9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9640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87907-A964-4977-8424-4F2A85DE14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316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Symbol" panose="05050102010706020507" pitchFamily="18" charset="2"/>
              <a:buNone/>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Values:</a:t>
            </a: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Survivor centred and survivor led-Tailored, trauma-informed support to survivors including children (child centred), recognising safety as paramount, going at her pace throughout.</a:t>
            </a: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Strengths-based - Recognise all the survivor has done to keep herself and children safe, she is the expert and is no way to blame for perpetrator's behaviour.</a:t>
            </a: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Early Intervention and Prevention - Preventing abuse happening in the first place &amp; preventing the escalation of risk.</a:t>
            </a: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Accountability - Recognise all actions perpetrator takes to abuse including using children to control, post separation abuse and hold them accountable.</a:t>
            </a: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Intersectionality - Remove barriers to support for marginalised communities, actively adopt anti-racist practice and consider intersecting needs like mental health or substance addiction.</a:t>
            </a:r>
          </a:p>
          <a:p>
            <a:pPr marL="342900" lvl="0" indent="-342900">
              <a:lnSpc>
                <a:spcPct val="107000"/>
              </a:lnSpc>
              <a:spcAft>
                <a:spcPts val="800"/>
              </a:spcAft>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cs typeface="Times New Roman" panose="02020603050405020304" pitchFamily="18" charset="0"/>
              </a:rPr>
              <a:t>Robust partnership response - Whole systems response to domestic abuse with strong and simple pathways to quality assured support services, ensuring the right support at the right time from all professionals.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F87907-A964-4977-8424-4F2A85DE14E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385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5D07E-5206-46C1-B452-5E472B667E9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4733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15D07E-5206-46C1-B452-5E472B667E9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3467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779252" rtl="0" eaLnBrk="1" fontAlgn="auto" latinLnBrk="0" hangingPunct="1">
              <a:lnSpc>
                <a:spcPct val="100000"/>
              </a:lnSpc>
              <a:spcBef>
                <a:spcPts val="0"/>
              </a:spcBef>
              <a:spcAft>
                <a:spcPts val="0"/>
              </a:spcAft>
              <a:buClrTx/>
              <a:buSzTx/>
              <a:buFontTx/>
              <a:buNone/>
              <a:tabLst/>
              <a:defRPr/>
            </a:pPr>
            <a:fld id="{606BD850-0564-4E4B-BE85-B7205CE7C8D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79252"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338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9C6A6-3CDF-479A-9298-361A69926E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48A2E3-E827-41A4-B314-C41B97E74C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D6A3943-1E48-49EF-9326-359BD8F64B59}"/>
              </a:ext>
            </a:extLst>
          </p:cNvPr>
          <p:cNvSpPr>
            <a:spLocks noGrp="1"/>
          </p:cNvSpPr>
          <p:nvPr>
            <p:ph type="dt" sz="half" idx="10"/>
          </p:nvPr>
        </p:nvSpPr>
        <p:spPr/>
        <p:txBody>
          <a:bodyPr/>
          <a:lstStyle/>
          <a:p>
            <a:fld id="{B6EDF46B-B845-4DC5-AE19-F56347496996}" type="datetimeFigureOut">
              <a:rPr lang="en-GB" smtClean="0"/>
              <a:t>22/11/2023</a:t>
            </a:fld>
            <a:endParaRPr lang="en-GB"/>
          </a:p>
        </p:txBody>
      </p:sp>
      <p:sp>
        <p:nvSpPr>
          <p:cNvPr id="5" name="Footer Placeholder 4">
            <a:extLst>
              <a:ext uri="{FF2B5EF4-FFF2-40B4-BE49-F238E27FC236}">
                <a16:creationId xmlns:a16="http://schemas.microsoft.com/office/drawing/2014/main" id="{9BFA4449-84D5-423A-B15A-697A2FADD4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4A81B9-7847-402F-8DD3-ED9B3ECB683F}"/>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272485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67E92-D887-42C5-ADCD-A513C885FB4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CBF451F-2AD3-419E-BB35-3745FE6BA4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277D67-091B-4DD4-9850-312F5455D2EE}"/>
              </a:ext>
            </a:extLst>
          </p:cNvPr>
          <p:cNvSpPr>
            <a:spLocks noGrp="1"/>
          </p:cNvSpPr>
          <p:nvPr>
            <p:ph type="dt" sz="half" idx="10"/>
          </p:nvPr>
        </p:nvSpPr>
        <p:spPr/>
        <p:txBody>
          <a:bodyPr/>
          <a:lstStyle/>
          <a:p>
            <a:fld id="{B6EDF46B-B845-4DC5-AE19-F56347496996}" type="datetimeFigureOut">
              <a:rPr lang="en-GB" smtClean="0"/>
              <a:t>22/11/2023</a:t>
            </a:fld>
            <a:endParaRPr lang="en-GB"/>
          </a:p>
        </p:txBody>
      </p:sp>
      <p:sp>
        <p:nvSpPr>
          <p:cNvPr id="5" name="Footer Placeholder 4">
            <a:extLst>
              <a:ext uri="{FF2B5EF4-FFF2-40B4-BE49-F238E27FC236}">
                <a16:creationId xmlns:a16="http://schemas.microsoft.com/office/drawing/2014/main" id="{4D0DAB22-D921-4B0A-97DB-1BD0EEC998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A42705-3AB8-41AF-A5E3-A6DB11D0B0C0}"/>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1255536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0C1748-52AB-48A9-9816-3DDBB447E4E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847DE1-CB98-4B16-BD4E-CF392C9363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805A2C-0A9A-4FF5-85C1-548D9220D310}"/>
              </a:ext>
            </a:extLst>
          </p:cNvPr>
          <p:cNvSpPr>
            <a:spLocks noGrp="1"/>
          </p:cNvSpPr>
          <p:nvPr>
            <p:ph type="dt" sz="half" idx="10"/>
          </p:nvPr>
        </p:nvSpPr>
        <p:spPr/>
        <p:txBody>
          <a:bodyPr/>
          <a:lstStyle/>
          <a:p>
            <a:fld id="{B6EDF46B-B845-4DC5-AE19-F56347496996}" type="datetimeFigureOut">
              <a:rPr lang="en-GB" smtClean="0"/>
              <a:t>22/11/2023</a:t>
            </a:fld>
            <a:endParaRPr lang="en-GB"/>
          </a:p>
        </p:txBody>
      </p:sp>
      <p:sp>
        <p:nvSpPr>
          <p:cNvPr id="5" name="Footer Placeholder 4">
            <a:extLst>
              <a:ext uri="{FF2B5EF4-FFF2-40B4-BE49-F238E27FC236}">
                <a16:creationId xmlns:a16="http://schemas.microsoft.com/office/drawing/2014/main" id="{4864F053-54A0-47EC-9804-B7A9B5A180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65F7C9-6113-4A08-A998-E1518F5D8612}"/>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3559675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7381" y="1268761"/>
            <a:ext cx="10363200" cy="1470025"/>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fld id="{28A7BD68-D84C-4024-A77B-867EC75A6296}" type="datetimeFigureOut">
              <a:rPr lang="en-GB"/>
              <a:pPr>
                <a:defRPr/>
              </a:pPr>
              <a:t>22/11/2023</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fld id="{7480708E-D1A2-4F10-8FA8-B85BE4797098}" type="slidenum">
              <a:rPr lang="en-GB"/>
              <a:pPr>
                <a:defRPr/>
              </a:pPr>
              <a:t>‹#›</a:t>
            </a:fld>
            <a:endParaRPr lang="en-GB"/>
          </a:p>
        </p:txBody>
      </p:sp>
    </p:spTree>
    <p:extLst>
      <p:ext uri="{BB962C8B-B14F-4D97-AF65-F5344CB8AC3E}">
        <p14:creationId xmlns:p14="http://schemas.microsoft.com/office/powerpoint/2010/main" val="3536593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293915" y="2324045"/>
            <a:ext cx="11604172" cy="1104956"/>
          </a:xfrm>
          <a:prstGeom prst="rect">
            <a:avLst/>
          </a:prstGeom>
        </p:spPr>
        <p:txBody>
          <a:bodyPr anchor="ctr">
            <a:normAutofit/>
          </a:bodyPr>
          <a:lstStyle>
            <a:lvl1pPr algn="l">
              <a:defRPr sz="3251" b="1" cap="none" spc="163" baseline="0">
                <a:solidFill>
                  <a:schemeClr val="bg1"/>
                </a:solidFill>
                <a:latin typeface="Arial" panose="020B0604020202020204" pitchFamily="34" charset="0"/>
                <a:cs typeface="Arial" panose="020B0604020202020204" pitchFamily="34" charset="0"/>
              </a:defRPr>
            </a:lvl1pPr>
          </a:lstStyle>
          <a:p>
            <a:r>
              <a:rPr lang="en-US"/>
              <a:t>Click to edit title</a:t>
            </a:r>
          </a:p>
        </p:txBody>
      </p:sp>
      <p:grpSp>
        <p:nvGrpSpPr>
          <p:cNvPr id="8" name="Group 7"/>
          <p:cNvGrpSpPr/>
          <p:nvPr/>
        </p:nvGrpSpPr>
        <p:grpSpPr>
          <a:xfrm>
            <a:off x="385355" y="194799"/>
            <a:ext cx="11512732" cy="6404120"/>
            <a:chOff x="385354" y="194799"/>
            <a:chExt cx="11512732" cy="640412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3878" y="5320937"/>
              <a:ext cx="3334208" cy="127798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354" y="194799"/>
              <a:ext cx="3526006" cy="1286704"/>
            </a:xfrm>
            <a:prstGeom prst="rect">
              <a:avLst/>
            </a:prstGeom>
          </p:spPr>
        </p:pic>
      </p:grpSp>
      <p:sp>
        <p:nvSpPr>
          <p:cNvPr id="15" name="Subtitle 2"/>
          <p:cNvSpPr>
            <a:spLocks noGrp="1"/>
          </p:cNvSpPr>
          <p:nvPr>
            <p:ph type="subTitle" idx="1" hasCustomPrompt="1"/>
          </p:nvPr>
        </p:nvSpPr>
        <p:spPr>
          <a:xfrm>
            <a:off x="293915" y="3602039"/>
            <a:ext cx="10374087" cy="514420"/>
          </a:xfrm>
          <a:prstGeom prst="rect">
            <a:avLst/>
          </a:prstGeom>
        </p:spPr>
        <p:txBody>
          <a:bodyPr/>
          <a:lstStyle>
            <a:lvl1pPr marL="0" indent="0" algn="l">
              <a:buNone/>
              <a:defRPr sz="2113" b="1" baseline="0">
                <a:solidFill>
                  <a:schemeClr val="bg1"/>
                </a:solidFill>
                <a:latin typeface="Arial" panose="020B0604020202020204" pitchFamily="34" charset="0"/>
                <a:cs typeface="Arial" panose="020B0604020202020204" pitchFamily="34" charset="0"/>
              </a:defRPr>
            </a:lvl1pPr>
            <a:lvl2pPr marL="371465" indent="0" algn="ctr">
              <a:buNone/>
              <a:defRPr sz="1625"/>
            </a:lvl2pPr>
            <a:lvl3pPr marL="742932" indent="0" algn="ctr">
              <a:buNone/>
              <a:defRPr sz="1463"/>
            </a:lvl3pPr>
            <a:lvl4pPr marL="1114397" indent="0" algn="ctr">
              <a:buNone/>
              <a:defRPr sz="1300"/>
            </a:lvl4pPr>
            <a:lvl5pPr marL="1485863" indent="0" algn="ctr">
              <a:buNone/>
              <a:defRPr sz="1300"/>
            </a:lvl5pPr>
            <a:lvl6pPr marL="1857328" indent="0" algn="ctr">
              <a:buNone/>
              <a:defRPr sz="1300"/>
            </a:lvl6pPr>
            <a:lvl7pPr marL="2228795" indent="0" algn="ctr">
              <a:buNone/>
              <a:defRPr sz="1300"/>
            </a:lvl7pPr>
            <a:lvl8pPr marL="2600260" indent="0" algn="ctr">
              <a:buNone/>
              <a:defRPr sz="1300"/>
            </a:lvl8pPr>
            <a:lvl9pPr marL="2971726" indent="0" algn="ctr">
              <a:buNone/>
              <a:defRPr sz="1300"/>
            </a:lvl9pPr>
          </a:lstStyle>
          <a:p>
            <a:r>
              <a:rPr lang="en-US"/>
              <a:t>Click to add presenter</a:t>
            </a:r>
            <a:endParaRPr lang="en-GB"/>
          </a:p>
        </p:txBody>
      </p:sp>
      <p:sp>
        <p:nvSpPr>
          <p:cNvPr id="26" name="Text Placeholder 25"/>
          <p:cNvSpPr>
            <a:spLocks noGrp="1"/>
          </p:cNvSpPr>
          <p:nvPr>
            <p:ph type="body" sz="quarter" idx="10" hasCustomPrompt="1"/>
          </p:nvPr>
        </p:nvSpPr>
        <p:spPr>
          <a:xfrm>
            <a:off x="293914" y="5035525"/>
            <a:ext cx="5418909" cy="468299"/>
          </a:xfrm>
          <a:prstGeom prst="rect">
            <a:avLst/>
          </a:prstGeom>
        </p:spPr>
        <p:txBody>
          <a:bodyPr/>
          <a:lstStyle>
            <a:lvl1pPr marL="0" indent="0">
              <a:buNone/>
              <a:defRPr sz="2113" b="1" baseline="0">
                <a:solidFill>
                  <a:schemeClr val="bg1"/>
                </a:solidFill>
                <a:latin typeface="Arial" panose="020B0604020202020204" pitchFamily="34" charset="0"/>
                <a:cs typeface="Arial" panose="020B0604020202020204" pitchFamily="34" charset="0"/>
              </a:defRPr>
            </a:lvl1pPr>
          </a:lstStyle>
          <a:p>
            <a:pPr lvl="0"/>
            <a:r>
              <a:rPr lang="en-GB"/>
              <a:t>Click to add date</a:t>
            </a:r>
          </a:p>
        </p:txBody>
      </p:sp>
      <p:sp>
        <p:nvSpPr>
          <p:cNvPr id="3" name="Rectangle 2">
            <a:extLst>
              <a:ext uri="{FF2B5EF4-FFF2-40B4-BE49-F238E27FC236}">
                <a16:creationId xmlns:a16="http://schemas.microsoft.com/office/drawing/2014/main" id="{6976EA59-33A9-4D48-AF30-099AE4DB774D}"/>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spTree>
    <p:extLst>
      <p:ext uri="{BB962C8B-B14F-4D97-AF65-F5344CB8AC3E}">
        <p14:creationId xmlns:p14="http://schemas.microsoft.com/office/powerpoint/2010/main" val="194617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0" name="Rectangle 9"/>
          <p:cNvSpPr/>
          <p:nvPr/>
        </p:nvSpPr>
        <p:spPr>
          <a:xfrm>
            <a:off x="0" y="4528458"/>
            <a:ext cx="12192000" cy="232954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228602" y="2697479"/>
            <a:ext cx="11604172" cy="1463040"/>
          </a:xfrm>
          <a:prstGeom prst="rect">
            <a:avLst/>
          </a:prstGeom>
        </p:spPr>
        <p:txBody>
          <a:bodyPr anchor="ctr">
            <a:normAutofit/>
          </a:bodyPr>
          <a:lstStyle>
            <a:lvl1pPr algn="l">
              <a:defRPr sz="3251" b="1" cap="none" spc="163" baseline="0">
                <a:solidFill>
                  <a:schemeClr val="tx1"/>
                </a:solidFill>
                <a:latin typeface="Arial" panose="020B0604020202020204" pitchFamily="34" charset="0"/>
                <a:cs typeface="Arial" panose="020B0604020202020204" pitchFamily="34" charset="0"/>
              </a:defRPr>
            </a:lvl1pPr>
          </a:lstStyle>
          <a:p>
            <a:r>
              <a:rPr lang="en-US"/>
              <a:t>Click to edit final slide</a:t>
            </a:r>
          </a:p>
        </p:txBody>
      </p:sp>
      <p:sp>
        <p:nvSpPr>
          <p:cNvPr id="6" name="Rectangle 5"/>
          <p:cNvSpPr/>
          <p:nvPr/>
        </p:nvSpPr>
        <p:spPr>
          <a:xfrm>
            <a:off x="0" y="2"/>
            <a:ext cx="12192000" cy="232954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355" y="194801"/>
            <a:ext cx="3714056" cy="135532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4196" y="5221404"/>
            <a:ext cx="3593891" cy="1377517"/>
          </a:xfrm>
          <a:prstGeom prst="rect">
            <a:avLst/>
          </a:prstGeom>
        </p:spPr>
      </p:pic>
      <p:sp>
        <p:nvSpPr>
          <p:cNvPr id="3" name="Rectangle 2">
            <a:extLst>
              <a:ext uri="{FF2B5EF4-FFF2-40B4-BE49-F238E27FC236}">
                <a16:creationId xmlns:a16="http://schemas.microsoft.com/office/drawing/2014/main" id="{BA870AA0-EE02-4FFD-B559-3981EB7D4765}"/>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spTree>
    <p:extLst>
      <p:ext uri="{BB962C8B-B14F-4D97-AF65-F5344CB8AC3E}">
        <p14:creationId xmlns:p14="http://schemas.microsoft.com/office/powerpoint/2010/main" val="64543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End Slide">
    <p:spTree>
      <p:nvGrpSpPr>
        <p:cNvPr id="1" name=""/>
        <p:cNvGrpSpPr/>
        <p:nvPr/>
      </p:nvGrpSpPr>
      <p:grpSpPr>
        <a:xfrm>
          <a:off x="0" y="0"/>
          <a:ext cx="0" cy="0"/>
          <a:chOff x="0" y="0"/>
          <a:chExt cx="0" cy="0"/>
        </a:xfrm>
      </p:grpSpPr>
      <p:sp>
        <p:nvSpPr>
          <p:cNvPr id="10" name="Rectangle 9"/>
          <p:cNvSpPr/>
          <p:nvPr/>
        </p:nvSpPr>
        <p:spPr>
          <a:xfrm>
            <a:off x="0" y="4528458"/>
            <a:ext cx="12192000" cy="232954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228602" y="1835331"/>
            <a:ext cx="11604172" cy="1463040"/>
          </a:xfrm>
          <a:prstGeom prst="rect">
            <a:avLst/>
          </a:prstGeom>
        </p:spPr>
        <p:txBody>
          <a:bodyPr anchor="ctr">
            <a:normAutofit/>
          </a:bodyPr>
          <a:lstStyle>
            <a:lvl1pPr algn="l">
              <a:defRPr sz="3251" b="1" cap="none" spc="163" baseline="0">
                <a:solidFill>
                  <a:schemeClr val="tx1"/>
                </a:solidFill>
                <a:latin typeface="Arial" panose="020B0604020202020204" pitchFamily="34" charset="0"/>
                <a:cs typeface="Arial" panose="020B0604020202020204" pitchFamily="34" charset="0"/>
              </a:defRPr>
            </a:lvl1pPr>
          </a:lstStyle>
          <a:p>
            <a:r>
              <a:rPr lang="en-US"/>
              <a:t>Click to edit section slide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8717" y="5004107"/>
            <a:ext cx="3714056" cy="1355327"/>
          </a:xfrm>
          <a:prstGeom prst="rect">
            <a:avLst/>
          </a:prstGeom>
        </p:spPr>
      </p:pic>
      <p:sp>
        <p:nvSpPr>
          <p:cNvPr id="3" name="Rectangle 2">
            <a:extLst>
              <a:ext uri="{FF2B5EF4-FFF2-40B4-BE49-F238E27FC236}">
                <a16:creationId xmlns:a16="http://schemas.microsoft.com/office/drawing/2014/main" id="{727B8EAE-D330-4A96-A66C-9F2E03D874A1}"/>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spTree>
    <p:extLst>
      <p:ext uri="{BB962C8B-B14F-4D97-AF65-F5344CB8AC3E}">
        <p14:creationId xmlns:p14="http://schemas.microsoft.com/office/powerpoint/2010/main" val="401894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Single lin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1888" y="365127"/>
            <a:ext cx="10961913" cy="827949"/>
          </a:xfrm>
          <a:prstGeom prst="rect">
            <a:avLst/>
          </a:prstGeom>
        </p:spPr>
        <p:txBody>
          <a:bodyPr>
            <a:normAutofit/>
          </a:bodyPr>
          <a:lstStyle>
            <a:lvl1pPr>
              <a:defRPr sz="2925"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391887" y="1398811"/>
            <a:ext cx="11513923" cy="5190308"/>
          </a:xfrm>
          <a:prstGeom prst="rect">
            <a:avLst/>
          </a:prstGeom>
        </p:spPr>
        <p:txBody>
          <a:bodyPr>
            <a:normAutofit/>
          </a:bodyPr>
          <a:lstStyle>
            <a:lvl1pPr>
              <a:buClr>
                <a:srgbClr val="B20000"/>
              </a:buClr>
              <a:defRPr sz="2113">
                <a:latin typeface="Arial" panose="020B0604020202020204" pitchFamily="34" charset="0"/>
                <a:cs typeface="Arial" panose="020B0604020202020204" pitchFamily="34" charset="0"/>
              </a:defRPr>
            </a:lvl1pPr>
            <a:lvl2pPr>
              <a:buClr>
                <a:srgbClr val="B20000"/>
              </a:buClr>
              <a:defRPr sz="1951">
                <a:latin typeface="Arial" panose="020B0604020202020204" pitchFamily="34" charset="0"/>
                <a:cs typeface="Arial" panose="020B0604020202020204" pitchFamily="34" charset="0"/>
              </a:defRPr>
            </a:lvl2pPr>
            <a:lvl3pPr>
              <a:buClr>
                <a:srgbClr val="B20000"/>
              </a:buClr>
              <a:defRPr sz="1951">
                <a:latin typeface="Arial" panose="020B0604020202020204" pitchFamily="34" charset="0"/>
                <a:cs typeface="Arial" panose="020B0604020202020204" pitchFamily="34" charset="0"/>
              </a:defRPr>
            </a:lvl3pPr>
            <a:lvl4pPr>
              <a:buClr>
                <a:srgbClr val="C00000"/>
              </a:buClr>
              <a:defRPr sz="1139"/>
            </a:lvl4pPr>
            <a:lvl5pPr>
              <a:buClr>
                <a:srgbClr val="C00000"/>
              </a:buClr>
              <a:defRPr sz="1139"/>
            </a:lvl5pPr>
          </a:lstStyle>
          <a:p>
            <a:pPr lvl="0"/>
            <a:r>
              <a:rPr lang="en-US"/>
              <a:t>Click to edit Master text styles</a:t>
            </a:r>
          </a:p>
          <a:p>
            <a:pPr lvl="1"/>
            <a:r>
              <a:rPr lang="en-US"/>
              <a:t>Second level</a:t>
            </a:r>
          </a:p>
          <a:p>
            <a:pPr lvl="2"/>
            <a:r>
              <a:rPr lang="en-US"/>
              <a:t>Third level</a:t>
            </a:r>
          </a:p>
        </p:txBody>
      </p:sp>
      <p:sp>
        <p:nvSpPr>
          <p:cNvPr id="8" name="Rectangle 7"/>
          <p:cNvSpPr/>
          <p:nvPr/>
        </p:nvSpPr>
        <p:spPr>
          <a:xfrm>
            <a:off x="0" y="6723019"/>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3205"/>
          <a:stretch/>
        </p:blipFill>
        <p:spPr>
          <a:xfrm>
            <a:off x="11436533" y="365127"/>
            <a:ext cx="556041" cy="756109"/>
          </a:xfrm>
          <a:prstGeom prst="rect">
            <a:avLst/>
          </a:prstGeom>
        </p:spPr>
      </p:pic>
      <p:sp>
        <p:nvSpPr>
          <p:cNvPr id="4" name="Rectangle 3">
            <a:extLst>
              <a:ext uri="{FF2B5EF4-FFF2-40B4-BE49-F238E27FC236}">
                <a16:creationId xmlns:a16="http://schemas.microsoft.com/office/drawing/2014/main" id="{ABACD867-AB20-43D2-9DDD-688BC9CD1A1A}"/>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sp>
        <p:nvSpPr>
          <p:cNvPr id="7" name="Rectangle 6">
            <a:extLst>
              <a:ext uri="{FF2B5EF4-FFF2-40B4-BE49-F238E27FC236}">
                <a16:creationId xmlns:a16="http://schemas.microsoft.com/office/drawing/2014/main" id="{40EC9F0A-FD78-47DE-8A12-D707F37CEDAC}"/>
              </a:ext>
            </a:extLst>
          </p:cNvPr>
          <p:cNvSpPr/>
          <p:nvPr userDrawn="1"/>
        </p:nvSpPr>
        <p:spPr>
          <a:xfrm>
            <a:off x="9816878" y="264406"/>
            <a:ext cx="2264391" cy="1101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pic>
        <p:nvPicPr>
          <p:cNvPr id="9" name="Picture 8" descr="Graphical user interface, application&#10;&#10;Description automatically generated">
            <a:extLst>
              <a:ext uri="{FF2B5EF4-FFF2-40B4-BE49-F238E27FC236}">
                <a16:creationId xmlns:a16="http://schemas.microsoft.com/office/drawing/2014/main" id="{91DD74AC-47C4-4AE8-BBD7-E6BFFB00FD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68760"/>
            <a:ext cx="12229448" cy="5589240"/>
          </a:xfrm>
          <a:prstGeom prst="rect">
            <a:avLst/>
          </a:prstGeom>
        </p:spPr>
      </p:pic>
    </p:spTree>
    <p:extLst>
      <p:ext uri="{BB962C8B-B14F-4D97-AF65-F5344CB8AC3E}">
        <p14:creationId xmlns:p14="http://schemas.microsoft.com/office/powerpoint/2010/main" val="420213909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Single line header 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887" y="1380875"/>
            <a:ext cx="5582195" cy="5185389"/>
          </a:xfrm>
          <a:prstGeom prst="rect">
            <a:avLst/>
          </a:prstGeom>
        </p:spPr>
        <p:txBody>
          <a:bodyPr>
            <a:normAutofit/>
          </a:bodyPr>
          <a:lstStyle>
            <a:lvl1pPr>
              <a:buClr>
                <a:srgbClr val="B20000"/>
              </a:buClr>
              <a:defRPr sz="2113">
                <a:latin typeface="Arial" panose="020B0604020202020204" pitchFamily="34" charset="0"/>
                <a:cs typeface="Arial" panose="020B0604020202020204" pitchFamily="34" charset="0"/>
              </a:defRPr>
            </a:lvl1pPr>
            <a:lvl2pPr>
              <a:buClr>
                <a:srgbClr val="B20000"/>
              </a:buClr>
              <a:defRPr sz="1951">
                <a:latin typeface="Arial" panose="020B0604020202020204" pitchFamily="34" charset="0"/>
                <a:cs typeface="Arial" panose="020B0604020202020204" pitchFamily="34" charset="0"/>
              </a:defRPr>
            </a:lvl2pPr>
            <a:lvl3pPr>
              <a:buClr>
                <a:srgbClr val="B20000"/>
              </a:buClr>
              <a:defRPr sz="1951">
                <a:latin typeface="Arial" panose="020B0604020202020204" pitchFamily="34" charset="0"/>
                <a:cs typeface="Arial" panose="020B0604020202020204" pitchFamily="34" charset="0"/>
              </a:defRPr>
            </a:lvl3pPr>
            <a:lvl4pPr>
              <a:defRPr sz="1139"/>
            </a:lvl4pPr>
            <a:lvl5pPr>
              <a:defRPr sz="1139"/>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59395" y="1380875"/>
            <a:ext cx="5406819" cy="5185389"/>
          </a:xfrm>
          <a:prstGeom prst="rect">
            <a:avLst/>
          </a:prstGeom>
        </p:spPr>
        <p:txBody>
          <a:bodyPr>
            <a:normAutofit/>
          </a:bodyPr>
          <a:lstStyle>
            <a:lvl1pPr>
              <a:buClr>
                <a:srgbClr val="B20000"/>
              </a:buClr>
              <a:defRPr sz="2113">
                <a:latin typeface="Arial" panose="020B0604020202020204" pitchFamily="34" charset="0"/>
                <a:cs typeface="Arial" panose="020B0604020202020204" pitchFamily="34" charset="0"/>
              </a:defRPr>
            </a:lvl1pPr>
            <a:lvl2pPr>
              <a:buClr>
                <a:srgbClr val="B20000"/>
              </a:buClr>
              <a:defRPr sz="1951">
                <a:latin typeface="Arial" panose="020B0604020202020204" pitchFamily="34" charset="0"/>
                <a:cs typeface="Arial" panose="020B0604020202020204" pitchFamily="34" charset="0"/>
              </a:defRPr>
            </a:lvl2pPr>
            <a:lvl3pPr>
              <a:buClr>
                <a:srgbClr val="B20000"/>
              </a:buClr>
              <a:defRPr sz="1951">
                <a:latin typeface="Arial" panose="020B0604020202020204" pitchFamily="34" charset="0"/>
                <a:cs typeface="Arial" panose="020B0604020202020204" pitchFamily="34" charset="0"/>
              </a:defRPr>
            </a:lvl3pPr>
            <a:lvl4pPr>
              <a:defRPr sz="1139"/>
            </a:lvl4pPr>
            <a:lvl5pPr>
              <a:defRPr sz="1139"/>
            </a:lvl5pPr>
          </a:lstStyle>
          <a:p>
            <a:pPr lvl="0"/>
            <a:r>
              <a:rPr lang="en-US"/>
              <a:t>Click to edit Master text styles</a:t>
            </a:r>
          </a:p>
          <a:p>
            <a:pPr lvl="1"/>
            <a:r>
              <a:rPr lang="en-US"/>
              <a:t>Second level</a:t>
            </a:r>
          </a:p>
          <a:p>
            <a:pPr lvl="2"/>
            <a:r>
              <a:rPr lang="en-US"/>
              <a:t>Third level</a:t>
            </a:r>
          </a:p>
        </p:txBody>
      </p:sp>
      <p:sp>
        <p:nvSpPr>
          <p:cNvPr id="10" name="Rectangle 9"/>
          <p:cNvSpPr/>
          <p:nvPr/>
        </p:nvSpPr>
        <p:spPr>
          <a:xfrm>
            <a:off x="0" y="6723019"/>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itle 1"/>
          <p:cNvSpPr>
            <a:spLocks noGrp="1"/>
          </p:cNvSpPr>
          <p:nvPr>
            <p:ph type="title" hasCustomPrompt="1"/>
          </p:nvPr>
        </p:nvSpPr>
        <p:spPr>
          <a:xfrm>
            <a:off x="391888" y="365127"/>
            <a:ext cx="10961913" cy="827949"/>
          </a:xfrm>
          <a:prstGeom prst="rect">
            <a:avLst/>
          </a:prstGeom>
        </p:spPr>
        <p:txBody>
          <a:bodyPr>
            <a:normAutofit/>
          </a:bodyPr>
          <a:lstStyle>
            <a:lvl1pPr>
              <a:defRPr sz="2925" b="1">
                <a:latin typeface="Arial" panose="020B0604020202020204" pitchFamily="34" charset="0"/>
                <a:cs typeface="Arial" panose="020B0604020202020204" pitchFamily="34" charset="0"/>
              </a:defRPr>
            </a:lvl1pPr>
          </a:lstStyle>
          <a:p>
            <a:r>
              <a:rPr lang="en-US"/>
              <a:t>Click to edit master title style</a:t>
            </a:r>
            <a:endParaRPr lang="en-GB"/>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73205"/>
          <a:stretch/>
        </p:blipFill>
        <p:spPr>
          <a:xfrm>
            <a:off x="11436533" y="365127"/>
            <a:ext cx="556041" cy="756109"/>
          </a:xfrm>
          <a:prstGeom prst="rect">
            <a:avLst/>
          </a:prstGeom>
        </p:spPr>
      </p:pic>
      <p:sp>
        <p:nvSpPr>
          <p:cNvPr id="2" name="Rectangle 1">
            <a:extLst>
              <a:ext uri="{FF2B5EF4-FFF2-40B4-BE49-F238E27FC236}">
                <a16:creationId xmlns:a16="http://schemas.microsoft.com/office/drawing/2014/main" id="{60219800-C3D2-420E-BBAC-F56848254A0B}"/>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sp>
        <p:nvSpPr>
          <p:cNvPr id="8" name="Rectangle 7">
            <a:extLst>
              <a:ext uri="{FF2B5EF4-FFF2-40B4-BE49-F238E27FC236}">
                <a16:creationId xmlns:a16="http://schemas.microsoft.com/office/drawing/2014/main" id="{B803469F-C49F-4FF2-A028-DD2A8E3DDA59}"/>
              </a:ext>
            </a:extLst>
          </p:cNvPr>
          <p:cNvSpPr/>
          <p:nvPr userDrawn="1"/>
        </p:nvSpPr>
        <p:spPr>
          <a:xfrm>
            <a:off x="9816878" y="264406"/>
            <a:ext cx="2264391" cy="1101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pic>
        <p:nvPicPr>
          <p:cNvPr id="9" name="Picture 8" descr="Graphical user interface, application&#10;&#10;Description automatically generated">
            <a:extLst>
              <a:ext uri="{FF2B5EF4-FFF2-40B4-BE49-F238E27FC236}">
                <a16:creationId xmlns:a16="http://schemas.microsoft.com/office/drawing/2014/main" id="{670C758A-C29F-45CD-9A96-F23BDB10CF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68760"/>
            <a:ext cx="12229448" cy="5589240"/>
          </a:xfrm>
          <a:prstGeom prst="rect">
            <a:avLst/>
          </a:prstGeom>
        </p:spPr>
      </p:pic>
    </p:spTree>
    <p:extLst>
      <p:ext uri="{BB962C8B-B14F-4D97-AF65-F5344CB8AC3E}">
        <p14:creationId xmlns:p14="http://schemas.microsoft.com/office/powerpoint/2010/main" val="54970394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ingle line header clear">
    <p:spTree>
      <p:nvGrpSpPr>
        <p:cNvPr id="1" name=""/>
        <p:cNvGrpSpPr/>
        <p:nvPr/>
      </p:nvGrpSpPr>
      <p:grpSpPr>
        <a:xfrm>
          <a:off x="0" y="0"/>
          <a:ext cx="0" cy="0"/>
          <a:chOff x="0" y="0"/>
          <a:chExt cx="0" cy="0"/>
        </a:xfrm>
      </p:grpSpPr>
      <p:sp>
        <p:nvSpPr>
          <p:cNvPr id="10" name="Rectangle 9"/>
          <p:cNvSpPr/>
          <p:nvPr/>
        </p:nvSpPr>
        <p:spPr>
          <a:xfrm>
            <a:off x="0" y="6723019"/>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itle 1"/>
          <p:cNvSpPr>
            <a:spLocks noGrp="1"/>
          </p:cNvSpPr>
          <p:nvPr>
            <p:ph type="title" hasCustomPrompt="1"/>
          </p:nvPr>
        </p:nvSpPr>
        <p:spPr>
          <a:xfrm>
            <a:off x="391888" y="365127"/>
            <a:ext cx="10961913" cy="827949"/>
          </a:xfrm>
          <a:prstGeom prst="rect">
            <a:avLst/>
          </a:prstGeom>
        </p:spPr>
        <p:txBody>
          <a:bodyPr>
            <a:normAutofit/>
          </a:bodyPr>
          <a:lstStyle>
            <a:lvl1pPr>
              <a:defRPr sz="2925" b="1">
                <a:latin typeface="Arial" panose="020B0604020202020204" pitchFamily="34" charset="0"/>
                <a:cs typeface="Arial" panose="020B0604020202020204" pitchFamily="34" charset="0"/>
              </a:defRPr>
            </a:lvl1pPr>
          </a:lstStyle>
          <a:p>
            <a:r>
              <a:rPr lang="en-US"/>
              <a:t>Click to edit master title style</a:t>
            </a:r>
            <a:endParaRPr lang="en-GB"/>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73205"/>
          <a:stretch/>
        </p:blipFill>
        <p:spPr>
          <a:xfrm>
            <a:off x="11436533" y="365127"/>
            <a:ext cx="556041" cy="756109"/>
          </a:xfrm>
          <a:prstGeom prst="rect">
            <a:avLst/>
          </a:prstGeom>
        </p:spPr>
      </p:pic>
      <p:sp>
        <p:nvSpPr>
          <p:cNvPr id="2" name="Rectangle 1">
            <a:extLst>
              <a:ext uri="{FF2B5EF4-FFF2-40B4-BE49-F238E27FC236}">
                <a16:creationId xmlns:a16="http://schemas.microsoft.com/office/drawing/2014/main" id="{FD6CA5D5-4846-4092-BC99-D7CF08F51046}"/>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sp>
        <p:nvSpPr>
          <p:cNvPr id="6" name="Rectangle 5">
            <a:extLst>
              <a:ext uri="{FF2B5EF4-FFF2-40B4-BE49-F238E27FC236}">
                <a16:creationId xmlns:a16="http://schemas.microsoft.com/office/drawing/2014/main" id="{6ECDE5B9-60FF-486D-8CCA-B72BD6F6C8F9}"/>
              </a:ext>
            </a:extLst>
          </p:cNvPr>
          <p:cNvSpPr/>
          <p:nvPr userDrawn="1"/>
        </p:nvSpPr>
        <p:spPr>
          <a:xfrm>
            <a:off x="9816878" y="264406"/>
            <a:ext cx="2264391" cy="1101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pic>
        <p:nvPicPr>
          <p:cNvPr id="7" name="Picture 6" descr="Graphical user interface, application&#10;&#10;Description automatically generated">
            <a:extLst>
              <a:ext uri="{FF2B5EF4-FFF2-40B4-BE49-F238E27FC236}">
                <a16:creationId xmlns:a16="http://schemas.microsoft.com/office/drawing/2014/main" id="{C749D7F8-B146-4054-9602-C1FA5BF1BD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68760"/>
            <a:ext cx="12229448" cy="5589240"/>
          </a:xfrm>
          <a:prstGeom prst="rect">
            <a:avLst/>
          </a:prstGeom>
        </p:spPr>
      </p:pic>
    </p:spTree>
    <p:extLst>
      <p:ext uri="{BB962C8B-B14F-4D97-AF65-F5344CB8AC3E}">
        <p14:creationId xmlns:p14="http://schemas.microsoft.com/office/powerpoint/2010/main" val="239816779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Double lin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1888" y="365128"/>
            <a:ext cx="10961913" cy="540565"/>
          </a:xfrm>
          <a:prstGeom prst="rect">
            <a:avLst/>
          </a:prstGeom>
        </p:spPr>
        <p:txBody>
          <a:bodyPr anchor="ctr">
            <a:noAutofit/>
          </a:bodyPr>
          <a:lstStyle>
            <a:lvl1pPr>
              <a:defRPr sz="2925"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8" name="Rectangle 7"/>
          <p:cNvSpPr/>
          <p:nvPr/>
        </p:nvSpPr>
        <p:spPr>
          <a:xfrm>
            <a:off x="0" y="6723019"/>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 Placeholder 4"/>
          <p:cNvSpPr>
            <a:spLocks noGrp="1"/>
          </p:cNvSpPr>
          <p:nvPr>
            <p:ph type="body" sz="quarter" idx="10"/>
          </p:nvPr>
        </p:nvSpPr>
        <p:spPr>
          <a:xfrm>
            <a:off x="391888" y="984138"/>
            <a:ext cx="10961913" cy="287247"/>
          </a:xfrm>
          <a:prstGeom prst="rect">
            <a:avLst/>
          </a:prstGeom>
        </p:spPr>
        <p:txBody>
          <a:bodyPr anchor="ctr"/>
          <a:lstStyle>
            <a:lvl1pPr marL="0" indent="0">
              <a:buNone/>
              <a:defRPr sz="1625">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Content Placeholder 2"/>
          <p:cNvSpPr>
            <a:spLocks noGrp="1"/>
          </p:cNvSpPr>
          <p:nvPr>
            <p:ph idx="1"/>
          </p:nvPr>
        </p:nvSpPr>
        <p:spPr>
          <a:xfrm>
            <a:off x="391887" y="1349830"/>
            <a:ext cx="11513923" cy="5190308"/>
          </a:xfrm>
          <a:prstGeom prst="rect">
            <a:avLst/>
          </a:prstGeom>
        </p:spPr>
        <p:txBody>
          <a:bodyPr>
            <a:normAutofit/>
          </a:bodyPr>
          <a:lstStyle>
            <a:lvl1pPr>
              <a:buClr>
                <a:srgbClr val="B20000"/>
              </a:buClr>
              <a:defRPr sz="2113">
                <a:latin typeface="Arial" panose="020B0604020202020204" pitchFamily="34" charset="0"/>
                <a:cs typeface="Arial" panose="020B0604020202020204" pitchFamily="34" charset="0"/>
              </a:defRPr>
            </a:lvl1pPr>
            <a:lvl2pPr>
              <a:buClr>
                <a:srgbClr val="B20000"/>
              </a:buClr>
              <a:defRPr sz="1951">
                <a:latin typeface="Arial" panose="020B0604020202020204" pitchFamily="34" charset="0"/>
                <a:cs typeface="Arial" panose="020B0604020202020204" pitchFamily="34" charset="0"/>
              </a:defRPr>
            </a:lvl2pPr>
            <a:lvl3pPr>
              <a:buClr>
                <a:srgbClr val="B20000"/>
              </a:buClr>
              <a:defRPr sz="1951">
                <a:latin typeface="Arial" panose="020B0604020202020204" pitchFamily="34" charset="0"/>
                <a:cs typeface="Arial" panose="020B0604020202020204" pitchFamily="34" charset="0"/>
              </a:defRPr>
            </a:lvl3pPr>
            <a:lvl4pPr>
              <a:buClr>
                <a:srgbClr val="C00000"/>
              </a:buClr>
              <a:defRPr sz="1139"/>
            </a:lvl4pPr>
            <a:lvl5pPr>
              <a:buClr>
                <a:srgbClr val="C00000"/>
              </a:buClr>
              <a:defRPr sz="1139"/>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r="73205"/>
          <a:stretch/>
        </p:blipFill>
        <p:spPr>
          <a:xfrm>
            <a:off x="11436533" y="365127"/>
            <a:ext cx="556041" cy="756109"/>
          </a:xfrm>
          <a:prstGeom prst="rect">
            <a:avLst/>
          </a:prstGeom>
        </p:spPr>
      </p:pic>
      <p:sp>
        <p:nvSpPr>
          <p:cNvPr id="3" name="Rectangle 2">
            <a:extLst>
              <a:ext uri="{FF2B5EF4-FFF2-40B4-BE49-F238E27FC236}">
                <a16:creationId xmlns:a16="http://schemas.microsoft.com/office/drawing/2014/main" id="{EF280666-CB97-4FFC-B2A3-7DD923C66572}"/>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spTree>
    <p:extLst>
      <p:ext uri="{BB962C8B-B14F-4D97-AF65-F5344CB8AC3E}">
        <p14:creationId xmlns:p14="http://schemas.microsoft.com/office/powerpoint/2010/main" val="47320393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04FC4-3289-4FE8-BE4C-5839E6653DB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F862D2-F869-41BC-BD4D-2BB6956081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34C684-2D15-4E18-B4A6-D706018F4236}"/>
              </a:ext>
            </a:extLst>
          </p:cNvPr>
          <p:cNvSpPr>
            <a:spLocks noGrp="1"/>
          </p:cNvSpPr>
          <p:nvPr>
            <p:ph type="dt" sz="half" idx="10"/>
          </p:nvPr>
        </p:nvSpPr>
        <p:spPr/>
        <p:txBody>
          <a:bodyPr/>
          <a:lstStyle/>
          <a:p>
            <a:fld id="{B6EDF46B-B845-4DC5-AE19-F56347496996}" type="datetimeFigureOut">
              <a:rPr lang="en-GB" smtClean="0"/>
              <a:t>22/11/2023</a:t>
            </a:fld>
            <a:endParaRPr lang="en-GB"/>
          </a:p>
        </p:txBody>
      </p:sp>
      <p:sp>
        <p:nvSpPr>
          <p:cNvPr id="5" name="Footer Placeholder 4">
            <a:extLst>
              <a:ext uri="{FF2B5EF4-FFF2-40B4-BE49-F238E27FC236}">
                <a16:creationId xmlns:a16="http://schemas.microsoft.com/office/drawing/2014/main" id="{0FB7F024-C8B7-4391-8089-7FF01CDAF9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A81C34-658E-4213-80ED-28CC3EB281FC}"/>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3690021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Double line header clear">
    <p:spTree>
      <p:nvGrpSpPr>
        <p:cNvPr id="1" name=""/>
        <p:cNvGrpSpPr/>
        <p:nvPr/>
      </p:nvGrpSpPr>
      <p:grpSpPr>
        <a:xfrm>
          <a:off x="0" y="0"/>
          <a:ext cx="0" cy="0"/>
          <a:chOff x="0" y="0"/>
          <a:chExt cx="0" cy="0"/>
        </a:xfrm>
      </p:grpSpPr>
      <p:sp>
        <p:nvSpPr>
          <p:cNvPr id="10" name="Rectangle 9"/>
          <p:cNvSpPr/>
          <p:nvPr/>
        </p:nvSpPr>
        <p:spPr>
          <a:xfrm>
            <a:off x="0" y="6723019"/>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73205"/>
          <a:stretch/>
        </p:blipFill>
        <p:spPr>
          <a:xfrm>
            <a:off x="11436533" y="365127"/>
            <a:ext cx="556041" cy="756109"/>
          </a:xfrm>
          <a:prstGeom prst="rect">
            <a:avLst/>
          </a:prstGeom>
        </p:spPr>
      </p:pic>
      <p:sp>
        <p:nvSpPr>
          <p:cNvPr id="13" name="Title 1"/>
          <p:cNvSpPr>
            <a:spLocks noGrp="1"/>
          </p:cNvSpPr>
          <p:nvPr>
            <p:ph type="title" hasCustomPrompt="1"/>
          </p:nvPr>
        </p:nvSpPr>
        <p:spPr>
          <a:xfrm>
            <a:off x="391888" y="365128"/>
            <a:ext cx="10961913" cy="540565"/>
          </a:xfrm>
          <a:prstGeom prst="rect">
            <a:avLst/>
          </a:prstGeom>
        </p:spPr>
        <p:txBody>
          <a:bodyPr anchor="ctr">
            <a:noAutofit/>
          </a:bodyPr>
          <a:lstStyle>
            <a:lvl1pPr>
              <a:defRPr sz="2925"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4" name="Text Placeholder 4"/>
          <p:cNvSpPr>
            <a:spLocks noGrp="1"/>
          </p:cNvSpPr>
          <p:nvPr>
            <p:ph type="body" sz="quarter" idx="10"/>
          </p:nvPr>
        </p:nvSpPr>
        <p:spPr>
          <a:xfrm>
            <a:off x="391888" y="984138"/>
            <a:ext cx="10961913" cy="287247"/>
          </a:xfrm>
          <a:prstGeom prst="rect">
            <a:avLst/>
          </a:prstGeom>
        </p:spPr>
        <p:txBody>
          <a:bodyPr anchor="ctr"/>
          <a:lstStyle>
            <a:lvl1pPr marL="0" indent="0">
              <a:buNone/>
              <a:defRPr sz="1625">
                <a:latin typeface="Arial" panose="020B0604020202020204" pitchFamily="34" charset="0"/>
                <a:cs typeface="Arial" panose="020B0604020202020204" pitchFamily="34" charset="0"/>
              </a:defRPr>
            </a:lvl1pPr>
          </a:lstStyle>
          <a:p>
            <a:pPr lvl="0"/>
            <a:r>
              <a:rPr lang="en-US"/>
              <a:t>Click to edit Master text styles</a:t>
            </a:r>
          </a:p>
        </p:txBody>
      </p:sp>
      <p:sp>
        <p:nvSpPr>
          <p:cNvPr id="2" name="Rectangle 1">
            <a:extLst>
              <a:ext uri="{FF2B5EF4-FFF2-40B4-BE49-F238E27FC236}">
                <a16:creationId xmlns:a16="http://schemas.microsoft.com/office/drawing/2014/main" id="{25475DDC-641F-4B9D-9272-E3B798E74AB3}"/>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spTree>
    <p:extLst>
      <p:ext uri="{BB962C8B-B14F-4D97-AF65-F5344CB8AC3E}">
        <p14:creationId xmlns:p14="http://schemas.microsoft.com/office/powerpoint/2010/main" val="94366562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ouble line header 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887" y="1380875"/>
            <a:ext cx="5582195" cy="5185389"/>
          </a:xfrm>
          <a:prstGeom prst="rect">
            <a:avLst/>
          </a:prstGeom>
        </p:spPr>
        <p:txBody>
          <a:bodyPr>
            <a:normAutofit/>
          </a:bodyPr>
          <a:lstStyle>
            <a:lvl1pPr>
              <a:buClr>
                <a:srgbClr val="B20000"/>
              </a:buClr>
              <a:defRPr sz="2113">
                <a:latin typeface="Arial" panose="020B0604020202020204" pitchFamily="34" charset="0"/>
                <a:cs typeface="Arial" panose="020B0604020202020204" pitchFamily="34" charset="0"/>
              </a:defRPr>
            </a:lvl1pPr>
            <a:lvl2pPr>
              <a:buClr>
                <a:srgbClr val="B20000"/>
              </a:buClr>
              <a:defRPr sz="1951">
                <a:latin typeface="Arial" panose="020B0604020202020204" pitchFamily="34" charset="0"/>
                <a:cs typeface="Arial" panose="020B0604020202020204" pitchFamily="34" charset="0"/>
              </a:defRPr>
            </a:lvl2pPr>
            <a:lvl3pPr>
              <a:buClr>
                <a:srgbClr val="B20000"/>
              </a:buClr>
              <a:defRPr sz="1951">
                <a:latin typeface="Arial" panose="020B0604020202020204" pitchFamily="34" charset="0"/>
                <a:cs typeface="Arial" panose="020B0604020202020204" pitchFamily="34" charset="0"/>
              </a:defRPr>
            </a:lvl3pPr>
            <a:lvl4pPr>
              <a:defRPr sz="1139"/>
            </a:lvl4pPr>
            <a:lvl5pPr>
              <a:defRPr sz="1139"/>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59395" y="1380875"/>
            <a:ext cx="5406819" cy="5185389"/>
          </a:xfrm>
          <a:prstGeom prst="rect">
            <a:avLst/>
          </a:prstGeom>
        </p:spPr>
        <p:txBody>
          <a:bodyPr>
            <a:normAutofit/>
          </a:bodyPr>
          <a:lstStyle>
            <a:lvl1pPr>
              <a:buClr>
                <a:srgbClr val="B20000"/>
              </a:buClr>
              <a:defRPr sz="2113">
                <a:latin typeface="Arial" panose="020B0604020202020204" pitchFamily="34" charset="0"/>
                <a:cs typeface="Arial" panose="020B0604020202020204" pitchFamily="34" charset="0"/>
              </a:defRPr>
            </a:lvl1pPr>
            <a:lvl2pPr>
              <a:buClr>
                <a:srgbClr val="B20000"/>
              </a:buClr>
              <a:defRPr sz="1951">
                <a:latin typeface="Arial" panose="020B0604020202020204" pitchFamily="34" charset="0"/>
                <a:cs typeface="Arial" panose="020B0604020202020204" pitchFamily="34" charset="0"/>
              </a:defRPr>
            </a:lvl2pPr>
            <a:lvl3pPr>
              <a:buClr>
                <a:srgbClr val="B20000"/>
              </a:buClr>
              <a:defRPr sz="1951">
                <a:latin typeface="Arial" panose="020B0604020202020204" pitchFamily="34" charset="0"/>
                <a:cs typeface="Arial" panose="020B0604020202020204" pitchFamily="34" charset="0"/>
              </a:defRPr>
            </a:lvl3pPr>
            <a:lvl4pPr>
              <a:defRPr sz="1139"/>
            </a:lvl4pPr>
            <a:lvl5pPr>
              <a:defRPr sz="1139"/>
            </a:lvl5pPr>
          </a:lstStyle>
          <a:p>
            <a:pPr lvl="0"/>
            <a:r>
              <a:rPr lang="en-US"/>
              <a:t>Click to edit Master text styles</a:t>
            </a:r>
          </a:p>
          <a:p>
            <a:pPr lvl="1"/>
            <a:r>
              <a:rPr lang="en-US"/>
              <a:t>Second level</a:t>
            </a:r>
          </a:p>
          <a:p>
            <a:pPr lvl="2"/>
            <a:r>
              <a:rPr lang="en-US"/>
              <a:t>Third level</a:t>
            </a:r>
          </a:p>
        </p:txBody>
      </p:sp>
      <p:sp>
        <p:nvSpPr>
          <p:cNvPr id="10" name="Rectangle 9"/>
          <p:cNvSpPr/>
          <p:nvPr/>
        </p:nvSpPr>
        <p:spPr>
          <a:xfrm>
            <a:off x="0" y="6723019"/>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73205"/>
          <a:stretch/>
        </p:blipFill>
        <p:spPr>
          <a:xfrm>
            <a:off x="11436533" y="365127"/>
            <a:ext cx="556041" cy="756109"/>
          </a:xfrm>
          <a:prstGeom prst="rect">
            <a:avLst/>
          </a:prstGeom>
        </p:spPr>
      </p:pic>
      <p:sp>
        <p:nvSpPr>
          <p:cNvPr id="7" name="Title 1"/>
          <p:cNvSpPr>
            <a:spLocks noGrp="1"/>
          </p:cNvSpPr>
          <p:nvPr>
            <p:ph type="title" hasCustomPrompt="1"/>
          </p:nvPr>
        </p:nvSpPr>
        <p:spPr>
          <a:xfrm>
            <a:off x="391888" y="365128"/>
            <a:ext cx="10961913" cy="540565"/>
          </a:xfrm>
          <a:prstGeom prst="rect">
            <a:avLst/>
          </a:prstGeom>
        </p:spPr>
        <p:txBody>
          <a:bodyPr anchor="ctr">
            <a:noAutofit/>
          </a:bodyPr>
          <a:lstStyle>
            <a:lvl1pPr>
              <a:defRPr sz="2925"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8" name="Text Placeholder 4"/>
          <p:cNvSpPr>
            <a:spLocks noGrp="1"/>
          </p:cNvSpPr>
          <p:nvPr>
            <p:ph type="body" sz="quarter" idx="10"/>
          </p:nvPr>
        </p:nvSpPr>
        <p:spPr>
          <a:xfrm>
            <a:off x="391888" y="984138"/>
            <a:ext cx="10961913" cy="287247"/>
          </a:xfrm>
          <a:prstGeom prst="rect">
            <a:avLst/>
          </a:prstGeom>
        </p:spPr>
        <p:txBody>
          <a:bodyPr anchor="ctr"/>
          <a:lstStyle>
            <a:lvl1pPr marL="0" indent="0">
              <a:buNone/>
              <a:defRPr sz="1625">
                <a:latin typeface="Arial" panose="020B0604020202020204" pitchFamily="34" charset="0"/>
                <a:cs typeface="Arial" panose="020B0604020202020204" pitchFamily="34" charset="0"/>
              </a:defRPr>
            </a:lvl1pPr>
          </a:lstStyle>
          <a:p>
            <a:pPr lvl="0"/>
            <a:r>
              <a:rPr lang="en-US"/>
              <a:t>Click to edit Master text styles</a:t>
            </a:r>
          </a:p>
        </p:txBody>
      </p:sp>
      <p:sp>
        <p:nvSpPr>
          <p:cNvPr id="2" name="Rectangle 1">
            <a:extLst>
              <a:ext uri="{FF2B5EF4-FFF2-40B4-BE49-F238E27FC236}">
                <a16:creationId xmlns:a16="http://schemas.microsoft.com/office/drawing/2014/main" id="{FD590910-A9E1-4E2F-8116-A6FB5589FE11}"/>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spTree>
    <p:extLst>
      <p:ext uri="{BB962C8B-B14F-4D97-AF65-F5344CB8AC3E}">
        <p14:creationId xmlns:p14="http://schemas.microsoft.com/office/powerpoint/2010/main" val="132209758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56D9B-F42B-41BB-9B5F-4C6C388D7E2F}"/>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pic>
        <p:nvPicPr>
          <p:cNvPr id="4" name="Picture 2">
            <a:extLst>
              <a:ext uri="{FF2B5EF4-FFF2-40B4-BE49-F238E27FC236}">
                <a16:creationId xmlns:a16="http://schemas.microsoft.com/office/drawing/2014/main" id="{0F3762F5-BDE7-4A6C-B11E-7104E40C511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26584"/>
          <a:stretch>
            <a:fillRect/>
          </a:stretch>
        </p:blipFill>
        <p:spPr bwMode="auto">
          <a:xfrm>
            <a:off x="0" y="1733550"/>
            <a:ext cx="12211539" cy="515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5223025"/>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58088D-865B-4BD5-A9AC-7F786FD4981E}"/>
              </a:ext>
            </a:extLst>
          </p:cNvPr>
          <p:cNvSpPr/>
          <p:nvPr userDrawn="1"/>
        </p:nvSpPr>
        <p:spPr>
          <a:xfrm>
            <a:off x="9816878" y="264406"/>
            <a:ext cx="2264391" cy="1101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pic>
        <p:nvPicPr>
          <p:cNvPr id="7" name="Picture 6" descr="Graphical user interface, application&#10;&#10;Description automatically generated">
            <a:extLst>
              <a:ext uri="{FF2B5EF4-FFF2-40B4-BE49-F238E27FC236}">
                <a16:creationId xmlns:a16="http://schemas.microsoft.com/office/drawing/2014/main" id="{E044C8E3-AAB0-4913-8E5C-C9F6E311AD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85285"/>
            <a:ext cx="12229448" cy="5589240"/>
          </a:xfrm>
          <a:prstGeom prst="rect">
            <a:avLst/>
          </a:prstGeom>
        </p:spPr>
      </p:pic>
      <p:sp>
        <p:nvSpPr>
          <p:cNvPr id="4" name="Slide Number Placeholder 5"/>
          <p:cNvSpPr txBox="1">
            <a:spLocks/>
          </p:cNvSpPr>
          <p:nvPr userDrawn="1"/>
        </p:nvSpPr>
        <p:spPr>
          <a:xfrm>
            <a:off x="455247" y="6411914"/>
            <a:ext cx="2844800" cy="365125"/>
          </a:xfrm>
          <a:prstGeom prst="rect">
            <a:avLst/>
          </a:prstGeom>
        </p:spPr>
        <p:txBody>
          <a:bodyPr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00">
                <a:solidFill>
                  <a:schemeClr val="bg1"/>
                </a:solidFill>
              </a:rPr>
              <a:t>PAGE </a:t>
            </a:r>
            <a:fld id="{E163964E-3232-4EF4-A14E-638B1C4B0D68}" type="slidenum">
              <a:rPr lang="en-GB" sz="1000" smtClean="0">
                <a:solidFill>
                  <a:schemeClr val="bg1"/>
                </a:solidFill>
              </a:rPr>
              <a:pPr fontAlgn="auto">
                <a:spcBef>
                  <a:spcPts val="0"/>
                </a:spcBef>
                <a:spcAft>
                  <a:spcPts val="0"/>
                </a:spcAft>
                <a:defRPr/>
              </a:pPr>
              <a:t>‹#›</a:t>
            </a:fld>
            <a:endParaRPr lang="en-GB" sz="1000">
              <a:solidFill>
                <a:schemeClr val="bg1"/>
              </a:solidFill>
            </a:endParaRPr>
          </a:p>
        </p:txBody>
      </p:sp>
      <p:sp>
        <p:nvSpPr>
          <p:cNvPr id="9" name="Title 1"/>
          <p:cNvSpPr>
            <a:spLocks noGrp="1"/>
          </p:cNvSpPr>
          <p:nvPr>
            <p:ph type="title"/>
          </p:nvPr>
        </p:nvSpPr>
        <p:spPr>
          <a:xfrm>
            <a:off x="609600" y="274637"/>
            <a:ext cx="10972800" cy="994123"/>
          </a:xfrm>
          <a:prstGeom prst="rect">
            <a:avLst/>
          </a:prstGeom>
        </p:spPr>
        <p:txBody>
          <a:bodyPr>
            <a:normAutofit/>
          </a:bodyPr>
          <a:lstStyle>
            <a:lvl1pPr>
              <a:defRPr sz="2800"/>
            </a:lvl1pPr>
          </a:lstStyle>
          <a:p>
            <a:r>
              <a:rPr lang="en-US"/>
              <a:t>Click to edit Master title style</a:t>
            </a:r>
            <a:endParaRPr lang="en-GB"/>
          </a:p>
        </p:txBody>
      </p:sp>
      <p:sp>
        <p:nvSpPr>
          <p:cNvPr id="10" name="Content Placeholder 2"/>
          <p:cNvSpPr>
            <a:spLocks noGrp="1"/>
          </p:cNvSpPr>
          <p:nvPr>
            <p:ph idx="1"/>
          </p:nvPr>
        </p:nvSpPr>
        <p:spPr>
          <a:xfrm>
            <a:off x="609600" y="1412777"/>
            <a:ext cx="10972800" cy="4525387"/>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253368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Chart, histogram&#10;&#10;Description automatically generated">
            <a:extLst>
              <a:ext uri="{FF2B5EF4-FFF2-40B4-BE49-F238E27FC236}">
                <a16:creationId xmlns:a16="http://schemas.microsoft.com/office/drawing/2014/main" id="{63031EDC-A21F-493C-BAE1-06B14D6090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26162" y="1748409"/>
            <a:ext cx="6995441" cy="1470025"/>
          </a:xfrm>
        </p:spPr>
        <p:txBody>
          <a:bodyPr>
            <a:normAutofit/>
          </a:bodyPr>
          <a:lstStyle>
            <a:lvl1pPr algn="l">
              <a:defRPr sz="3600" b="1">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43703" y="3260576"/>
            <a:ext cx="6958927" cy="1752600"/>
          </a:xfrm>
        </p:spPr>
        <p:txBody>
          <a:bodyPr>
            <a:normAutofit/>
          </a:bodyPr>
          <a:lstStyle>
            <a:lvl1pPr marL="0" indent="0" algn="l">
              <a:buNone/>
              <a:defRPr sz="2000">
                <a:solidFill>
                  <a:schemeClr val="tx1">
                    <a:tint val="75000"/>
                  </a:schemeClr>
                </a:solidFill>
                <a:latin typeface="Arial Nova" pitchFamily="34" charset="0"/>
              </a:defRPr>
            </a:lvl1pPr>
            <a:lvl2pPr marL="519488" indent="0" algn="ctr">
              <a:buNone/>
              <a:defRPr>
                <a:solidFill>
                  <a:schemeClr val="tx1">
                    <a:tint val="75000"/>
                  </a:schemeClr>
                </a:solidFill>
              </a:defRPr>
            </a:lvl2pPr>
            <a:lvl3pPr marL="1038977" indent="0" algn="ctr">
              <a:buNone/>
              <a:defRPr>
                <a:solidFill>
                  <a:schemeClr val="tx1">
                    <a:tint val="75000"/>
                  </a:schemeClr>
                </a:solidFill>
              </a:defRPr>
            </a:lvl3pPr>
            <a:lvl4pPr marL="1558465" indent="0" algn="ctr">
              <a:buNone/>
              <a:defRPr>
                <a:solidFill>
                  <a:schemeClr val="tx1">
                    <a:tint val="75000"/>
                  </a:schemeClr>
                </a:solidFill>
              </a:defRPr>
            </a:lvl4pPr>
            <a:lvl5pPr marL="2077952" indent="0" algn="ctr">
              <a:buNone/>
              <a:defRPr>
                <a:solidFill>
                  <a:schemeClr val="tx1">
                    <a:tint val="75000"/>
                  </a:schemeClr>
                </a:solidFill>
              </a:defRPr>
            </a:lvl5pPr>
            <a:lvl6pPr marL="2597440" indent="0" algn="ctr">
              <a:buNone/>
              <a:defRPr>
                <a:solidFill>
                  <a:schemeClr val="tx1">
                    <a:tint val="75000"/>
                  </a:schemeClr>
                </a:solidFill>
              </a:defRPr>
            </a:lvl6pPr>
            <a:lvl7pPr marL="3116929" indent="0" algn="ctr">
              <a:buNone/>
              <a:defRPr>
                <a:solidFill>
                  <a:schemeClr val="tx1">
                    <a:tint val="75000"/>
                  </a:schemeClr>
                </a:solidFill>
              </a:defRPr>
            </a:lvl7pPr>
            <a:lvl8pPr marL="3636417" indent="0" algn="ctr">
              <a:buNone/>
              <a:defRPr>
                <a:solidFill>
                  <a:schemeClr val="tx1">
                    <a:tint val="75000"/>
                  </a:schemeClr>
                </a:solidFill>
              </a:defRPr>
            </a:lvl8pPr>
            <a:lvl9pPr marL="4155905" indent="0" algn="ctr">
              <a:buNone/>
              <a:defRPr>
                <a:solidFill>
                  <a:schemeClr val="tx1">
                    <a:tint val="75000"/>
                  </a:schemeClr>
                </a:solidFill>
              </a:defRPr>
            </a:lvl9pPr>
          </a:lstStyle>
          <a:p>
            <a:r>
              <a:rPr lang="en-US"/>
              <a:t>Click to edit Master subtitle style</a:t>
            </a:r>
            <a:endParaRPr lang="en-GB" dirty="0"/>
          </a:p>
        </p:txBody>
      </p:sp>
      <p:sp>
        <p:nvSpPr>
          <p:cNvPr id="4" name="Rectangle 3">
            <a:extLst>
              <a:ext uri="{FF2B5EF4-FFF2-40B4-BE49-F238E27FC236}">
                <a16:creationId xmlns:a16="http://schemas.microsoft.com/office/drawing/2014/main" id="{FE4B6B84-A2AA-E76C-9702-B0362DA95027}"/>
              </a:ext>
            </a:extLst>
          </p:cNvPr>
          <p:cNvSpPr/>
          <p:nvPr userDrawn="1"/>
        </p:nvSpPr>
        <p:spPr>
          <a:xfrm>
            <a:off x="9072331" y="5829267"/>
            <a:ext cx="1536171" cy="1028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59755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B1B4CC0C-06BC-4A63-8B6F-3CB9B8024E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609600" y="1412776"/>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4" name="Rectangle 3">
            <a:extLst>
              <a:ext uri="{FF2B5EF4-FFF2-40B4-BE49-F238E27FC236}">
                <a16:creationId xmlns:a16="http://schemas.microsoft.com/office/drawing/2014/main" id="{9138C9CC-DDE3-3AEC-8B20-C6CF7EFC99FD}"/>
              </a:ext>
            </a:extLst>
          </p:cNvPr>
          <p:cNvSpPr/>
          <p:nvPr userDrawn="1"/>
        </p:nvSpPr>
        <p:spPr>
          <a:xfrm>
            <a:off x="9072331" y="5938163"/>
            <a:ext cx="1536171" cy="91983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925449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BD81D60D-E084-4DB7-953A-539BC6C9B6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p:cNvSpPr>
            <a:spLocks noGrp="1"/>
          </p:cNvSpPr>
          <p:nvPr>
            <p:ph type="title"/>
          </p:nvPr>
        </p:nvSpPr>
        <p:spPr>
          <a:xfrm>
            <a:off x="609600" y="274637"/>
            <a:ext cx="10972800" cy="994123"/>
          </a:xfrm>
        </p:spPr>
        <p:txBody>
          <a:bodyPr>
            <a:normAutofit/>
          </a:bodyPr>
          <a:lstStyle>
            <a:lvl1pPr>
              <a:defRPr sz="3200"/>
            </a:lvl1pPr>
          </a:lstStyle>
          <a:p>
            <a:r>
              <a:rPr lang="en-US"/>
              <a:t>Click to edit Master title style</a:t>
            </a:r>
            <a:endParaRPr lang="en-GB" dirty="0"/>
          </a:p>
        </p:txBody>
      </p:sp>
      <p:sp>
        <p:nvSpPr>
          <p:cNvPr id="10" name="Content Placeholder 2"/>
          <p:cNvSpPr>
            <a:spLocks noGrp="1"/>
          </p:cNvSpPr>
          <p:nvPr>
            <p:ph idx="1"/>
          </p:nvPr>
        </p:nvSpPr>
        <p:spPr>
          <a:xfrm>
            <a:off x="609600" y="1412776"/>
            <a:ext cx="10972800" cy="4525387"/>
          </a:xfrm>
        </p:spPr>
        <p:txBody>
          <a:bodyPr>
            <a:normAutofit/>
          </a:bodyPr>
          <a:lstStyle>
            <a:lvl1pPr>
              <a:defRPr sz="2667"/>
            </a:lvl1pPr>
            <a:lvl2pPr>
              <a:defRPr sz="2267"/>
            </a:lvl2pPr>
            <a:lvl3pPr>
              <a:defRPr sz="2000"/>
            </a:lvl3pPr>
            <a:lvl4pPr>
              <a:defRPr sz="1867"/>
            </a:lvl4pPr>
            <a:lvl5pPr>
              <a:defRPr sz="18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txBox="1">
            <a:spLocks/>
          </p:cNvSpPr>
          <p:nvPr userDrawn="1"/>
        </p:nvSpPr>
        <p:spPr>
          <a:xfrm>
            <a:off x="455081" y="6412627"/>
            <a:ext cx="2844800" cy="365125"/>
          </a:xfrm>
          <a:prstGeom prst="rect">
            <a:avLst/>
          </a:prstGeom>
        </p:spPr>
        <p:txBody>
          <a:bodyPr vert="horz" lIns="103900" tIns="51951" rIns="103900" bIns="51951" rtlCol="0"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33" dirty="0">
                <a:solidFill>
                  <a:schemeClr val="bg1"/>
                </a:solidFill>
              </a:rPr>
              <a:t>PAGE </a:t>
            </a:r>
            <a:fld id="{45A89BE1-5792-4ACB-BF4C-7FAB88C6C5B7}" type="slidenum">
              <a:rPr lang="en-GB" sz="1333" smtClean="0">
                <a:solidFill>
                  <a:schemeClr val="bg1"/>
                </a:solidFill>
              </a:rPr>
              <a:pPr/>
              <a:t>‹#›</a:t>
            </a:fld>
            <a:endParaRPr lang="en-GB" sz="1333" dirty="0">
              <a:solidFill>
                <a:schemeClr val="bg1"/>
              </a:solidFill>
            </a:endParaRPr>
          </a:p>
        </p:txBody>
      </p:sp>
      <p:sp>
        <p:nvSpPr>
          <p:cNvPr id="7"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8A141043-4338-61E3-4E1E-A327FE58AEC2}"/>
              </a:ext>
            </a:extLst>
          </p:cNvPr>
          <p:cNvSpPr/>
          <p:nvPr userDrawn="1"/>
        </p:nvSpPr>
        <p:spPr>
          <a:xfrm>
            <a:off x="9072331" y="5829267"/>
            <a:ext cx="1536171" cy="1028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2413612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947E135-58DC-40B5-B450-A3362952A6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5081" y="3705053"/>
            <a:ext cx="10363200" cy="1362075"/>
          </a:xfrm>
        </p:spPr>
        <p:txBody>
          <a:bodyPr anchor="t">
            <a:normAutofit/>
          </a:bodyPr>
          <a:lstStyle>
            <a:lvl1pPr algn="l">
              <a:defRPr sz="36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645081" y="2204865"/>
            <a:ext cx="10363200" cy="1500187"/>
          </a:xfrm>
        </p:spPr>
        <p:txBody>
          <a:bodyPr anchor="b">
            <a:normAutofit/>
          </a:bodyPr>
          <a:lstStyle>
            <a:lvl1pPr marL="0" indent="0">
              <a:buNone/>
              <a:defRPr sz="2667">
                <a:solidFill>
                  <a:schemeClr val="bg1"/>
                </a:solidFill>
              </a:defRPr>
            </a:lvl1pPr>
            <a:lvl2pPr marL="519488" indent="0">
              <a:buNone/>
              <a:defRPr sz="2000">
                <a:solidFill>
                  <a:schemeClr val="tx1">
                    <a:tint val="75000"/>
                  </a:schemeClr>
                </a:solidFill>
              </a:defRPr>
            </a:lvl2pPr>
            <a:lvl3pPr marL="1038977" indent="0">
              <a:buNone/>
              <a:defRPr sz="1867">
                <a:solidFill>
                  <a:schemeClr val="tx1">
                    <a:tint val="75000"/>
                  </a:schemeClr>
                </a:solidFill>
              </a:defRPr>
            </a:lvl3pPr>
            <a:lvl4pPr marL="1558465" indent="0">
              <a:buNone/>
              <a:defRPr sz="1600">
                <a:solidFill>
                  <a:schemeClr val="tx1">
                    <a:tint val="75000"/>
                  </a:schemeClr>
                </a:solidFill>
              </a:defRPr>
            </a:lvl4pPr>
            <a:lvl5pPr marL="2077952" indent="0">
              <a:buNone/>
              <a:defRPr sz="1600">
                <a:solidFill>
                  <a:schemeClr val="tx1">
                    <a:tint val="75000"/>
                  </a:schemeClr>
                </a:solidFill>
              </a:defRPr>
            </a:lvl5pPr>
            <a:lvl6pPr marL="2597440" indent="0">
              <a:buNone/>
              <a:defRPr sz="1600">
                <a:solidFill>
                  <a:schemeClr val="tx1">
                    <a:tint val="75000"/>
                  </a:schemeClr>
                </a:solidFill>
              </a:defRPr>
            </a:lvl6pPr>
            <a:lvl7pPr marL="3116929" indent="0">
              <a:buNone/>
              <a:defRPr sz="1600">
                <a:solidFill>
                  <a:schemeClr val="tx1">
                    <a:tint val="75000"/>
                  </a:schemeClr>
                </a:solidFill>
              </a:defRPr>
            </a:lvl7pPr>
            <a:lvl8pPr marL="3636417" indent="0">
              <a:buNone/>
              <a:defRPr sz="1600">
                <a:solidFill>
                  <a:schemeClr val="tx1">
                    <a:tint val="75000"/>
                  </a:schemeClr>
                </a:solidFill>
              </a:defRPr>
            </a:lvl8pPr>
            <a:lvl9pPr marL="4155905" indent="0">
              <a:buNone/>
              <a:defRPr sz="1600">
                <a:solidFill>
                  <a:schemeClr val="tx1">
                    <a:tint val="75000"/>
                  </a:schemeClr>
                </a:solidFill>
              </a:defRPr>
            </a:lvl9pPr>
          </a:lstStyle>
          <a:p>
            <a:pPr lvl="0"/>
            <a:r>
              <a:rPr lang="en-US"/>
              <a:t>Click to edit Master text styles</a:t>
            </a:r>
          </a:p>
        </p:txBody>
      </p:sp>
      <p:pic>
        <p:nvPicPr>
          <p:cNvPr id="5" name="Picture 4" descr="Chart, histogram&#10;&#10;Description automatically generated">
            <a:extLst>
              <a:ext uri="{FF2B5EF4-FFF2-40B4-BE49-F238E27FC236}">
                <a16:creationId xmlns:a16="http://schemas.microsoft.com/office/drawing/2014/main" id="{3315BB91-4C74-4842-BE78-76C6AA3DD16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99E5E02-6A8B-EDEE-A17F-EF53FB3EC350}"/>
              </a:ext>
            </a:extLst>
          </p:cNvPr>
          <p:cNvSpPr/>
          <p:nvPr userDrawn="1"/>
        </p:nvSpPr>
        <p:spPr>
          <a:xfrm>
            <a:off x="9072331" y="5829267"/>
            <a:ext cx="1536171" cy="1028733"/>
          </a:xfrm>
          <a:prstGeom prst="rect">
            <a:avLst/>
          </a:prstGeom>
          <a:solidFill>
            <a:srgbClr val="E1218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417132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FE0DD54F-F482-473C-82D5-E26BDF6175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5081" y="3705053"/>
            <a:ext cx="10363200" cy="1362075"/>
          </a:xfrm>
        </p:spPr>
        <p:txBody>
          <a:bodyPr anchor="t">
            <a:normAutofit/>
          </a:bodyPr>
          <a:lstStyle>
            <a:lvl1pPr algn="l">
              <a:defRPr sz="3600" b="1" cap="all">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645081" y="2204865"/>
            <a:ext cx="10363200" cy="1500187"/>
          </a:xfrm>
        </p:spPr>
        <p:txBody>
          <a:bodyPr anchor="b">
            <a:normAutofit/>
          </a:bodyPr>
          <a:lstStyle>
            <a:lvl1pPr marL="0" indent="0">
              <a:buNone/>
              <a:defRPr sz="2667">
                <a:solidFill>
                  <a:schemeClr val="tx1"/>
                </a:solidFill>
              </a:defRPr>
            </a:lvl1pPr>
            <a:lvl2pPr marL="519488" indent="0">
              <a:buNone/>
              <a:defRPr sz="2000">
                <a:solidFill>
                  <a:schemeClr val="tx1">
                    <a:tint val="75000"/>
                  </a:schemeClr>
                </a:solidFill>
              </a:defRPr>
            </a:lvl2pPr>
            <a:lvl3pPr marL="1038977" indent="0">
              <a:buNone/>
              <a:defRPr sz="1867">
                <a:solidFill>
                  <a:schemeClr val="tx1">
                    <a:tint val="75000"/>
                  </a:schemeClr>
                </a:solidFill>
              </a:defRPr>
            </a:lvl3pPr>
            <a:lvl4pPr marL="1558465" indent="0">
              <a:buNone/>
              <a:defRPr sz="1600">
                <a:solidFill>
                  <a:schemeClr val="tx1">
                    <a:tint val="75000"/>
                  </a:schemeClr>
                </a:solidFill>
              </a:defRPr>
            </a:lvl4pPr>
            <a:lvl5pPr marL="2077952" indent="0">
              <a:buNone/>
              <a:defRPr sz="1600">
                <a:solidFill>
                  <a:schemeClr val="tx1">
                    <a:tint val="75000"/>
                  </a:schemeClr>
                </a:solidFill>
              </a:defRPr>
            </a:lvl5pPr>
            <a:lvl6pPr marL="2597440" indent="0">
              <a:buNone/>
              <a:defRPr sz="1600">
                <a:solidFill>
                  <a:schemeClr val="tx1">
                    <a:tint val="75000"/>
                  </a:schemeClr>
                </a:solidFill>
              </a:defRPr>
            </a:lvl6pPr>
            <a:lvl7pPr marL="3116929" indent="0">
              <a:buNone/>
              <a:defRPr sz="1600">
                <a:solidFill>
                  <a:schemeClr val="tx1">
                    <a:tint val="75000"/>
                  </a:schemeClr>
                </a:solidFill>
              </a:defRPr>
            </a:lvl7pPr>
            <a:lvl8pPr marL="3636417" indent="0">
              <a:buNone/>
              <a:defRPr sz="1600">
                <a:solidFill>
                  <a:schemeClr val="tx1">
                    <a:tint val="75000"/>
                  </a:schemeClr>
                </a:solidFill>
              </a:defRPr>
            </a:lvl8pPr>
            <a:lvl9pPr marL="4155905" indent="0">
              <a:buNone/>
              <a:defRPr sz="1600">
                <a:solidFill>
                  <a:schemeClr val="tx1">
                    <a:tint val="75000"/>
                  </a:schemeClr>
                </a:solidFill>
              </a:defRPr>
            </a:lvl9pPr>
          </a:lstStyle>
          <a:p>
            <a:pPr lvl="0"/>
            <a:r>
              <a:rPr lang="en-US" dirty="0"/>
              <a:t>Click to edit Master text styles</a:t>
            </a:r>
          </a:p>
        </p:txBody>
      </p:sp>
      <p:sp>
        <p:nvSpPr>
          <p:cNvPr id="4" name="Rectangle 3">
            <a:extLst>
              <a:ext uri="{FF2B5EF4-FFF2-40B4-BE49-F238E27FC236}">
                <a16:creationId xmlns:a16="http://schemas.microsoft.com/office/drawing/2014/main" id="{F7C5E5F1-D6AF-EF7D-00EA-1DF0210C757E}"/>
              </a:ext>
            </a:extLst>
          </p:cNvPr>
          <p:cNvSpPr/>
          <p:nvPr userDrawn="1"/>
        </p:nvSpPr>
        <p:spPr>
          <a:xfrm>
            <a:off x="9072331" y="5829267"/>
            <a:ext cx="1536171" cy="1028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241420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683BB7A2-28D4-47D7-BD75-1F71B1847C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601236"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9855" y="1412776"/>
            <a:ext cx="5310909" cy="4525963"/>
          </a:xfrm>
        </p:spPr>
        <p:txBody>
          <a:bodyPr>
            <a:normAutofit/>
          </a:bodyPr>
          <a:lstStyle>
            <a:lvl1pPr>
              <a:defRPr sz="2667"/>
            </a:lvl1pPr>
            <a:lvl2pPr>
              <a:defRPr sz="2267"/>
            </a:lvl2pPr>
            <a:lvl3pPr>
              <a:defRPr sz="2000"/>
            </a:lvl3pPr>
            <a:lvl4pPr>
              <a:defRPr sz="1867"/>
            </a:lvl4pPr>
            <a:lvl5pPr>
              <a:defRPr sz="1867"/>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1"/>
          <p:cNvSpPr>
            <a:spLocks noGrp="1"/>
          </p:cNvSpPr>
          <p:nvPr>
            <p:ph type="title"/>
          </p:nvPr>
        </p:nvSpPr>
        <p:spPr>
          <a:xfrm>
            <a:off x="609600" y="274637"/>
            <a:ext cx="10972800" cy="994123"/>
          </a:xfrm>
        </p:spPr>
        <p:txBody>
          <a:bodyPr/>
          <a:lstStyle/>
          <a:p>
            <a:r>
              <a:rPr lang="en-US"/>
              <a:t>Click to edit Master title style</a:t>
            </a:r>
            <a:endParaRPr lang="en-GB" dirty="0"/>
          </a:p>
        </p:txBody>
      </p:sp>
      <p:sp>
        <p:nvSpPr>
          <p:cNvPr id="11"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8EB5C9F9-533F-8516-AA13-F2A3EA323E69}"/>
              </a:ext>
            </a:extLst>
          </p:cNvPr>
          <p:cNvSpPr/>
          <p:nvPr userDrawn="1"/>
        </p:nvSpPr>
        <p:spPr>
          <a:xfrm>
            <a:off x="9072331" y="5829267"/>
            <a:ext cx="1536171" cy="1028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124971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EE6DA-FE7E-4257-85D4-5F32F7E933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465F307-63A2-411A-B1C7-B0A125A609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112F69-3934-47B9-B977-F87EC7FA8D20}"/>
              </a:ext>
            </a:extLst>
          </p:cNvPr>
          <p:cNvSpPr>
            <a:spLocks noGrp="1"/>
          </p:cNvSpPr>
          <p:nvPr>
            <p:ph type="dt" sz="half" idx="10"/>
          </p:nvPr>
        </p:nvSpPr>
        <p:spPr/>
        <p:txBody>
          <a:bodyPr/>
          <a:lstStyle/>
          <a:p>
            <a:fld id="{B6EDF46B-B845-4DC5-AE19-F56347496996}" type="datetimeFigureOut">
              <a:rPr lang="en-GB" smtClean="0"/>
              <a:t>22/11/2023</a:t>
            </a:fld>
            <a:endParaRPr lang="en-GB"/>
          </a:p>
        </p:txBody>
      </p:sp>
      <p:sp>
        <p:nvSpPr>
          <p:cNvPr id="5" name="Footer Placeholder 4">
            <a:extLst>
              <a:ext uri="{FF2B5EF4-FFF2-40B4-BE49-F238E27FC236}">
                <a16:creationId xmlns:a16="http://schemas.microsoft.com/office/drawing/2014/main" id="{5F882C95-01FA-44B7-B20C-BD32A51BAF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F95081-3798-453F-8557-EF15E9C4E5A4}"/>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1159107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8" name="Picture 7" descr="Graphical user interface, application&#10;&#10;Description automatically generated">
            <a:extLst>
              <a:ext uri="{FF2B5EF4-FFF2-40B4-BE49-F238E27FC236}">
                <a16:creationId xmlns:a16="http://schemas.microsoft.com/office/drawing/2014/main" id="{5DC7DFAD-BFDA-41E0-89BF-B8A47A2243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 Placeholder 2"/>
          <p:cNvSpPr>
            <a:spLocks noGrp="1"/>
          </p:cNvSpPr>
          <p:nvPr>
            <p:ph type="body" idx="1"/>
          </p:nvPr>
        </p:nvSpPr>
        <p:spPr>
          <a:xfrm>
            <a:off x="609600" y="1356988"/>
            <a:ext cx="5386917"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4" name="Content Placeholder 3"/>
          <p:cNvSpPr>
            <a:spLocks noGrp="1"/>
          </p:cNvSpPr>
          <p:nvPr>
            <p:ph sz="half" idx="2"/>
          </p:nvPr>
        </p:nvSpPr>
        <p:spPr>
          <a:xfrm>
            <a:off x="609600" y="1996751"/>
            <a:ext cx="5386917"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9" y="1356988"/>
            <a:ext cx="5389033" cy="639763"/>
          </a:xfrm>
        </p:spPr>
        <p:txBody>
          <a:bodyPr anchor="ctr">
            <a:normAutofit/>
          </a:bodyPr>
          <a:lstStyle>
            <a:lvl1pPr marL="0" indent="0">
              <a:buNone/>
              <a:defRPr sz="2267" b="1"/>
            </a:lvl1pPr>
            <a:lvl2pPr marL="519488" indent="0">
              <a:buNone/>
              <a:defRPr sz="2267" b="1"/>
            </a:lvl2pPr>
            <a:lvl3pPr marL="1038977" indent="0">
              <a:buNone/>
              <a:defRPr sz="2000" b="1"/>
            </a:lvl3pPr>
            <a:lvl4pPr marL="1558465" indent="0">
              <a:buNone/>
              <a:defRPr sz="1867" b="1"/>
            </a:lvl4pPr>
            <a:lvl5pPr marL="2077952" indent="0">
              <a:buNone/>
              <a:defRPr sz="1867" b="1"/>
            </a:lvl5pPr>
            <a:lvl6pPr marL="2597440" indent="0">
              <a:buNone/>
              <a:defRPr sz="1867" b="1"/>
            </a:lvl6pPr>
            <a:lvl7pPr marL="3116929" indent="0">
              <a:buNone/>
              <a:defRPr sz="1867" b="1"/>
            </a:lvl7pPr>
            <a:lvl8pPr marL="3636417" indent="0">
              <a:buNone/>
              <a:defRPr sz="1867" b="1"/>
            </a:lvl8pPr>
            <a:lvl9pPr marL="4155905" indent="0">
              <a:buNone/>
              <a:defRPr sz="1867" b="1"/>
            </a:lvl9pPr>
          </a:lstStyle>
          <a:p>
            <a:pPr lvl="0"/>
            <a:r>
              <a:rPr lang="en-US"/>
              <a:t>Click to edit Master text styles</a:t>
            </a:r>
          </a:p>
        </p:txBody>
      </p:sp>
      <p:sp>
        <p:nvSpPr>
          <p:cNvPr id="6" name="Content Placeholder 5"/>
          <p:cNvSpPr>
            <a:spLocks noGrp="1"/>
          </p:cNvSpPr>
          <p:nvPr>
            <p:ph sz="quarter" idx="4"/>
          </p:nvPr>
        </p:nvSpPr>
        <p:spPr>
          <a:xfrm>
            <a:off x="6193369" y="1996751"/>
            <a:ext cx="5389033" cy="3951288"/>
          </a:xfrm>
        </p:spPr>
        <p:txBody>
          <a:bodyPr>
            <a:normAutofit/>
          </a:bodyPr>
          <a:lstStyle>
            <a:lvl1pPr>
              <a:defRPr sz="2267"/>
            </a:lvl1pPr>
            <a:lvl2pPr>
              <a:defRPr sz="2000"/>
            </a:lvl2pPr>
            <a:lvl3pPr>
              <a:defRPr sz="1867"/>
            </a:lvl3pPr>
            <a:lvl4pPr>
              <a:defRPr sz="1600"/>
            </a:lvl4pPr>
            <a:lvl5pPr>
              <a:defRPr sz="1600"/>
            </a:lvl5pPr>
            <a:lvl6pPr>
              <a:defRPr sz="1867"/>
            </a:lvl6pPr>
            <a:lvl7pPr>
              <a:defRPr sz="1867"/>
            </a:lvl7pPr>
            <a:lvl8pPr>
              <a:defRPr sz="1867"/>
            </a:lvl8pPr>
            <a:lvl9pPr>
              <a:defRPr sz="18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609600" y="274637"/>
            <a:ext cx="10972800" cy="994123"/>
          </a:xfrm>
        </p:spPr>
        <p:txBody>
          <a:bodyPr/>
          <a:lstStyle/>
          <a:p>
            <a:r>
              <a:rPr lang="en-US"/>
              <a:t>Click to edit Master title style</a:t>
            </a:r>
            <a:endParaRPr lang="en-GB" dirty="0"/>
          </a:p>
        </p:txBody>
      </p:sp>
      <p:sp>
        <p:nvSpPr>
          <p:cNvPr id="13" name="Slide Number Placeholder 5"/>
          <p:cNvSpPr>
            <a:spLocks noGrp="1"/>
          </p:cNvSpPr>
          <p:nvPr>
            <p:ph type="sldNum" sz="quarter" idx="10"/>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219586B8-2E6F-BEB8-3698-6EAAC6D1439B}"/>
              </a:ext>
            </a:extLst>
          </p:cNvPr>
          <p:cNvSpPr/>
          <p:nvPr userDrawn="1"/>
        </p:nvSpPr>
        <p:spPr>
          <a:xfrm>
            <a:off x="9072331" y="5829267"/>
            <a:ext cx="1536171" cy="1028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324297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1A684366-9C21-4323-AAB8-D6287DA6F98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title"/>
          </p:nvPr>
        </p:nvSpPr>
        <p:spPr>
          <a:xfrm>
            <a:off x="609600" y="274637"/>
            <a:ext cx="10972800" cy="994123"/>
          </a:xfrm>
        </p:spPr>
        <p:txBody>
          <a:bodyPr/>
          <a:lstStyle/>
          <a:p>
            <a:r>
              <a:rPr lang="en-US"/>
              <a:t>Click to edit Master title style</a:t>
            </a:r>
            <a:endParaRPr lang="en-GB" dirty="0"/>
          </a:p>
        </p:txBody>
      </p:sp>
      <p:sp>
        <p:nvSpPr>
          <p:cNvPr id="9"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0C14C13F-DE62-6C54-12D1-2AA4389A2763}"/>
              </a:ext>
            </a:extLst>
          </p:cNvPr>
          <p:cNvSpPr/>
          <p:nvPr userDrawn="1"/>
        </p:nvSpPr>
        <p:spPr>
          <a:xfrm>
            <a:off x="9072331" y="5829267"/>
            <a:ext cx="1536171" cy="1028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206405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95914978-3201-4182-B05F-D30AF0D3EB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D1002304-2C54-1346-E025-59CA76A235D9}"/>
              </a:ext>
            </a:extLst>
          </p:cNvPr>
          <p:cNvSpPr/>
          <p:nvPr userDrawn="1"/>
        </p:nvSpPr>
        <p:spPr>
          <a:xfrm>
            <a:off x="9072331" y="5829267"/>
            <a:ext cx="1536171" cy="1028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86067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0F3F065D-3009-4E32-AB02-B302B8D520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1" y="273049"/>
            <a:ext cx="4011084" cy="1162051"/>
          </a:xfrm>
        </p:spPr>
        <p:txBody>
          <a:bodyPr anchor="t"/>
          <a:lstStyle>
            <a:lvl1pPr algn="l">
              <a:defRPr sz="2267" b="1"/>
            </a:lvl1pPr>
          </a:lstStyle>
          <a:p>
            <a:r>
              <a:rPr lang="en-US"/>
              <a:t>Click to edit Master title style</a:t>
            </a:r>
            <a:endParaRPr lang="en-GB" dirty="0"/>
          </a:p>
        </p:txBody>
      </p:sp>
      <p:sp>
        <p:nvSpPr>
          <p:cNvPr id="3" name="Content Placeholder 2"/>
          <p:cNvSpPr>
            <a:spLocks noGrp="1"/>
          </p:cNvSpPr>
          <p:nvPr>
            <p:ph idx="1"/>
          </p:nvPr>
        </p:nvSpPr>
        <p:spPr>
          <a:xfrm>
            <a:off x="4766735" y="273052"/>
            <a:ext cx="6815667" cy="5606963"/>
          </a:xfrm>
        </p:spPr>
        <p:txBody>
          <a:bodyPr>
            <a:normAutofit/>
          </a:bodyPr>
          <a:lstStyle>
            <a:lvl1pPr>
              <a:defRPr sz="2667"/>
            </a:lvl1pPr>
            <a:lvl2pPr>
              <a:defRPr sz="2267"/>
            </a:lvl2pPr>
            <a:lvl3pPr>
              <a:defRPr sz="2000"/>
            </a:lvl3pPr>
            <a:lvl4pPr>
              <a:defRPr sz="1867"/>
            </a:lvl4pPr>
            <a:lvl5pPr>
              <a:defRPr sz="1867"/>
            </a:lvl5pPr>
            <a:lvl6pPr>
              <a:defRPr sz="2267"/>
            </a:lvl6pPr>
            <a:lvl7pPr>
              <a:defRPr sz="2267"/>
            </a:lvl7pPr>
            <a:lvl8pPr>
              <a:defRPr sz="2267"/>
            </a:lvl8pPr>
            <a:lvl9pPr>
              <a:defRPr sz="22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609601" y="1435102"/>
            <a:ext cx="4011084" cy="4493783"/>
          </a:xfrm>
        </p:spPr>
        <p:txBody>
          <a:bodyPr/>
          <a:lstStyle>
            <a:lvl1pPr marL="0" indent="0">
              <a:buNone/>
              <a:defRPr sz="1600"/>
            </a:lvl1pPr>
            <a:lvl2pPr marL="519488" indent="0">
              <a:buNone/>
              <a:defRPr sz="1333"/>
            </a:lvl2pPr>
            <a:lvl3pPr marL="1038977" indent="0">
              <a:buNone/>
              <a:defRPr sz="1200"/>
            </a:lvl3pPr>
            <a:lvl4pPr marL="1558465" indent="0">
              <a:buNone/>
              <a:defRPr sz="1067"/>
            </a:lvl4pPr>
            <a:lvl5pPr marL="2077952" indent="0">
              <a:buNone/>
              <a:defRPr sz="1067"/>
            </a:lvl5pPr>
            <a:lvl6pPr marL="2597440" indent="0">
              <a:buNone/>
              <a:defRPr sz="1067"/>
            </a:lvl6pPr>
            <a:lvl7pPr marL="3116929" indent="0">
              <a:buNone/>
              <a:defRPr sz="1067"/>
            </a:lvl7pPr>
            <a:lvl8pPr marL="3636417" indent="0">
              <a:buNone/>
              <a:defRPr sz="1067"/>
            </a:lvl8pPr>
            <a:lvl9pPr marL="4155905" indent="0">
              <a:buNone/>
              <a:defRPr sz="1067"/>
            </a:lvl9pPr>
          </a:lstStyle>
          <a:p>
            <a:pPr lvl="0"/>
            <a:r>
              <a:rPr lang="en-US"/>
              <a:t>Click to edit Master text styles</a:t>
            </a:r>
          </a:p>
        </p:txBody>
      </p:sp>
      <p:sp>
        <p:nvSpPr>
          <p:cNvPr id="10"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5" name="Rectangle 4">
            <a:extLst>
              <a:ext uri="{FF2B5EF4-FFF2-40B4-BE49-F238E27FC236}">
                <a16:creationId xmlns:a16="http://schemas.microsoft.com/office/drawing/2014/main" id="{B03546BA-17BB-39E0-B230-7EA4D138394D}"/>
              </a:ext>
            </a:extLst>
          </p:cNvPr>
          <p:cNvSpPr/>
          <p:nvPr userDrawn="1"/>
        </p:nvSpPr>
        <p:spPr>
          <a:xfrm>
            <a:off x="9072331" y="5829267"/>
            <a:ext cx="1536171" cy="1028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146035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descr="Chart&#10;&#10;Description automatically generated with low confidence">
            <a:extLst>
              <a:ext uri="{FF2B5EF4-FFF2-40B4-BE49-F238E27FC236}">
                <a16:creationId xmlns:a16="http://schemas.microsoft.com/office/drawing/2014/main" id="{F4814FA2-8781-4A40-BC3B-4467FA2908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Slide Number Placeholder 5"/>
          <p:cNvSpPr>
            <a:spLocks noGrp="1"/>
          </p:cNvSpPr>
          <p:nvPr>
            <p:ph type="sldNum" sz="quarter" idx="4"/>
          </p:nvPr>
        </p:nvSpPr>
        <p:spPr>
          <a:xfrm>
            <a:off x="503817" y="6448252"/>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dirty="0"/>
              <a:t>PAGE </a:t>
            </a:r>
            <a:fld id="{45A89BE1-5792-4ACB-BF4C-7FAB88C6C5B7}" type="slidenum">
              <a:rPr lang="en-GB" smtClean="0"/>
              <a:pPr/>
              <a:t>‹#›</a:t>
            </a:fld>
            <a:endParaRPr lang="en-GB" dirty="0"/>
          </a:p>
        </p:txBody>
      </p:sp>
      <p:sp>
        <p:nvSpPr>
          <p:cNvPr id="2" name="Rectangle 1">
            <a:extLst>
              <a:ext uri="{FF2B5EF4-FFF2-40B4-BE49-F238E27FC236}">
                <a16:creationId xmlns:a16="http://schemas.microsoft.com/office/drawing/2014/main" id="{326B4678-B200-03F3-BD67-500106AFAB2A}"/>
              </a:ext>
            </a:extLst>
          </p:cNvPr>
          <p:cNvSpPr/>
          <p:nvPr userDrawn="1"/>
        </p:nvSpPr>
        <p:spPr>
          <a:xfrm>
            <a:off x="9072331" y="5829267"/>
            <a:ext cx="1536171" cy="102873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GB" sz="2400"/>
          </a:p>
        </p:txBody>
      </p:sp>
    </p:spTree>
    <p:extLst>
      <p:ext uri="{BB962C8B-B14F-4D97-AF65-F5344CB8AC3E}">
        <p14:creationId xmlns:p14="http://schemas.microsoft.com/office/powerpoint/2010/main" val="183959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293915" y="2324045"/>
            <a:ext cx="11604172" cy="1104956"/>
          </a:xfrm>
          <a:prstGeom prst="rect">
            <a:avLst/>
          </a:prstGeom>
        </p:spPr>
        <p:txBody>
          <a:bodyPr anchor="ctr">
            <a:normAutofit/>
          </a:bodyPr>
          <a:lstStyle>
            <a:lvl1pPr algn="l">
              <a:defRPr sz="3251" b="1" cap="none" spc="163" baseline="0">
                <a:solidFill>
                  <a:schemeClr val="bg1"/>
                </a:solidFill>
                <a:latin typeface="Arial" panose="020B0604020202020204" pitchFamily="34" charset="0"/>
                <a:cs typeface="Arial" panose="020B0604020202020204" pitchFamily="34" charset="0"/>
              </a:defRPr>
            </a:lvl1pPr>
          </a:lstStyle>
          <a:p>
            <a:r>
              <a:rPr lang="en-US"/>
              <a:t>Click to edit title</a:t>
            </a:r>
          </a:p>
        </p:txBody>
      </p:sp>
      <p:grpSp>
        <p:nvGrpSpPr>
          <p:cNvPr id="8" name="Group 7"/>
          <p:cNvGrpSpPr/>
          <p:nvPr/>
        </p:nvGrpSpPr>
        <p:grpSpPr>
          <a:xfrm>
            <a:off x="385355" y="194799"/>
            <a:ext cx="11512732" cy="6404120"/>
            <a:chOff x="385354" y="194799"/>
            <a:chExt cx="11512732" cy="640412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63878" y="5320937"/>
              <a:ext cx="3334208" cy="127798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354" y="194799"/>
              <a:ext cx="3526006" cy="1286704"/>
            </a:xfrm>
            <a:prstGeom prst="rect">
              <a:avLst/>
            </a:prstGeom>
          </p:spPr>
        </p:pic>
      </p:grpSp>
      <p:sp>
        <p:nvSpPr>
          <p:cNvPr id="15" name="Subtitle 2"/>
          <p:cNvSpPr>
            <a:spLocks noGrp="1"/>
          </p:cNvSpPr>
          <p:nvPr>
            <p:ph type="subTitle" idx="1" hasCustomPrompt="1"/>
          </p:nvPr>
        </p:nvSpPr>
        <p:spPr>
          <a:xfrm>
            <a:off x="293915" y="3602039"/>
            <a:ext cx="10374087" cy="514420"/>
          </a:xfrm>
          <a:prstGeom prst="rect">
            <a:avLst/>
          </a:prstGeom>
        </p:spPr>
        <p:txBody>
          <a:bodyPr/>
          <a:lstStyle>
            <a:lvl1pPr marL="0" indent="0" algn="l">
              <a:buNone/>
              <a:defRPr sz="2113" b="1" baseline="0">
                <a:solidFill>
                  <a:schemeClr val="bg1"/>
                </a:solidFill>
                <a:latin typeface="Arial" panose="020B0604020202020204" pitchFamily="34" charset="0"/>
                <a:cs typeface="Arial" panose="020B0604020202020204" pitchFamily="34" charset="0"/>
              </a:defRPr>
            </a:lvl1pPr>
            <a:lvl2pPr marL="371465" indent="0" algn="ctr">
              <a:buNone/>
              <a:defRPr sz="1625"/>
            </a:lvl2pPr>
            <a:lvl3pPr marL="742932" indent="0" algn="ctr">
              <a:buNone/>
              <a:defRPr sz="1463"/>
            </a:lvl3pPr>
            <a:lvl4pPr marL="1114397" indent="0" algn="ctr">
              <a:buNone/>
              <a:defRPr sz="1300"/>
            </a:lvl4pPr>
            <a:lvl5pPr marL="1485863" indent="0" algn="ctr">
              <a:buNone/>
              <a:defRPr sz="1300"/>
            </a:lvl5pPr>
            <a:lvl6pPr marL="1857328" indent="0" algn="ctr">
              <a:buNone/>
              <a:defRPr sz="1300"/>
            </a:lvl6pPr>
            <a:lvl7pPr marL="2228795" indent="0" algn="ctr">
              <a:buNone/>
              <a:defRPr sz="1300"/>
            </a:lvl7pPr>
            <a:lvl8pPr marL="2600260" indent="0" algn="ctr">
              <a:buNone/>
              <a:defRPr sz="1300"/>
            </a:lvl8pPr>
            <a:lvl9pPr marL="2971726" indent="0" algn="ctr">
              <a:buNone/>
              <a:defRPr sz="1300"/>
            </a:lvl9pPr>
          </a:lstStyle>
          <a:p>
            <a:r>
              <a:rPr lang="en-US"/>
              <a:t>Click to add presenter</a:t>
            </a:r>
            <a:endParaRPr lang="en-GB"/>
          </a:p>
        </p:txBody>
      </p:sp>
      <p:sp>
        <p:nvSpPr>
          <p:cNvPr id="26" name="Text Placeholder 25"/>
          <p:cNvSpPr>
            <a:spLocks noGrp="1"/>
          </p:cNvSpPr>
          <p:nvPr>
            <p:ph type="body" sz="quarter" idx="10" hasCustomPrompt="1"/>
          </p:nvPr>
        </p:nvSpPr>
        <p:spPr>
          <a:xfrm>
            <a:off x="293914" y="5035525"/>
            <a:ext cx="5418909" cy="468299"/>
          </a:xfrm>
          <a:prstGeom prst="rect">
            <a:avLst/>
          </a:prstGeom>
        </p:spPr>
        <p:txBody>
          <a:bodyPr/>
          <a:lstStyle>
            <a:lvl1pPr marL="0" indent="0">
              <a:buNone/>
              <a:defRPr sz="2113" b="1" baseline="0">
                <a:solidFill>
                  <a:schemeClr val="bg1"/>
                </a:solidFill>
                <a:latin typeface="Arial" panose="020B0604020202020204" pitchFamily="34" charset="0"/>
                <a:cs typeface="Arial" panose="020B0604020202020204" pitchFamily="34" charset="0"/>
              </a:defRPr>
            </a:lvl1pPr>
          </a:lstStyle>
          <a:p>
            <a:pPr lvl="0"/>
            <a:r>
              <a:rPr lang="en-GB"/>
              <a:t>Click to add date</a:t>
            </a:r>
          </a:p>
        </p:txBody>
      </p:sp>
      <p:sp>
        <p:nvSpPr>
          <p:cNvPr id="3" name="Rectangle 2">
            <a:extLst>
              <a:ext uri="{FF2B5EF4-FFF2-40B4-BE49-F238E27FC236}">
                <a16:creationId xmlns:a16="http://schemas.microsoft.com/office/drawing/2014/main" id="{6976EA59-33A9-4D48-AF30-099AE4DB774D}"/>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spTree>
    <p:extLst>
      <p:ext uri="{BB962C8B-B14F-4D97-AF65-F5344CB8AC3E}">
        <p14:creationId xmlns:p14="http://schemas.microsoft.com/office/powerpoint/2010/main" val="198903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10" name="Rectangle 9"/>
          <p:cNvSpPr/>
          <p:nvPr/>
        </p:nvSpPr>
        <p:spPr>
          <a:xfrm>
            <a:off x="0" y="4528458"/>
            <a:ext cx="12192000" cy="232954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228602" y="2697479"/>
            <a:ext cx="11604172" cy="1463040"/>
          </a:xfrm>
          <a:prstGeom prst="rect">
            <a:avLst/>
          </a:prstGeom>
        </p:spPr>
        <p:txBody>
          <a:bodyPr anchor="ctr">
            <a:normAutofit/>
          </a:bodyPr>
          <a:lstStyle>
            <a:lvl1pPr algn="l">
              <a:defRPr sz="3251" b="1" cap="none" spc="163" baseline="0">
                <a:solidFill>
                  <a:schemeClr val="tx1"/>
                </a:solidFill>
                <a:latin typeface="Arial" panose="020B0604020202020204" pitchFamily="34" charset="0"/>
                <a:cs typeface="Arial" panose="020B0604020202020204" pitchFamily="34" charset="0"/>
              </a:defRPr>
            </a:lvl1pPr>
          </a:lstStyle>
          <a:p>
            <a:r>
              <a:rPr lang="en-US"/>
              <a:t>Click to edit final slide</a:t>
            </a:r>
          </a:p>
        </p:txBody>
      </p:sp>
      <p:sp>
        <p:nvSpPr>
          <p:cNvPr id="6" name="Rectangle 5"/>
          <p:cNvSpPr/>
          <p:nvPr/>
        </p:nvSpPr>
        <p:spPr>
          <a:xfrm>
            <a:off x="0" y="2"/>
            <a:ext cx="12192000" cy="232954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355" y="194801"/>
            <a:ext cx="3714056" cy="1355327"/>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4196" y="5221404"/>
            <a:ext cx="3593891" cy="1377517"/>
          </a:xfrm>
          <a:prstGeom prst="rect">
            <a:avLst/>
          </a:prstGeom>
        </p:spPr>
      </p:pic>
      <p:sp>
        <p:nvSpPr>
          <p:cNvPr id="3" name="Rectangle 2">
            <a:extLst>
              <a:ext uri="{FF2B5EF4-FFF2-40B4-BE49-F238E27FC236}">
                <a16:creationId xmlns:a16="http://schemas.microsoft.com/office/drawing/2014/main" id="{BA870AA0-EE02-4FFD-B559-3981EB7D4765}"/>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spTree>
    <p:extLst>
      <p:ext uri="{BB962C8B-B14F-4D97-AF65-F5344CB8AC3E}">
        <p14:creationId xmlns:p14="http://schemas.microsoft.com/office/powerpoint/2010/main" val="1868821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1_End Slide">
    <p:spTree>
      <p:nvGrpSpPr>
        <p:cNvPr id="1" name=""/>
        <p:cNvGrpSpPr/>
        <p:nvPr/>
      </p:nvGrpSpPr>
      <p:grpSpPr>
        <a:xfrm>
          <a:off x="0" y="0"/>
          <a:ext cx="0" cy="0"/>
          <a:chOff x="0" y="0"/>
          <a:chExt cx="0" cy="0"/>
        </a:xfrm>
      </p:grpSpPr>
      <p:sp>
        <p:nvSpPr>
          <p:cNvPr id="10" name="Rectangle 9"/>
          <p:cNvSpPr/>
          <p:nvPr/>
        </p:nvSpPr>
        <p:spPr>
          <a:xfrm>
            <a:off x="0" y="4528458"/>
            <a:ext cx="12192000" cy="232954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228602" y="1835331"/>
            <a:ext cx="11604172" cy="1463040"/>
          </a:xfrm>
          <a:prstGeom prst="rect">
            <a:avLst/>
          </a:prstGeom>
        </p:spPr>
        <p:txBody>
          <a:bodyPr anchor="ctr">
            <a:normAutofit/>
          </a:bodyPr>
          <a:lstStyle>
            <a:lvl1pPr algn="l">
              <a:defRPr sz="3251" b="1" cap="none" spc="163" baseline="0">
                <a:solidFill>
                  <a:schemeClr val="tx1"/>
                </a:solidFill>
                <a:latin typeface="Arial" panose="020B0604020202020204" pitchFamily="34" charset="0"/>
                <a:cs typeface="Arial" panose="020B0604020202020204" pitchFamily="34" charset="0"/>
              </a:defRPr>
            </a:lvl1pPr>
          </a:lstStyle>
          <a:p>
            <a:r>
              <a:rPr lang="en-US"/>
              <a:t>Click to edit section slide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8717" y="5004107"/>
            <a:ext cx="3714056" cy="1355327"/>
          </a:xfrm>
          <a:prstGeom prst="rect">
            <a:avLst/>
          </a:prstGeom>
        </p:spPr>
      </p:pic>
      <p:sp>
        <p:nvSpPr>
          <p:cNvPr id="3" name="Rectangle 2">
            <a:extLst>
              <a:ext uri="{FF2B5EF4-FFF2-40B4-BE49-F238E27FC236}">
                <a16:creationId xmlns:a16="http://schemas.microsoft.com/office/drawing/2014/main" id="{727B8EAE-D330-4A96-A66C-9F2E03D874A1}"/>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spTree>
    <p:extLst>
      <p:ext uri="{BB962C8B-B14F-4D97-AF65-F5344CB8AC3E}">
        <p14:creationId xmlns:p14="http://schemas.microsoft.com/office/powerpoint/2010/main" val="358888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Single lin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1888" y="365127"/>
            <a:ext cx="10961913" cy="827949"/>
          </a:xfrm>
          <a:prstGeom prst="rect">
            <a:avLst/>
          </a:prstGeom>
        </p:spPr>
        <p:txBody>
          <a:bodyPr>
            <a:normAutofit/>
          </a:bodyPr>
          <a:lstStyle>
            <a:lvl1pPr>
              <a:defRPr sz="2925"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391887" y="1398811"/>
            <a:ext cx="11513923" cy="5190308"/>
          </a:xfrm>
          <a:prstGeom prst="rect">
            <a:avLst/>
          </a:prstGeom>
        </p:spPr>
        <p:txBody>
          <a:bodyPr>
            <a:normAutofit/>
          </a:bodyPr>
          <a:lstStyle>
            <a:lvl1pPr>
              <a:buClr>
                <a:srgbClr val="B20000"/>
              </a:buClr>
              <a:defRPr sz="2113">
                <a:latin typeface="Arial" panose="020B0604020202020204" pitchFamily="34" charset="0"/>
                <a:cs typeface="Arial" panose="020B0604020202020204" pitchFamily="34" charset="0"/>
              </a:defRPr>
            </a:lvl1pPr>
            <a:lvl2pPr>
              <a:buClr>
                <a:srgbClr val="B20000"/>
              </a:buClr>
              <a:defRPr sz="1951">
                <a:latin typeface="Arial" panose="020B0604020202020204" pitchFamily="34" charset="0"/>
                <a:cs typeface="Arial" panose="020B0604020202020204" pitchFamily="34" charset="0"/>
              </a:defRPr>
            </a:lvl2pPr>
            <a:lvl3pPr>
              <a:buClr>
                <a:srgbClr val="B20000"/>
              </a:buClr>
              <a:defRPr sz="1951">
                <a:latin typeface="Arial" panose="020B0604020202020204" pitchFamily="34" charset="0"/>
                <a:cs typeface="Arial" panose="020B0604020202020204" pitchFamily="34" charset="0"/>
              </a:defRPr>
            </a:lvl3pPr>
            <a:lvl4pPr>
              <a:buClr>
                <a:srgbClr val="C00000"/>
              </a:buClr>
              <a:defRPr sz="1139"/>
            </a:lvl4pPr>
            <a:lvl5pPr>
              <a:buClr>
                <a:srgbClr val="C00000"/>
              </a:buClr>
              <a:defRPr sz="1139"/>
            </a:lvl5pPr>
          </a:lstStyle>
          <a:p>
            <a:pPr lvl="0"/>
            <a:r>
              <a:rPr lang="en-US"/>
              <a:t>Click to edit Master text styles</a:t>
            </a:r>
          </a:p>
          <a:p>
            <a:pPr lvl="1"/>
            <a:r>
              <a:rPr lang="en-US"/>
              <a:t>Second level</a:t>
            </a:r>
          </a:p>
          <a:p>
            <a:pPr lvl="2"/>
            <a:r>
              <a:rPr lang="en-US"/>
              <a:t>Third level</a:t>
            </a:r>
          </a:p>
        </p:txBody>
      </p:sp>
      <p:sp>
        <p:nvSpPr>
          <p:cNvPr id="8" name="Rectangle 7"/>
          <p:cNvSpPr/>
          <p:nvPr/>
        </p:nvSpPr>
        <p:spPr>
          <a:xfrm>
            <a:off x="0" y="6723019"/>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r="73205"/>
          <a:stretch/>
        </p:blipFill>
        <p:spPr>
          <a:xfrm>
            <a:off x="11436533" y="365127"/>
            <a:ext cx="556041" cy="756109"/>
          </a:xfrm>
          <a:prstGeom prst="rect">
            <a:avLst/>
          </a:prstGeom>
        </p:spPr>
      </p:pic>
      <p:sp>
        <p:nvSpPr>
          <p:cNvPr id="4" name="Rectangle 3">
            <a:extLst>
              <a:ext uri="{FF2B5EF4-FFF2-40B4-BE49-F238E27FC236}">
                <a16:creationId xmlns:a16="http://schemas.microsoft.com/office/drawing/2014/main" id="{ABACD867-AB20-43D2-9DDD-688BC9CD1A1A}"/>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sp>
        <p:nvSpPr>
          <p:cNvPr id="7" name="Rectangle 6">
            <a:extLst>
              <a:ext uri="{FF2B5EF4-FFF2-40B4-BE49-F238E27FC236}">
                <a16:creationId xmlns:a16="http://schemas.microsoft.com/office/drawing/2014/main" id="{40EC9F0A-FD78-47DE-8A12-D707F37CEDAC}"/>
              </a:ext>
            </a:extLst>
          </p:cNvPr>
          <p:cNvSpPr/>
          <p:nvPr userDrawn="1"/>
        </p:nvSpPr>
        <p:spPr>
          <a:xfrm>
            <a:off x="9816878" y="264406"/>
            <a:ext cx="2264391" cy="1101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pic>
        <p:nvPicPr>
          <p:cNvPr id="9" name="Picture 8" descr="Graphical user interface, application&#10;&#10;Description automatically generated">
            <a:extLst>
              <a:ext uri="{FF2B5EF4-FFF2-40B4-BE49-F238E27FC236}">
                <a16:creationId xmlns:a16="http://schemas.microsoft.com/office/drawing/2014/main" id="{91DD74AC-47C4-4AE8-BBD7-E6BFFB00FDB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68760"/>
            <a:ext cx="12229448" cy="5589240"/>
          </a:xfrm>
          <a:prstGeom prst="rect">
            <a:avLst/>
          </a:prstGeom>
        </p:spPr>
      </p:pic>
    </p:spTree>
    <p:extLst>
      <p:ext uri="{BB962C8B-B14F-4D97-AF65-F5344CB8AC3E}">
        <p14:creationId xmlns:p14="http://schemas.microsoft.com/office/powerpoint/2010/main" val="691521188"/>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ngle line header 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887" y="1380875"/>
            <a:ext cx="5582195" cy="5185389"/>
          </a:xfrm>
          <a:prstGeom prst="rect">
            <a:avLst/>
          </a:prstGeom>
        </p:spPr>
        <p:txBody>
          <a:bodyPr>
            <a:normAutofit/>
          </a:bodyPr>
          <a:lstStyle>
            <a:lvl1pPr>
              <a:buClr>
                <a:srgbClr val="B20000"/>
              </a:buClr>
              <a:defRPr sz="2113">
                <a:latin typeface="Arial" panose="020B0604020202020204" pitchFamily="34" charset="0"/>
                <a:cs typeface="Arial" panose="020B0604020202020204" pitchFamily="34" charset="0"/>
              </a:defRPr>
            </a:lvl1pPr>
            <a:lvl2pPr>
              <a:buClr>
                <a:srgbClr val="B20000"/>
              </a:buClr>
              <a:defRPr sz="1951">
                <a:latin typeface="Arial" panose="020B0604020202020204" pitchFamily="34" charset="0"/>
                <a:cs typeface="Arial" panose="020B0604020202020204" pitchFamily="34" charset="0"/>
              </a:defRPr>
            </a:lvl2pPr>
            <a:lvl3pPr>
              <a:buClr>
                <a:srgbClr val="B20000"/>
              </a:buClr>
              <a:defRPr sz="1951">
                <a:latin typeface="Arial" panose="020B0604020202020204" pitchFamily="34" charset="0"/>
                <a:cs typeface="Arial" panose="020B0604020202020204" pitchFamily="34" charset="0"/>
              </a:defRPr>
            </a:lvl3pPr>
            <a:lvl4pPr>
              <a:defRPr sz="1139"/>
            </a:lvl4pPr>
            <a:lvl5pPr>
              <a:defRPr sz="1139"/>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59395" y="1380875"/>
            <a:ext cx="5406819" cy="5185389"/>
          </a:xfrm>
          <a:prstGeom prst="rect">
            <a:avLst/>
          </a:prstGeom>
        </p:spPr>
        <p:txBody>
          <a:bodyPr>
            <a:normAutofit/>
          </a:bodyPr>
          <a:lstStyle>
            <a:lvl1pPr>
              <a:buClr>
                <a:srgbClr val="B20000"/>
              </a:buClr>
              <a:defRPr sz="2113">
                <a:latin typeface="Arial" panose="020B0604020202020204" pitchFamily="34" charset="0"/>
                <a:cs typeface="Arial" panose="020B0604020202020204" pitchFamily="34" charset="0"/>
              </a:defRPr>
            </a:lvl1pPr>
            <a:lvl2pPr>
              <a:buClr>
                <a:srgbClr val="B20000"/>
              </a:buClr>
              <a:defRPr sz="1951">
                <a:latin typeface="Arial" panose="020B0604020202020204" pitchFamily="34" charset="0"/>
                <a:cs typeface="Arial" panose="020B0604020202020204" pitchFamily="34" charset="0"/>
              </a:defRPr>
            </a:lvl2pPr>
            <a:lvl3pPr>
              <a:buClr>
                <a:srgbClr val="B20000"/>
              </a:buClr>
              <a:defRPr sz="1951">
                <a:latin typeface="Arial" panose="020B0604020202020204" pitchFamily="34" charset="0"/>
                <a:cs typeface="Arial" panose="020B0604020202020204" pitchFamily="34" charset="0"/>
              </a:defRPr>
            </a:lvl3pPr>
            <a:lvl4pPr>
              <a:defRPr sz="1139"/>
            </a:lvl4pPr>
            <a:lvl5pPr>
              <a:defRPr sz="1139"/>
            </a:lvl5pPr>
          </a:lstStyle>
          <a:p>
            <a:pPr lvl="0"/>
            <a:r>
              <a:rPr lang="en-US"/>
              <a:t>Click to edit Master text styles</a:t>
            </a:r>
          </a:p>
          <a:p>
            <a:pPr lvl="1"/>
            <a:r>
              <a:rPr lang="en-US"/>
              <a:t>Second level</a:t>
            </a:r>
          </a:p>
          <a:p>
            <a:pPr lvl="2"/>
            <a:r>
              <a:rPr lang="en-US"/>
              <a:t>Third level</a:t>
            </a:r>
          </a:p>
        </p:txBody>
      </p:sp>
      <p:sp>
        <p:nvSpPr>
          <p:cNvPr id="10" name="Rectangle 9"/>
          <p:cNvSpPr/>
          <p:nvPr/>
        </p:nvSpPr>
        <p:spPr>
          <a:xfrm>
            <a:off x="0" y="6723019"/>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itle 1"/>
          <p:cNvSpPr>
            <a:spLocks noGrp="1"/>
          </p:cNvSpPr>
          <p:nvPr>
            <p:ph type="title" hasCustomPrompt="1"/>
          </p:nvPr>
        </p:nvSpPr>
        <p:spPr>
          <a:xfrm>
            <a:off x="391888" y="365127"/>
            <a:ext cx="10961913" cy="827949"/>
          </a:xfrm>
          <a:prstGeom prst="rect">
            <a:avLst/>
          </a:prstGeom>
        </p:spPr>
        <p:txBody>
          <a:bodyPr>
            <a:normAutofit/>
          </a:bodyPr>
          <a:lstStyle>
            <a:lvl1pPr>
              <a:defRPr sz="2925" b="1">
                <a:latin typeface="Arial" panose="020B0604020202020204" pitchFamily="34" charset="0"/>
                <a:cs typeface="Arial" panose="020B0604020202020204" pitchFamily="34" charset="0"/>
              </a:defRPr>
            </a:lvl1pPr>
          </a:lstStyle>
          <a:p>
            <a:r>
              <a:rPr lang="en-US"/>
              <a:t>Click to edit master title style</a:t>
            </a:r>
            <a:endParaRPr lang="en-GB"/>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73205"/>
          <a:stretch/>
        </p:blipFill>
        <p:spPr>
          <a:xfrm>
            <a:off x="11436533" y="365127"/>
            <a:ext cx="556041" cy="756109"/>
          </a:xfrm>
          <a:prstGeom prst="rect">
            <a:avLst/>
          </a:prstGeom>
        </p:spPr>
      </p:pic>
      <p:sp>
        <p:nvSpPr>
          <p:cNvPr id="2" name="Rectangle 1">
            <a:extLst>
              <a:ext uri="{FF2B5EF4-FFF2-40B4-BE49-F238E27FC236}">
                <a16:creationId xmlns:a16="http://schemas.microsoft.com/office/drawing/2014/main" id="{60219800-C3D2-420E-BBAC-F56848254A0B}"/>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sp>
        <p:nvSpPr>
          <p:cNvPr id="8" name="Rectangle 7">
            <a:extLst>
              <a:ext uri="{FF2B5EF4-FFF2-40B4-BE49-F238E27FC236}">
                <a16:creationId xmlns:a16="http://schemas.microsoft.com/office/drawing/2014/main" id="{B803469F-C49F-4FF2-A028-DD2A8E3DDA59}"/>
              </a:ext>
            </a:extLst>
          </p:cNvPr>
          <p:cNvSpPr/>
          <p:nvPr userDrawn="1"/>
        </p:nvSpPr>
        <p:spPr>
          <a:xfrm>
            <a:off x="9816878" y="264406"/>
            <a:ext cx="2264391" cy="1101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pic>
        <p:nvPicPr>
          <p:cNvPr id="9" name="Picture 8" descr="Graphical user interface, application&#10;&#10;Description automatically generated">
            <a:extLst>
              <a:ext uri="{FF2B5EF4-FFF2-40B4-BE49-F238E27FC236}">
                <a16:creationId xmlns:a16="http://schemas.microsoft.com/office/drawing/2014/main" id="{670C758A-C29F-45CD-9A96-F23BDB10CF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68760"/>
            <a:ext cx="12229448" cy="5589240"/>
          </a:xfrm>
          <a:prstGeom prst="rect">
            <a:avLst/>
          </a:prstGeom>
        </p:spPr>
      </p:pic>
    </p:spTree>
    <p:extLst>
      <p:ext uri="{BB962C8B-B14F-4D97-AF65-F5344CB8AC3E}">
        <p14:creationId xmlns:p14="http://schemas.microsoft.com/office/powerpoint/2010/main" val="363136826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80D09-9CF4-462C-8F50-DA620BED371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ECAE16-6DF6-42C5-B81E-B89D5CE771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47C9022-AB6E-4B14-83E2-58CE041DCA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458751-EE19-453B-94A3-005A109E902D}"/>
              </a:ext>
            </a:extLst>
          </p:cNvPr>
          <p:cNvSpPr>
            <a:spLocks noGrp="1"/>
          </p:cNvSpPr>
          <p:nvPr>
            <p:ph type="dt" sz="half" idx="10"/>
          </p:nvPr>
        </p:nvSpPr>
        <p:spPr/>
        <p:txBody>
          <a:bodyPr/>
          <a:lstStyle/>
          <a:p>
            <a:fld id="{B6EDF46B-B845-4DC5-AE19-F56347496996}" type="datetimeFigureOut">
              <a:rPr lang="en-GB" smtClean="0"/>
              <a:t>22/11/2023</a:t>
            </a:fld>
            <a:endParaRPr lang="en-GB"/>
          </a:p>
        </p:txBody>
      </p:sp>
      <p:sp>
        <p:nvSpPr>
          <p:cNvPr id="6" name="Footer Placeholder 5">
            <a:extLst>
              <a:ext uri="{FF2B5EF4-FFF2-40B4-BE49-F238E27FC236}">
                <a16:creationId xmlns:a16="http://schemas.microsoft.com/office/drawing/2014/main" id="{44C2A76B-68B3-402C-B78F-9D9D30E255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83C021D-9A74-4B11-969F-0EB006287F9D}"/>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1229757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ngle line header clear">
    <p:spTree>
      <p:nvGrpSpPr>
        <p:cNvPr id="1" name=""/>
        <p:cNvGrpSpPr/>
        <p:nvPr/>
      </p:nvGrpSpPr>
      <p:grpSpPr>
        <a:xfrm>
          <a:off x="0" y="0"/>
          <a:ext cx="0" cy="0"/>
          <a:chOff x="0" y="0"/>
          <a:chExt cx="0" cy="0"/>
        </a:xfrm>
      </p:grpSpPr>
      <p:sp>
        <p:nvSpPr>
          <p:cNvPr id="10" name="Rectangle 9"/>
          <p:cNvSpPr/>
          <p:nvPr/>
        </p:nvSpPr>
        <p:spPr>
          <a:xfrm>
            <a:off x="0" y="6723019"/>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itle 1"/>
          <p:cNvSpPr>
            <a:spLocks noGrp="1"/>
          </p:cNvSpPr>
          <p:nvPr>
            <p:ph type="title" hasCustomPrompt="1"/>
          </p:nvPr>
        </p:nvSpPr>
        <p:spPr>
          <a:xfrm>
            <a:off x="391888" y="365127"/>
            <a:ext cx="10961913" cy="827949"/>
          </a:xfrm>
          <a:prstGeom prst="rect">
            <a:avLst/>
          </a:prstGeom>
        </p:spPr>
        <p:txBody>
          <a:bodyPr>
            <a:normAutofit/>
          </a:bodyPr>
          <a:lstStyle>
            <a:lvl1pPr>
              <a:defRPr sz="2925" b="1">
                <a:latin typeface="Arial" panose="020B0604020202020204" pitchFamily="34" charset="0"/>
                <a:cs typeface="Arial" panose="020B0604020202020204" pitchFamily="34" charset="0"/>
              </a:defRPr>
            </a:lvl1pPr>
          </a:lstStyle>
          <a:p>
            <a:r>
              <a:rPr lang="en-US"/>
              <a:t>Click to edit master title style</a:t>
            </a:r>
            <a:endParaRPr lang="en-GB"/>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73205"/>
          <a:stretch/>
        </p:blipFill>
        <p:spPr>
          <a:xfrm>
            <a:off x="11436533" y="365127"/>
            <a:ext cx="556041" cy="756109"/>
          </a:xfrm>
          <a:prstGeom prst="rect">
            <a:avLst/>
          </a:prstGeom>
        </p:spPr>
      </p:pic>
      <p:sp>
        <p:nvSpPr>
          <p:cNvPr id="2" name="Rectangle 1">
            <a:extLst>
              <a:ext uri="{FF2B5EF4-FFF2-40B4-BE49-F238E27FC236}">
                <a16:creationId xmlns:a16="http://schemas.microsoft.com/office/drawing/2014/main" id="{FD6CA5D5-4846-4092-BC99-D7CF08F51046}"/>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sp>
        <p:nvSpPr>
          <p:cNvPr id="6" name="Rectangle 5">
            <a:extLst>
              <a:ext uri="{FF2B5EF4-FFF2-40B4-BE49-F238E27FC236}">
                <a16:creationId xmlns:a16="http://schemas.microsoft.com/office/drawing/2014/main" id="{6ECDE5B9-60FF-486D-8CCA-B72BD6F6C8F9}"/>
              </a:ext>
            </a:extLst>
          </p:cNvPr>
          <p:cNvSpPr/>
          <p:nvPr userDrawn="1"/>
        </p:nvSpPr>
        <p:spPr>
          <a:xfrm>
            <a:off x="9816878" y="264406"/>
            <a:ext cx="2264391" cy="1101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pic>
        <p:nvPicPr>
          <p:cNvPr id="7" name="Picture 6" descr="Graphical user interface, application&#10;&#10;Description automatically generated">
            <a:extLst>
              <a:ext uri="{FF2B5EF4-FFF2-40B4-BE49-F238E27FC236}">
                <a16:creationId xmlns:a16="http://schemas.microsoft.com/office/drawing/2014/main" id="{C749D7F8-B146-4054-9602-C1FA5BF1BD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68760"/>
            <a:ext cx="12229448" cy="5589240"/>
          </a:xfrm>
          <a:prstGeom prst="rect">
            <a:avLst/>
          </a:prstGeom>
        </p:spPr>
      </p:pic>
    </p:spTree>
    <p:extLst>
      <p:ext uri="{BB962C8B-B14F-4D97-AF65-F5344CB8AC3E}">
        <p14:creationId xmlns:p14="http://schemas.microsoft.com/office/powerpoint/2010/main" val="1048489932"/>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ouble line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1888" y="365128"/>
            <a:ext cx="10961913" cy="540565"/>
          </a:xfrm>
          <a:prstGeom prst="rect">
            <a:avLst/>
          </a:prstGeom>
        </p:spPr>
        <p:txBody>
          <a:bodyPr anchor="ctr">
            <a:noAutofit/>
          </a:bodyPr>
          <a:lstStyle>
            <a:lvl1pPr>
              <a:defRPr sz="2925"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8" name="Rectangle 7"/>
          <p:cNvSpPr/>
          <p:nvPr/>
        </p:nvSpPr>
        <p:spPr>
          <a:xfrm>
            <a:off x="0" y="6723019"/>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 Placeholder 4"/>
          <p:cNvSpPr>
            <a:spLocks noGrp="1"/>
          </p:cNvSpPr>
          <p:nvPr>
            <p:ph type="body" sz="quarter" idx="10"/>
          </p:nvPr>
        </p:nvSpPr>
        <p:spPr>
          <a:xfrm>
            <a:off x="391888" y="984138"/>
            <a:ext cx="10961913" cy="287247"/>
          </a:xfrm>
          <a:prstGeom prst="rect">
            <a:avLst/>
          </a:prstGeom>
        </p:spPr>
        <p:txBody>
          <a:bodyPr anchor="ctr"/>
          <a:lstStyle>
            <a:lvl1pPr marL="0" indent="0">
              <a:buNone/>
              <a:defRPr sz="1625">
                <a:latin typeface="Arial" panose="020B0604020202020204" pitchFamily="34" charset="0"/>
                <a:cs typeface="Arial" panose="020B0604020202020204" pitchFamily="34" charset="0"/>
              </a:defRPr>
            </a:lvl1pPr>
          </a:lstStyle>
          <a:p>
            <a:pPr lvl="0"/>
            <a:r>
              <a:rPr lang="en-US"/>
              <a:t>Click to edit Master text styles</a:t>
            </a:r>
          </a:p>
        </p:txBody>
      </p:sp>
      <p:sp>
        <p:nvSpPr>
          <p:cNvPr id="11" name="Content Placeholder 2"/>
          <p:cNvSpPr>
            <a:spLocks noGrp="1"/>
          </p:cNvSpPr>
          <p:nvPr>
            <p:ph idx="1"/>
          </p:nvPr>
        </p:nvSpPr>
        <p:spPr>
          <a:xfrm>
            <a:off x="391887" y="1349830"/>
            <a:ext cx="11513923" cy="5190308"/>
          </a:xfrm>
          <a:prstGeom prst="rect">
            <a:avLst/>
          </a:prstGeom>
        </p:spPr>
        <p:txBody>
          <a:bodyPr>
            <a:normAutofit/>
          </a:bodyPr>
          <a:lstStyle>
            <a:lvl1pPr>
              <a:buClr>
                <a:srgbClr val="B20000"/>
              </a:buClr>
              <a:defRPr sz="2113">
                <a:latin typeface="Arial" panose="020B0604020202020204" pitchFamily="34" charset="0"/>
                <a:cs typeface="Arial" panose="020B0604020202020204" pitchFamily="34" charset="0"/>
              </a:defRPr>
            </a:lvl1pPr>
            <a:lvl2pPr>
              <a:buClr>
                <a:srgbClr val="B20000"/>
              </a:buClr>
              <a:defRPr sz="1951">
                <a:latin typeface="Arial" panose="020B0604020202020204" pitchFamily="34" charset="0"/>
                <a:cs typeface="Arial" panose="020B0604020202020204" pitchFamily="34" charset="0"/>
              </a:defRPr>
            </a:lvl2pPr>
            <a:lvl3pPr>
              <a:buClr>
                <a:srgbClr val="B20000"/>
              </a:buClr>
              <a:defRPr sz="1951">
                <a:latin typeface="Arial" panose="020B0604020202020204" pitchFamily="34" charset="0"/>
                <a:cs typeface="Arial" panose="020B0604020202020204" pitchFamily="34" charset="0"/>
              </a:defRPr>
            </a:lvl3pPr>
            <a:lvl4pPr>
              <a:buClr>
                <a:srgbClr val="C00000"/>
              </a:buClr>
              <a:defRPr sz="1139"/>
            </a:lvl4pPr>
            <a:lvl5pPr>
              <a:buClr>
                <a:srgbClr val="C00000"/>
              </a:buClr>
              <a:defRPr sz="1139"/>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val="0"/>
              </a:ext>
            </a:extLst>
          </a:blip>
          <a:srcRect r="73205"/>
          <a:stretch/>
        </p:blipFill>
        <p:spPr>
          <a:xfrm>
            <a:off x="11436533" y="365127"/>
            <a:ext cx="556041" cy="756109"/>
          </a:xfrm>
          <a:prstGeom prst="rect">
            <a:avLst/>
          </a:prstGeom>
        </p:spPr>
      </p:pic>
      <p:sp>
        <p:nvSpPr>
          <p:cNvPr id="3" name="Rectangle 2">
            <a:extLst>
              <a:ext uri="{FF2B5EF4-FFF2-40B4-BE49-F238E27FC236}">
                <a16:creationId xmlns:a16="http://schemas.microsoft.com/office/drawing/2014/main" id="{EF280666-CB97-4FFC-B2A3-7DD923C66572}"/>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spTree>
    <p:extLst>
      <p:ext uri="{BB962C8B-B14F-4D97-AF65-F5344CB8AC3E}">
        <p14:creationId xmlns:p14="http://schemas.microsoft.com/office/powerpoint/2010/main" val="1209597198"/>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Double line header clear">
    <p:spTree>
      <p:nvGrpSpPr>
        <p:cNvPr id="1" name=""/>
        <p:cNvGrpSpPr/>
        <p:nvPr/>
      </p:nvGrpSpPr>
      <p:grpSpPr>
        <a:xfrm>
          <a:off x="0" y="0"/>
          <a:ext cx="0" cy="0"/>
          <a:chOff x="0" y="0"/>
          <a:chExt cx="0" cy="0"/>
        </a:xfrm>
      </p:grpSpPr>
      <p:sp>
        <p:nvSpPr>
          <p:cNvPr id="10" name="Rectangle 9"/>
          <p:cNvSpPr/>
          <p:nvPr/>
        </p:nvSpPr>
        <p:spPr>
          <a:xfrm>
            <a:off x="0" y="6723019"/>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73205"/>
          <a:stretch/>
        </p:blipFill>
        <p:spPr>
          <a:xfrm>
            <a:off x="11436533" y="365127"/>
            <a:ext cx="556041" cy="756109"/>
          </a:xfrm>
          <a:prstGeom prst="rect">
            <a:avLst/>
          </a:prstGeom>
        </p:spPr>
      </p:pic>
      <p:sp>
        <p:nvSpPr>
          <p:cNvPr id="13" name="Title 1"/>
          <p:cNvSpPr>
            <a:spLocks noGrp="1"/>
          </p:cNvSpPr>
          <p:nvPr>
            <p:ph type="title" hasCustomPrompt="1"/>
          </p:nvPr>
        </p:nvSpPr>
        <p:spPr>
          <a:xfrm>
            <a:off x="391888" y="365128"/>
            <a:ext cx="10961913" cy="540565"/>
          </a:xfrm>
          <a:prstGeom prst="rect">
            <a:avLst/>
          </a:prstGeom>
        </p:spPr>
        <p:txBody>
          <a:bodyPr anchor="ctr">
            <a:noAutofit/>
          </a:bodyPr>
          <a:lstStyle>
            <a:lvl1pPr>
              <a:defRPr sz="2925"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4" name="Text Placeholder 4"/>
          <p:cNvSpPr>
            <a:spLocks noGrp="1"/>
          </p:cNvSpPr>
          <p:nvPr>
            <p:ph type="body" sz="quarter" idx="10"/>
          </p:nvPr>
        </p:nvSpPr>
        <p:spPr>
          <a:xfrm>
            <a:off x="391888" y="984138"/>
            <a:ext cx="10961913" cy="287247"/>
          </a:xfrm>
          <a:prstGeom prst="rect">
            <a:avLst/>
          </a:prstGeom>
        </p:spPr>
        <p:txBody>
          <a:bodyPr anchor="ctr"/>
          <a:lstStyle>
            <a:lvl1pPr marL="0" indent="0">
              <a:buNone/>
              <a:defRPr sz="1625">
                <a:latin typeface="Arial" panose="020B0604020202020204" pitchFamily="34" charset="0"/>
                <a:cs typeface="Arial" panose="020B0604020202020204" pitchFamily="34" charset="0"/>
              </a:defRPr>
            </a:lvl1pPr>
          </a:lstStyle>
          <a:p>
            <a:pPr lvl="0"/>
            <a:r>
              <a:rPr lang="en-US"/>
              <a:t>Click to edit Master text styles</a:t>
            </a:r>
          </a:p>
        </p:txBody>
      </p:sp>
      <p:sp>
        <p:nvSpPr>
          <p:cNvPr id="2" name="Rectangle 1">
            <a:extLst>
              <a:ext uri="{FF2B5EF4-FFF2-40B4-BE49-F238E27FC236}">
                <a16:creationId xmlns:a16="http://schemas.microsoft.com/office/drawing/2014/main" id="{25475DDC-641F-4B9D-9272-E3B798E74AB3}"/>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spTree>
    <p:extLst>
      <p:ext uri="{BB962C8B-B14F-4D97-AF65-F5344CB8AC3E}">
        <p14:creationId xmlns:p14="http://schemas.microsoft.com/office/powerpoint/2010/main" val="1945367605"/>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ouble line header 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887" y="1380875"/>
            <a:ext cx="5582195" cy="5185389"/>
          </a:xfrm>
          <a:prstGeom prst="rect">
            <a:avLst/>
          </a:prstGeom>
        </p:spPr>
        <p:txBody>
          <a:bodyPr>
            <a:normAutofit/>
          </a:bodyPr>
          <a:lstStyle>
            <a:lvl1pPr>
              <a:buClr>
                <a:srgbClr val="B20000"/>
              </a:buClr>
              <a:defRPr sz="2113">
                <a:latin typeface="Arial" panose="020B0604020202020204" pitchFamily="34" charset="0"/>
                <a:cs typeface="Arial" panose="020B0604020202020204" pitchFamily="34" charset="0"/>
              </a:defRPr>
            </a:lvl1pPr>
            <a:lvl2pPr>
              <a:buClr>
                <a:srgbClr val="B20000"/>
              </a:buClr>
              <a:defRPr sz="1951">
                <a:latin typeface="Arial" panose="020B0604020202020204" pitchFamily="34" charset="0"/>
                <a:cs typeface="Arial" panose="020B0604020202020204" pitchFamily="34" charset="0"/>
              </a:defRPr>
            </a:lvl2pPr>
            <a:lvl3pPr>
              <a:buClr>
                <a:srgbClr val="B20000"/>
              </a:buClr>
              <a:defRPr sz="1951">
                <a:latin typeface="Arial" panose="020B0604020202020204" pitchFamily="34" charset="0"/>
                <a:cs typeface="Arial" panose="020B0604020202020204" pitchFamily="34" charset="0"/>
              </a:defRPr>
            </a:lvl3pPr>
            <a:lvl4pPr>
              <a:defRPr sz="1139"/>
            </a:lvl4pPr>
            <a:lvl5pPr>
              <a:defRPr sz="1139"/>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59395" y="1380875"/>
            <a:ext cx="5406819" cy="5185389"/>
          </a:xfrm>
          <a:prstGeom prst="rect">
            <a:avLst/>
          </a:prstGeom>
        </p:spPr>
        <p:txBody>
          <a:bodyPr>
            <a:normAutofit/>
          </a:bodyPr>
          <a:lstStyle>
            <a:lvl1pPr>
              <a:buClr>
                <a:srgbClr val="B20000"/>
              </a:buClr>
              <a:defRPr sz="2113">
                <a:latin typeface="Arial" panose="020B0604020202020204" pitchFamily="34" charset="0"/>
                <a:cs typeface="Arial" panose="020B0604020202020204" pitchFamily="34" charset="0"/>
              </a:defRPr>
            </a:lvl1pPr>
            <a:lvl2pPr>
              <a:buClr>
                <a:srgbClr val="B20000"/>
              </a:buClr>
              <a:defRPr sz="1951">
                <a:latin typeface="Arial" panose="020B0604020202020204" pitchFamily="34" charset="0"/>
                <a:cs typeface="Arial" panose="020B0604020202020204" pitchFamily="34" charset="0"/>
              </a:defRPr>
            </a:lvl2pPr>
            <a:lvl3pPr>
              <a:buClr>
                <a:srgbClr val="B20000"/>
              </a:buClr>
              <a:defRPr sz="1951">
                <a:latin typeface="Arial" panose="020B0604020202020204" pitchFamily="34" charset="0"/>
                <a:cs typeface="Arial" panose="020B0604020202020204" pitchFamily="34" charset="0"/>
              </a:defRPr>
            </a:lvl3pPr>
            <a:lvl4pPr>
              <a:defRPr sz="1139"/>
            </a:lvl4pPr>
            <a:lvl5pPr>
              <a:defRPr sz="1139"/>
            </a:lvl5pPr>
          </a:lstStyle>
          <a:p>
            <a:pPr lvl="0"/>
            <a:r>
              <a:rPr lang="en-US"/>
              <a:t>Click to edit Master text styles</a:t>
            </a:r>
          </a:p>
          <a:p>
            <a:pPr lvl="1"/>
            <a:r>
              <a:rPr lang="en-US"/>
              <a:t>Second level</a:t>
            </a:r>
          </a:p>
          <a:p>
            <a:pPr lvl="2"/>
            <a:r>
              <a:rPr lang="en-US"/>
              <a:t>Third level</a:t>
            </a:r>
          </a:p>
        </p:txBody>
      </p:sp>
      <p:sp>
        <p:nvSpPr>
          <p:cNvPr id="10" name="Rectangle 9"/>
          <p:cNvSpPr/>
          <p:nvPr/>
        </p:nvSpPr>
        <p:spPr>
          <a:xfrm>
            <a:off x="0" y="6723019"/>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73205"/>
          <a:stretch/>
        </p:blipFill>
        <p:spPr>
          <a:xfrm>
            <a:off x="11436533" y="365127"/>
            <a:ext cx="556041" cy="756109"/>
          </a:xfrm>
          <a:prstGeom prst="rect">
            <a:avLst/>
          </a:prstGeom>
        </p:spPr>
      </p:pic>
      <p:sp>
        <p:nvSpPr>
          <p:cNvPr id="7" name="Title 1"/>
          <p:cNvSpPr>
            <a:spLocks noGrp="1"/>
          </p:cNvSpPr>
          <p:nvPr>
            <p:ph type="title" hasCustomPrompt="1"/>
          </p:nvPr>
        </p:nvSpPr>
        <p:spPr>
          <a:xfrm>
            <a:off x="391888" y="365128"/>
            <a:ext cx="10961913" cy="540565"/>
          </a:xfrm>
          <a:prstGeom prst="rect">
            <a:avLst/>
          </a:prstGeom>
        </p:spPr>
        <p:txBody>
          <a:bodyPr anchor="ctr">
            <a:noAutofit/>
          </a:bodyPr>
          <a:lstStyle>
            <a:lvl1pPr>
              <a:defRPr sz="2925"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8" name="Text Placeholder 4"/>
          <p:cNvSpPr>
            <a:spLocks noGrp="1"/>
          </p:cNvSpPr>
          <p:nvPr>
            <p:ph type="body" sz="quarter" idx="10"/>
          </p:nvPr>
        </p:nvSpPr>
        <p:spPr>
          <a:xfrm>
            <a:off x="391888" y="984138"/>
            <a:ext cx="10961913" cy="287247"/>
          </a:xfrm>
          <a:prstGeom prst="rect">
            <a:avLst/>
          </a:prstGeom>
        </p:spPr>
        <p:txBody>
          <a:bodyPr anchor="ctr"/>
          <a:lstStyle>
            <a:lvl1pPr marL="0" indent="0">
              <a:buNone/>
              <a:defRPr sz="1625">
                <a:latin typeface="Arial" panose="020B0604020202020204" pitchFamily="34" charset="0"/>
                <a:cs typeface="Arial" panose="020B0604020202020204" pitchFamily="34" charset="0"/>
              </a:defRPr>
            </a:lvl1pPr>
          </a:lstStyle>
          <a:p>
            <a:pPr lvl="0"/>
            <a:r>
              <a:rPr lang="en-US"/>
              <a:t>Click to edit Master text styles</a:t>
            </a:r>
          </a:p>
        </p:txBody>
      </p:sp>
      <p:sp>
        <p:nvSpPr>
          <p:cNvPr id="2" name="Rectangle 1">
            <a:extLst>
              <a:ext uri="{FF2B5EF4-FFF2-40B4-BE49-F238E27FC236}">
                <a16:creationId xmlns:a16="http://schemas.microsoft.com/office/drawing/2014/main" id="{FD590910-A9E1-4E2F-8116-A6FB5589FE11}"/>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spTree>
    <p:extLst>
      <p:ext uri="{BB962C8B-B14F-4D97-AF65-F5344CB8AC3E}">
        <p14:creationId xmlns:p14="http://schemas.microsoft.com/office/powerpoint/2010/main" val="798311608"/>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56D9B-F42B-41BB-9B5F-4C6C388D7E2F}"/>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pic>
        <p:nvPicPr>
          <p:cNvPr id="4" name="Picture 2">
            <a:extLst>
              <a:ext uri="{FF2B5EF4-FFF2-40B4-BE49-F238E27FC236}">
                <a16:creationId xmlns:a16="http://schemas.microsoft.com/office/drawing/2014/main" id="{0F3762F5-BDE7-4A6C-B11E-7104E40C5114}"/>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26584"/>
          <a:stretch>
            <a:fillRect/>
          </a:stretch>
        </p:blipFill>
        <p:spPr bwMode="auto">
          <a:xfrm>
            <a:off x="0" y="1733550"/>
            <a:ext cx="12211539" cy="5151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5719947"/>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5" name="Picture 4" descr="Chart, histogram&#10;&#10;Description automatically generated">
            <a:extLst>
              <a:ext uri="{FF2B5EF4-FFF2-40B4-BE49-F238E27FC236}">
                <a16:creationId xmlns:a16="http://schemas.microsoft.com/office/drawing/2014/main" id="{4B1204D1-43FE-4832-8F56-D69239BA8E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84514"/>
            <a:ext cx="12194979" cy="5573487"/>
          </a:xfrm>
          <a:prstGeom prst="rect">
            <a:avLst/>
          </a:prstGeom>
        </p:spPr>
      </p:pic>
      <p:sp>
        <p:nvSpPr>
          <p:cNvPr id="2" name="Title 1"/>
          <p:cNvSpPr>
            <a:spLocks noGrp="1"/>
          </p:cNvSpPr>
          <p:nvPr>
            <p:ph type="ctrTitle"/>
          </p:nvPr>
        </p:nvSpPr>
        <p:spPr>
          <a:xfrm>
            <a:off x="626162" y="1748409"/>
            <a:ext cx="6995441" cy="1470025"/>
          </a:xfrm>
        </p:spPr>
        <p:txBody>
          <a:bodyPr>
            <a:normAutofit/>
          </a:bodyPr>
          <a:lstStyle>
            <a:lvl1pPr algn="l">
              <a:defRPr sz="3200" b="1">
                <a:latin typeface="Arial Nova" pitchFamily="34" charset="0"/>
              </a:defRPr>
            </a:lvl1pPr>
          </a:lstStyle>
          <a:p>
            <a:r>
              <a:rPr lang="en-US"/>
              <a:t>Click to edit Master title style</a:t>
            </a:r>
            <a:endParaRPr lang="en-GB"/>
          </a:p>
        </p:txBody>
      </p:sp>
      <p:sp>
        <p:nvSpPr>
          <p:cNvPr id="3" name="Subtitle 2"/>
          <p:cNvSpPr>
            <a:spLocks noGrp="1"/>
          </p:cNvSpPr>
          <p:nvPr>
            <p:ph type="subTitle" idx="1"/>
          </p:nvPr>
        </p:nvSpPr>
        <p:spPr>
          <a:xfrm>
            <a:off x="643703" y="3260576"/>
            <a:ext cx="6958927" cy="1752600"/>
          </a:xfrm>
        </p:spPr>
        <p:txBody>
          <a:bodyPr>
            <a:normAutofit/>
          </a:bodyPr>
          <a:lstStyle>
            <a:lvl1pPr marL="0" indent="0" algn="l">
              <a:buNone/>
              <a:defRPr sz="1800">
                <a:solidFill>
                  <a:schemeClr val="tx1">
                    <a:tint val="75000"/>
                  </a:schemeClr>
                </a:solidFill>
                <a:latin typeface="Arial Nova"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6" name="Rectangle 5">
            <a:extLst>
              <a:ext uri="{FF2B5EF4-FFF2-40B4-BE49-F238E27FC236}">
                <a16:creationId xmlns:a16="http://schemas.microsoft.com/office/drawing/2014/main" id="{C1C8690F-23CC-4F65-88DF-18CC0F062321}"/>
              </a:ext>
            </a:extLst>
          </p:cNvPr>
          <p:cNvSpPr/>
          <p:nvPr userDrawn="1"/>
        </p:nvSpPr>
        <p:spPr>
          <a:xfrm>
            <a:off x="9816878" y="264406"/>
            <a:ext cx="2264391" cy="1101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spTree>
    <p:extLst>
      <p:ext uri="{BB962C8B-B14F-4D97-AF65-F5344CB8AC3E}">
        <p14:creationId xmlns:p14="http://schemas.microsoft.com/office/powerpoint/2010/main" val="3584233263"/>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758088D-865B-4BD5-A9AC-7F786FD4981E}"/>
              </a:ext>
            </a:extLst>
          </p:cNvPr>
          <p:cNvSpPr/>
          <p:nvPr userDrawn="1"/>
        </p:nvSpPr>
        <p:spPr>
          <a:xfrm>
            <a:off x="9816878" y="264406"/>
            <a:ext cx="2264391" cy="1101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pic>
        <p:nvPicPr>
          <p:cNvPr id="7" name="Picture 6" descr="Graphical user interface, application&#10;&#10;Description automatically generated">
            <a:extLst>
              <a:ext uri="{FF2B5EF4-FFF2-40B4-BE49-F238E27FC236}">
                <a16:creationId xmlns:a16="http://schemas.microsoft.com/office/drawing/2014/main" id="{E044C8E3-AAB0-4913-8E5C-C9F6E311AD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285285"/>
            <a:ext cx="12229448" cy="5589240"/>
          </a:xfrm>
          <a:prstGeom prst="rect">
            <a:avLst/>
          </a:prstGeom>
        </p:spPr>
      </p:pic>
      <p:sp>
        <p:nvSpPr>
          <p:cNvPr id="4" name="Slide Number Placeholder 5"/>
          <p:cNvSpPr txBox="1">
            <a:spLocks/>
          </p:cNvSpPr>
          <p:nvPr userDrawn="1"/>
        </p:nvSpPr>
        <p:spPr>
          <a:xfrm>
            <a:off x="455247" y="6411914"/>
            <a:ext cx="2844800" cy="365125"/>
          </a:xfrm>
          <a:prstGeom prst="rect">
            <a:avLst/>
          </a:prstGeom>
        </p:spPr>
        <p:txBody>
          <a:bodyPr anchor="ctr"/>
          <a:lstStyle>
            <a:defPPr>
              <a:defRPr lang="en-US"/>
            </a:defPPr>
            <a:lvl1pPr marL="0" algn="l" defTabSz="914400" rtl="0" eaLnBrk="1" latinLnBrk="0" hangingPunct="1">
              <a:defRPr sz="1000" b="1" kern="1200">
                <a:solidFill>
                  <a:schemeClr val="tx1">
                    <a:tint val="75000"/>
                  </a:schemeClr>
                </a:solidFill>
                <a:latin typeface="Arial Nova"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GB" sz="1000">
                <a:solidFill>
                  <a:schemeClr val="bg1"/>
                </a:solidFill>
              </a:rPr>
              <a:t>PAGE </a:t>
            </a:r>
            <a:fld id="{E163964E-3232-4EF4-A14E-638B1C4B0D68}" type="slidenum">
              <a:rPr lang="en-GB" sz="1000" smtClean="0">
                <a:solidFill>
                  <a:schemeClr val="bg1"/>
                </a:solidFill>
              </a:rPr>
              <a:pPr fontAlgn="auto">
                <a:spcBef>
                  <a:spcPts val="0"/>
                </a:spcBef>
                <a:spcAft>
                  <a:spcPts val="0"/>
                </a:spcAft>
                <a:defRPr/>
              </a:pPr>
              <a:t>‹#›</a:t>
            </a:fld>
            <a:endParaRPr lang="en-GB" sz="1000">
              <a:solidFill>
                <a:schemeClr val="bg1"/>
              </a:solidFill>
            </a:endParaRPr>
          </a:p>
        </p:txBody>
      </p:sp>
      <p:sp>
        <p:nvSpPr>
          <p:cNvPr id="9" name="Title 1"/>
          <p:cNvSpPr>
            <a:spLocks noGrp="1"/>
          </p:cNvSpPr>
          <p:nvPr>
            <p:ph type="title"/>
          </p:nvPr>
        </p:nvSpPr>
        <p:spPr>
          <a:xfrm>
            <a:off x="609600" y="274637"/>
            <a:ext cx="10972800" cy="994123"/>
          </a:xfrm>
          <a:prstGeom prst="rect">
            <a:avLst/>
          </a:prstGeom>
        </p:spPr>
        <p:txBody>
          <a:bodyPr>
            <a:normAutofit/>
          </a:bodyPr>
          <a:lstStyle>
            <a:lvl1pPr>
              <a:defRPr sz="2800"/>
            </a:lvl1pPr>
          </a:lstStyle>
          <a:p>
            <a:r>
              <a:rPr lang="en-US"/>
              <a:t>Click to edit Master title style</a:t>
            </a:r>
            <a:endParaRPr lang="en-GB"/>
          </a:p>
        </p:txBody>
      </p:sp>
      <p:sp>
        <p:nvSpPr>
          <p:cNvPr id="10" name="Content Placeholder 2"/>
          <p:cNvSpPr>
            <a:spLocks noGrp="1"/>
          </p:cNvSpPr>
          <p:nvPr>
            <p:ph idx="1"/>
          </p:nvPr>
        </p:nvSpPr>
        <p:spPr>
          <a:xfrm>
            <a:off x="609600" y="1412777"/>
            <a:ext cx="10972800" cy="4525387"/>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2200243"/>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C0D41-A66A-466A-DC39-4F0ADFB7A1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CBA3974-E0CE-A048-5F67-F23ED9E3F48E}"/>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A2A8F6A-FFF9-23A7-1937-177932479B14}"/>
              </a:ext>
            </a:extLst>
          </p:cNvPr>
          <p:cNvSpPr>
            <a:spLocks noGrp="1"/>
          </p:cNvSpPr>
          <p:nvPr>
            <p:ph type="dt" sz="half" idx="10"/>
          </p:nvPr>
        </p:nvSpPr>
        <p:spPr/>
        <p:txBody>
          <a:bodyPr/>
          <a:lstStyle/>
          <a:p>
            <a:fld id="{587722DF-93A6-4AC6-A980-59ADEB7F3B4F}" type="datetimeFigureOut">
              <a:rPr lang="en-GB" smtClean="0"/>
              <a:t>22/11/2023</a:t>
            </a:fld>
            <a:endParaRPr lang="en-GB"/>
          </a:p>
        </p:txBody>
      </p:sp>
      <p:sp>
        <p:nvSpPr>
          <p:cNvPr id="5" name="Footer Placeholder 4">
            <a:extLst>
              <a:ext uri="{FF2B5EF4-FFF2-40B4-BE49-F238E27FC236}">
                <a16:creationId xmlns:a16="http://schemas.microsoft.com/office/drawing/2014/main" id="{9E51A4AA-AA80-A0C8-3D99-4CA7734716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A45146-3E16-8E9A-204D-C48675608881}"/>
              </a:ext>
            </a:extLst>
          </p:cNvPr>
          <p:cNvSpPr>
            <a:spLocks noGrp="1"/>
          </p:cNvSpPr>
          <p:nvPr>
            <p:ph type="sldNum" sz="quarter" idx="12"/>
          </p:nvPr>
        </p:nvSpPr>
        <p:spPr/>
        <p:txBody>
          <a:bodyPr/>
          <a:lstStyle/>
          <a:p>
            <a:fld id="{FDAB77A3-BCC2-4386-87C5-EFEC289B9453}" type="slidenum">
              <a:rPr lang="en-GB" smtClean="0"/>
              <a:t>‹#›</a:t>
            </a:fld>
            <a:endParaRPr lang="en-GB"/>
          </a:p>
        </p:txBody>
      </p:sp>
    </p:spTree>
    <p:extLst>
      <p:ext uri="{BB962C8B-B14F-4D97-AF65-F5344CB8AC3E}">
        <p14:creationId xmlns:p14="http://schemas.microsoft.com/office/powerpoint/2010/main" val="21211633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40646-7715-B4A7-A76B-4E4910C5EE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9785B6-360F-9542-D285-7A28805395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E952A8-9BC8-83E5-A31B-5C0C48FE077E}"/>
              </a:ext>
            </a:extLst>
          </p:cNvPr>
          <p:cNvSpPr>
            <a:spLocks noGrp="1"/>
          </p:cNvSpPr>
          <p:nvPr>
            <p:ph type="dt" sz="half" idx="10"/>
          </p:nvPr>
        </p:nvSpPr>
        <p:spPr/>
        <p:txBody>
          <a:bodyPr/>
          <a:lstStyle/>
          <a:p>
            <a:fld id="{587722DF-93A6-4AC6-A980-59ADEB7F3B4F}" type="datetimeFigureOut">
              <a:rPr lang="en-GB" smtClean="0"/>
              <a:t>22/11/2023</a:t>
            </a:fld>
            <a:endParaRPr lang="en-GB"/>
          </a:p>
        </p:txBody>
      </p:sp>
      <p:sp>
        <p:nvSpPr>
          <p:cNvPr id="5" name="Footer Placeholder 4">
            <a:extLst>
              <a:ext uri="{FF2B5EF4-FFF2-40B4-BE49-F238E27FC236}">
                <a16:creationId xmlns:a16="http://schemas.microsoft.com/office/drawing/2014/main" id="{FB7B0F0B-16D1-FD50-8C32-E625B20067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C9B3F6-2C4F-CDC1-0FCD-8AC3D9B4EFBF}"/>
              </a:ext>
            </a:extLst>
          </p:cNvPr>
          <p:cNvSpPr>
            <a:spLocks noGrp="1"/>
          </p:cNvSpPr>
          <p:nvPr>
            <p:ph type="sldNum" sz="quarter" idx="12"/>
          </p:nvPr>
        </p:nvSpPr>
        <p:spPr/>
        <p:txBody>
          <a:bodyPr/>
          <a:lstStyle/>
          <a:p>
            <a:fld id="{FDAB77A3-BCC2-4386-87C5-EFEC289B9453}" type="slidenum">
              <a:rPr lang="en-GB" smtClean="0"/>
              <a:t>‹#›</a:t>
            </a:fld>
            <a:endParaRPr lang="en-GB"/>
          </a:p>
        </p:txBody>
      </p:sp>
    </p:spTree>
    <p:extLst>
      <p:ext uri="{BB962C8B-B14F-4D97-AF65-F5344CB8AC3E}">
        <p14:creationId xmlns:p14="http://schemas.microsoft.com/office/powerpoint/2010/main" val="1393774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E44FD-6CD5-14FC-E60F-E524F709AF8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0FF734-117A-1978-2EF6-FB350C88C5CA}"/>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8F66C9-4F3B-BB08-E87B-7036091B5E34}"/>
              </a:ext>
            </a:extLst>
          </p:cNvPr>
          <p:cNvSpPr>
            <a:spLocks noGrp="1"/>
          </p:cNvSpPr>
          <p:nvPr>
            <p:ph type="dt" sz="half" idx="10"/>
          </p:nvPr>
        </p:nvSpPr>
        <p:spPr/>
        <p:txBody>
          <a:bodyPr/>
          <a:lstStyle/>
          <a:p>
            <a:fld id="{587722DF-93A6-4AC6-A980-59ADEB7F3B4F}" type="datetimeFigureOut">
              <a:rPr lang="en-GB" smtClean="0"/>
              <a:t>22/11/2023</a:t>
            </a:fld>
            <a:endParaRPr lang="en-GB"/>
          </a:p>
        </p:txBody>
      </p:sp>
      <p:sp>
        <p:nvSpPr>
          <p:cNvPr id="5" name="Footer Placeholder 4">
            <a:extLst>
              <a:ext uri="{FF2B5EF4-FFF2-40B4-BE49-F238E27FC236}">
                <a16:creationId xmlns:a16="http://schemas.microsoft.com/office/drawing/2014/main" id="{351DBBCE-8804-1030-3E7E-C651BCC16A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8FCDBE-4987-FFB6-0401-491AA016BBF5}"/>
              </a:ext>
            </a:extLst>
          </p:cNvPr>
          <p:cNvSpPr>
            <a:spLocks noGrp="1"/>
          </p:cNvSpPr>
          <p:nvPr>
            <p:ph type="sldNum" sz="quarter" idx="12"/>
          </p:nvPr>
        </p:nvSpPr>
        <p:spPr/>
        <p:txBody>
          <a:bodyPr/>
          <a:lstStyle/>
          <a:p>
            <a:fld id="{FDAB77A3-BCC2-4386-87C5-EFEC289B9453}" type="slidenum">
              <a:rPr lang="en-GB" smtClean="0"/>
              <a:t>‹#›</a:t>
            </a:fld>
            <a:endParaRPr lang="en-GB"/>
          </a:p>
        </p:txBody>
      </p:sp>
    </p:spTree>
    <p:extLst>
      <p:ext uri="{BB962C8B-B14F-4D97-AF65-F5344CB8AC3E}">
        <p14:creationId xmlns:p14="http://schemas.microsoft.com/office/powerpoint/2010/main" val="2894725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E34D6-0E51-4B67-A7BA-11C3F1C50CA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15B888C-66D2-49E2-8D3B-C53E5ED763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71EBA7-97E8-4FEC-A3E5-54FB9197380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F56265-1157-4160-AE34-DFEC2EC6AD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CC98C1-C447-49CE-A344-488CAC0AF0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540C110-57E3-43F6-B770-24AF27D7BC94}"/>
              </a:ext>
            </a:extLst>
          </p:cNvPr>
          <p:cNvSpPr>
            <a:spLocks noGrp="1"/>
          </p:cNvSpPr>
          <p:nvPr>
            <p:ph type="dt" sz="half" idx="10"/>
          </p:nvPr>
        </p:nvSpPr>
        <p:spPr/>
        <p:txBody>
          <a:bodyPr/>
          <a:lstStyle/>
          <a:p>
            <a:fld id="{B6EDF46B-B845-4DC5-AE19-F56347496996}" type="datetimeFigureOut">
              <a:rPr lang="en-GB" smtClean="0"/>
              <a:t>22/11/2023</a:t>
            </a:fld>
            <a:endParaRPr lang="en-GB"/>
          </a:p>
        </p:txBody>
      </p:sp>
      <p:sp>
        <p:nvSpPr>
          <p:cNvPr id="8" name="Footer Placeholder 7">
            <a:extLst>
              <a:ext uri="{FF2B5EF4-FFF2-40B4-BE49-F238E27FC236}">
                <a16:creationId xmlns:a16="http://schemas.microsoft.com/office/drawing/2014/main" id="{CD546EE1-DF0E-4256-9A90-4EDECE328C5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6B77E5-FED8-4D7E-ACC1-99DBB46EE8D3}"/>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8935128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8B933-4A29-2F95-73D4-623D92BEF8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BF500A-9964-227F-F95A-C649475F21C6}"/>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ED8CE1D-A625-0610-550E-17F687C2CAC8}"/>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BF5AA5-DCF3-4276-F3C5-8C75BF5D56FB}"/>
              </a:ext>
            </a:extLst>
          </p:cNvPr>
          <p:cNvSpPr>
            <a:spLocks noGrp="1"/>
          </p:cNvSpPr>
          <p:nvPr>
            <p:ph type="dt" sz="half" idx="10"/>
          </p:nvPr>
        </p:nvSpPr>
        <p:spPr/>
        <p:txBody>
          <a:bodyPr/>
          <a:lstStyle/>
          <a:p>
            <a:fld id="{587722DF-93A6-4AC6-A980-59ADEB7F3B4F}" type="datetimeFigureOut">
              <a:rPr lang="en-GB" smtClean="0"/>
              <a:t>22/11/2023</a:t>
            </a:fld>
            <a:endParaRPr lang="en-GB"/>
          </a:p>
        </p:txBody>
      </p:sp>
      <p:sp>
        <p:nvSpPr>
          <p:cNvPr id="6" name="Footer Placeholder 5">
            <a:extLst>
              <a:ext uri="{FF2B5EF4-FFF2-40B4-BE49-F238E27FC236}">
                <a16:creationId xmlns:a16="http://schemas.microsoft.com/office/drawing/2014/main" id="{26325273-94B6-C836-627E-DC5B527F855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B8CB400-D48F-252B-2640-75D4FB49D0FF}"/>
              </a:ext>
            </a:extLst>
          </p:cNvPr>
          <p:cNvSpPr>
            <a:spLocks noGrp="1"/>
          </p:cNvSpPr>
          <p:nvPr>
            <p:ph type="sldNum" sz="quarter" idx="12"/>
          </p:nvPr>
        </p:nvSpPr>
        <p:spPr/>
        <p:txBody>
          <a:bodyPr/>
          <a:lstStyle/>
          <a:p>
            <a:fld id="{FDAB77A3-BCC2-4386-87C5-EFEC289B9453}" type="slidenum">
              <a:rPr lang="en-GB" smtClean="0"/>
              <a:t>‹#›</a:t>
            </a:fld>
            <a:endParaRPr lang="en-GB"/>
          </a:p>
        </p:txBody>
      </p:sp>
    </p:spTree>
    <p:extLst>
      <p:ext uri="{BB962C8B-B14F-4D97-AF65-F5344CB8AC3E}">
        <p14:creationId xmlns:p14="http://schemas.microsoft.com/office/powerpoint/2010/main" val="37577930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63F5F-1EE6-3BBA-B47B-32CF524CF90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C4131C4-1507-52FC-2C47-07B63C0CF877}"/>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8D2173-F4CF-49CF-A029-7EB74341ECA3}"/>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A732556-F951-62FA-9F32-2E8D5305C74A}"/>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516AB7-DF9B-3203-869A-FE70046FC913}"/>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0E5A6A2-3144-6E58-9250-7D58B500206E}"/>
              </a:ext>
            </a:extLst>
          </p:cNvPr>
          <p:cNvSpPr>
            <a:spLocks noGrp="1"/>
          </p:cNvSpPr>
          <p:nvPr>
            <p:ph type="dt" sz="half" idx="10"/>
          </p:nvPr>
        </p:nvSpPr>
        <p:spPr/>
        <p:txBody>
          <a:bodyPr/>
          <a:lstStyle/>
          <a:p>
            <a:fld id="{587722DF-93A6-4AC6-A980-59ADEB7F3B4F}" type="datetimeFigureOut">
              <a:rPr lang="en-GB" smtClean="0"/>
              <a:t>22/11/2023</a:t>
            </a:fld>
            <a:endParaRPr lang="en-GB"/>
          </a:p>
        </p:txBody>
      </p:sp>
      <p:sp>
        <p:nvSpPr>
          <p:cNvPr id="8" name="Footer Placeholder 7">
            <a:extLst>
              <a:ext uri="{FF2B5EF4-FFF2-40B4-BE49-F238E27FC236}">
                <a16:creationId xmlns:a16="http://schemas.microsoft.com/office/drawing/2014/main" id="{3E12D05C-5D00-C861-BB55-FE2C9D858C5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4E07A41-ADC1-DF98-18BD-6025545A91E9}"/>
              </a:ext>
            </a:extLst>
          </p:cNvPr>
          <p:cNvSpPr>
            <a:spLocks noGrp="1"/>
          </p:cNvSpPr>
          <p:nvPr>
            <p:ph type="sldNum" sz="quarter" idx="12"/>
          </p:nvPr>
        </p:nvSpPr>
        <p:spPr/>
        <p:txBody>
          <a:bodyPr/>
          <a:lstStyle/>
          <a:p>
            <a:fld id="{FDAB77A3-BCC2-4386-87C5-EFEC289B9453}" type="slidenum">
              <a:rPr lang="en-GB" smtClean="0"/>
              <a:t>‹#›</a:t>
            </a:fld>
            <a:endParaRPr lang="en-GB"/>
          </a:p>
        </p:txBody>
      </p:sp>
    </p:spTree>
    <p:extLst>
      <p:ext uri="{BB962C8B-B14F-4D97-AF65-F5344CB8AC3E}">
        <p14:creationId xmlns:p14="http://schemas.microsoft.com/office/powerpoint/2010/main" val="40545757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D0D5-7E5B-6710-CB18-3958E8DDE72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D86EA6A-C508-CD51-07CE-DD5D8455DB47}"/>
              </a:ext>
            </a:extLst>
          </p:cNvPr>
          <p:cNvSpPr>
            <a:spLocks noGrp="1"/>
          </p:cNvSpPr>
          <p:nvPr>
            <p:ph type="dt" sz="half" idx="10"/>
          </p:nvPr>
        </p:nvSpPr>
        <p:spPr/>
        <p:txBody>
          <a:bodyPr/>
          <a:lstStyle/>
          <a:p>
            <a:fld id="{587722DF-93A6-4AC6-A980-59ADEB7F3B4F}" type="datetimeFigureOut">
              <a:rPr lang="en-GB" smtClean="0"/>
              <a:t>22/11/2023</a:t>
            </a:fld>
            <a:endParaRPr lang="en-GB"/>
          </a:p>
        </p:txBody>
      </p:sp>
      <p:sp>
        <p:nvSpPr>
          <p:cNvPr id="4" name="Footer Placeholder 3">
            <a:extLst>
              <a:ext uri="{FF2B5EF4-FFF2-40B4-BE49-F238E27FC236}">
                <a16:creationId xmlns:a16="http://schemas.microsoft.com/office/drawing/2014/main" id="{C2374001-A1C1-5C6E-5FD9-2352023E34A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90CB72-DA70-65B1-36CD-21E0500906B4}"/>
              </a:ext>
            </a:extLst>
          </p:cNvPr>
          <p:cNvSpPr>
            <a:spLocks noGrp="1"/>
          </p:cNvSpPr>
          <p:nvPr>
            <p:ph type="sldNum" sz="quarter" idx="12"/>
          </p:nvPr>
        </p:nvSpPr>
        <p:spPr/>
        <p:txBody>
          <a:bodyPr/>
          <a:lstStyle/>
          <a:p>
            <a:fld id="{FDAB77A3-BCC2-4386-87C5-EFEC289B9453}" type="slidenum">
              <a:rPr lang="en-GB" smtClean="0"/>
              <a:t>‹#›</a:t>
            </a:fld>
            <a:endParaRPr lang="en-GB"/>
          </a:p>
        </p:txBody>
      </p:sp>
    </p:spTree>
    <p:extLst>
      <p:ext uri="{BB962C8B-B14F-4D97-AF65-F5344CB8AC3E}">
        <p14:creationId xmlns:p14="http://schemas.microsoft.com/office/powerpoint/2010/main" val="41300658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4AE7BA-8807-549B-8082-EDE2B6445215}"/>
              </a:ext>
            </a:extLst>
          </p:cNvPr>
          <p:cNvSpPr>
            <a:spLocks noGrp="1"/>
          </p:cNvSpPr>
          <p:nvPr>
            <p:ph type="dt" sz="half" idx="10"/>
          </p:nvPr>
        </p:nvSpPr>
        <p:spPr/>
        <p:txBody>
          <a:bodyPr/>
          <a:lstStyle/>
          <a:p>
            <a:fld id="{587722DF-93A6-4AC6-A980-59ADEB7F3B4F}" type="datetimeFigureOut">
              <a:rPr lang="en-GB" smtClean="0"/>
              <a:t>22/11/2023</a:t>
            </a:fld>
            <a:endParaRPr lang="en-GB"/>
          </a:p>
        </p:txBody>
      </p:sp>
      <p:sp>
        <p:nvSpPr>
          <p:cNvPr id="3" name="Footer Placeholder 2">
            <a:extLst>
              <a:ext uri="{FF2B5EF4-FFF2-40B4-BE49-F238E27FC236}">
                <a16:creationId xmlns:a16="http://schemas.microsoft.com/office/drawing/2014/main" id="{4108F049-F32C-B3F0-70F0-BA0BEB77EC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13D5E2-7C86-B0CB-B8D0-31BA0C903D0A}"/>
              </a:ext>
            </a:extLst>
          </p:cNvPr>
          <p:cNvSpPr>
            <a:spLocks noGrp="1"/>
          </p:cNvSpPr>
          <p:nvPr>
            <p:ph type="sldNum" sz="quarter" idx="12"/>
          </p:nvPr>
        </p:nvSpPr>
        <p:spPr/>
        <p:txBody>
          <a:bodyPr/>
          <a:lstStyle/>
          <a:p>
            <a:fld id="{FDAB77A3-BCC2-4386-87C5-EFEC289B9453}" type="slidenum">
              <a:rPr lang="en-GB" smtClean="0"/>
              <a:t>‹#›</a:t>
            </a:fld>
            <a:endParaRPr lang="en-GB"/>
          </a:p>
        </p:txBody>
      </p:sp>
    </p:spTree>
    <p:extLst>
      <p:ext uri="{BB962C8B-B14F-4D97-AF65-F5344CB8AC3E}">
        <p14:creationId xmlns:p14="http://schemas.microsoft.com/office/powerpoint/2010/main" val="1702850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461E1-3BF5-DC0F-E7FB-B2E5022959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C7016E2-8616-851B-CFD5-5E9C7FA8E02C}"/>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8640E9E-83E6-2368-EACF-7BA16E43B2A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429CBD-0A0F-53DD-F7B2-6ED341051216}"/>
              </a:ext>
            </a:extLst>
          </p:cNvPr>
          <p:cNvSpPr>
            <a:spLocks noGrp="1"/>
          </p:cNvSpPr>
          <p:nvPr>
            <p:ph type="dt" sz="half" idx="10"/>
          </p:nvPr>
        </p:nvSpPr>
        <p:spPr/>
        <p:txBody>
          <a:bodyPr/>
          <a:lstStyle/>
          <a:p>
            <a:fld id="{587722DF-93A6-4AC6-A980-59ADEB7F3B4F}" type="datetimeFigureOut">
              <a:rPr lang="en-GB" smtClean="0"/>
              <a:t>22/11/2023</a:t>
            </a:fld>
            <a:endParaRPr lang="en-GB"/>
          </a:p>
        </p:txBody>
      </p:sp>
      <p:sp>
        <p:nvSpPr>
          <p:cNvPr id="6" name="Footer Placeholder 5">
            <a:extLst>
              <a:ext uri="{FF2B5EF4-FFF2-40B4-BE49-F238E27FC236}">
                <a16:creationId xmlns:a16="http://schemas.microsoft.com/office/drawing/2014/main" id="{4F9A80D7-3FEB-86B4-2F73-842F07C3FD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851FD5D-AEEF-5292-801F-EE98C687BCDB}"/>
              </a:ext>
            </a:extLst>
          </p:cNvPr>
          <p:cNvSpPr>
            <a:spLocks noGrp="1"/>
          </p:cNvSpPr>
          <p:nvPr>
            <p:ph type="sldNum" sz="quarter" idx="12"/>
          </p:nvPr>
        </p:nvSpPr>
        <p:spPr/>
        <p:txBody>
          <a:bodyPr/>
          <a:lstStyle/>
          <a:p>
            <a:fld id="{FDAB77A3-BCC2-4386-87C5-EFEC289B9453}" type="slidenum">
              <a:rPr lang="en-GB" smtClean="0"/>
              <a:t>‹#›</a:t>
            </a:fld>
            <a:endParaRPr lang="en-GB"/>
          </a:p>
        </p:txBody>
      </p:sp>
    </p:spTree>
    <p:extLst>
      <p:ext uri="{BB962C8B-B14F-4D97-AF65-F5344CB8AC3E}">
        <p14:creationId xmlns:p14="http://schemas.microsoft.com/office/powerpoint/2010/main" val="36563921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F4B6D-A24D-21C6-257D-42A6C0B5B3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372BB2-0590-C9E2-391A-B8396DCF85A1}"/>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a:extLst>
              <a:ext uri="{FF2B5EF4-FFF2-40B4-BE49-F238E27FC236}">
                <a16:creationId xmlns:a16="http://schemas.microsoft.com/office/drawing/2014/main" id="{D86B531E-0D19-F4CA-8404-B8C8174CD998}"/>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9C088A-0B99-5540-D95C-6A6CFAC9B52D}"/>
              </a:ext>
            </a:extLst>
          </p:cNvPr>
          <p:cNvSpPr>
            <a:spLocks noGrp="1"/>
          </p:cNvSpPr>
          <p:nvPr>
            <p:ph type="dt" sz="half" idx="10"/>
          </p:nvPr>
        </p:nvSpPr>
        <p:spPr/>
        <p:txBody>
          <a:bodyPr/>
          <a:lstStyle/>
          <a:p>
            <a:fld id="{587722DF-93A6-4AC6-A980-59ADEB7F3B4F}" type="datetimeFigureOut">
              <a:rPr lang="en-GB" smtClean="0"/>
              <a:t>22/11/2023</a:t>
            </a:fld>
            <a:endParaRPr lang="en-GB"/>
          </a:p>
        </p:txBody>
      </p:sp>
      <p:sp>
        <p:nvSpPr>
          <p:cNvPr id="6" name="Footer Placeholder 5">
            <a:extLst>
              <a:ext uri="{FF2B5EF4-FFF2-40B4-BE49-F238E27FC236}">
                <a16:creationId xmlns:a16="http://schemas.microsoft.com/office/drawing/2014/main" id="{755B59E1-84AD-46A7-9366-2562C63CDE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29E55E-9398-0AD6-F07D-8736E375D8DC}"/>
              </a:ext>
            </a:extLst>
          </p:cNvPr>
          <p:cNvSpPr>
            <a:spLocks noGrp="1"/>
          </p:cNvSpPr>
          <p:nvPr>
            <p:ph type="sldNum" sz="quarter" idx="12"/>
          </p:nvPr>
        </p:nvSpPr>
        <p:spPr/>
        <p:txBody>
          <a:bodyPr/>
          <a:lstStyle/>
          <a:p>
            <a:fld id="{FDAB77A3-BCC2-4386-87C5-EFEC289B9453}" type="slidenum">
              <a:rPr lang="en-GB" smtClean="0"/>
              <a:t>‹#›</a:t>
            </a:fld>
            <a:endParaRPr lang="en-GB"/>
          </a:p>
        </p:txBody>
      </p:sp>
    </p:spTree>
    <p:extLst>
      <p:ext uri="{BB962C8B-B14F-4D97-AF65-F5344CB8AC3E}">
        <p14:creationId xmlns:p14="http://schemas.microsoft.com/office/powerpoint/2010/main" val="32190259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B5507-A1F2-D2AE-B7C2-F03A1CBC85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4F8978-E031-157E-8D51-2F4172E3BF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BEAF9C-188E-AD20-F322-14E29C88FFA8}"/>
              </a:ext>
            </a:extLst>
          </p:cNvPr>
          <p:cNvSpPr>
            <a:spLocks noGrp="1"/>
          </p:cNvSpPr>
          <p:nvPr>
            <p:ph type="dt" sz="half" idx="10"/>
          </p:nvPr>
        </p:nvSpPr>
        <p:spPr/>
        <p:txBody>
          <a:bodyPr/>
          <a:lstStyle/>
          <a:p>
            <a:fld id="{587722DF-93A6-4AC6-A980-59ADEB7F3B4F}" type="datetimeFigureOut">
              <a:rPr lang="en-GB" smtClean="0"/>
              <a:t>22/11/2023</a:t>
            </a:fld>
            <a:endParaRPr lang="en-GB"/>
          </a:p>
        </p:txBody>
      </p:sp>
      <p:sp>
        <p:nvSpPr>
          <p:cNvPr id="5" name="Footer Placeholder 4">
            <a:extLst>
              <a:ext uri="{FF2B5EF4-FFF2-40B4-BE49-F238E27FC236}">
                <a16:creationId xmlns:a16="http://schemas.microsoft.com/office/drawing/2014/main" id="{AC9947BB-374A-F181-42F0-BC0A631AEE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6ACABC-BA68-D174-217E-23CA4532DA97}"/>
              </a:ext>
            </a:extLst>
          </p:cNvPr>
          <p:cNvSpPr>
            <a:spLocks noGrp="1"/>
          </p:cNvSpPr>
          <p:nvPr>
            <p:ph type="sldNum" sz="quarter" idx="12"/>
          </p:nvPr>
        </p:nvSpPr>
        <p:spPr/>
        <p:txBody>
          <a:bodyPr/>
          <a:lstStyle/>
          <a:p>
            <a:fld id="{FDAB77A3-BCC2-4386-87C5-EFEC289B9453}" type="slidenum">
              <a:rPr lang="en-GB" smtClean="0"/>
              <a:t>‹#›</a:t>
            </a:fld>
            <a:endParaRPr lang="en-GB"/>
          </a:p>
        </p:txBody>
      </p:sp>
    </p:spTree>
    <p:extLst>
      <p:ext uri="{BB962C8B-B14F-4D97-AF65-F5344CB8AC3E}">
        <p14:creationId xmlns:p14="http://schemas.microsoft.com/office/powerpoint/2010/main" val="20733667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7B87A1-EDDB-C07E-0B0E-6AE8D043BA66}"/>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430AB1-E130-8574-2B46-D31B4759EF9C}"/>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808363-EB41-10C8-EF26-AAD047352C70}"/>
              </a:ext>
            </a:extLst>
          </p:cNvPr>
          <p:cNvSpPr>
            <a:spLocks noGrp="1"/>
          </p:cNvSpPr>
          <p:nvPr>
            <p:ph type="dt" sz="half" idx="10"/>
          </p:nvPr>
        </p:nvSpPr>
        <p:spPr/>
        <p:txBody>
          <a:bodyPr/>
          <a:lstStyle/>
          <a:p>
            <a:fld id="{587722DF-93A6-4AC6-A980-59ADEB7F3B4F}" type="datetimeFigureOut">
              <a:rPr lang="en-GB" smtClean="0"/>
              <a:t>22/11/2023</a:t>
            </a:fld>
            <a:endParaRPr lang="en-GB"/>
          </a:p>
        </p:txBody>
      </p:sp>
      <p:sp>
        <p:nvSpPr>
          <p:cNvPr id="5" name="Footer Placeholder 4">
            <a:extLst>
              <a:ext uri="{FF2B5EF4-FFF2-40B4-BE49-F238E27FC236}">
                <a16:creationId xmlns:a16="http://schemas.microsoft.com/office/drawing/2014/main" id="{80D29B92-EAFB-E023-36F7-F2A4276CB1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92473F-042D-E2CD-5F92-3210340223E9}"/>
              </a:ext>
            </a:extLst>
          </p:cNvPr>
          <p:cNvSpPr>
            <a:spLocks noGrp="1"/>
          </p:cNvSpPr>
          <p:nvPr>
            <p:ph type="sldNum" sz="quarter" idx="12"/>
          </p:nvPr>
        </p:nvSpPr>
        <p:spPr/>
        <p:txBody>
          <a:bodyPr/>
          <a:lstStyle/>
          <a:p>
            <a:fld id="{FDAB77A3-BCC2-4386-87C5-EFEC289B9453}" type="slidenum">
              <a:rPr lang="en-GB" smtClean="0"/>
              <a:t>‹#›</a:t>
            </a:fld>
            <a:endParaRPr lang="en-GB"/>
          </a:p>
        </p:txBody>
      </p:sp>
    </p:spTree>
    <p:extLst>
      <p:ext uri="{BB962C8B-B14F-4D97-AF65-F5344CB8AC3E}">
        <p14:creationId xmlns:p14="http://schemas.microsoft.com/office/powerpoint/2010/main" val="24513190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Single line header 2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888" y="1380876"/>
            <a:ext cx="5582195" cy="5185389"/>
          </a:xfrm>
          <a:prstGeom prst="rect">
            <a:avLst/>
          </a:prstGeom>
        </p:spPr>
        <p:txBody>
          <a:bodyPr>
            <a:normAutofit/>
          </a:bodyPr>
          <a:lstStyle>
            <a:lvl1pPr>
              <a:buClr>
                <a:srgbClr val="B20000"/>
              </a:buClr>
              <a:defRPr sz="2113">
                <a:latin typeface="Arial" panose="020B0604020202020204" pitchFamily="34" charset="0"/>
                <a:cs typeface="Arial" panose="020B0604020202020204" pitchFamily="34" charset="0"/>
              </a:defRPr>
            </a:lvl1pPr>
            <a:lvl2pPr>
              <a:buClr>
                <a:srgbClr val="B20000"/>
              </a:buClr>
              <a:defRPr sz="1951">
                <a:latin typeface="Arial" panose="020B0604020202020204" pitchFamily="34" charset="0"/>
                <a:cs typeface="Arial" panose="020B0604020202020204" pitchFamily="34" charset="0"/>
              </a:defRPr>
            </a:lvl2pPr>
            <a:lvl3pPr>
              <a:buClr>
                <a:srgbClr val="B20000"/>
              </a:buClr>
              <a:defRPr sz="1951">
                <a:latin typeface="Arial" panose="020B0604020202020204" pitchFamily="34" charset="0"/>
                <a:cs typeface="Arial" panose="020B0604020202020204" pitchFamily="34" charset="0"/>
              </a:defRPr>
            </a:lvl3pPr>
            <a:lvl4pPr>
              <a:defRPr sz="1139"/>
            </a:lvl4pPr>
            <a:lvl5pPr>
              <a:defRPr sz="1139"/>
            </a:lvl5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259396" y="1380876"/>
            <a:ext cx="5406819" cy="5185389"/>
          </a:xfrm>
          <a:prstGeom prst="rect">
            <a:avLst/>
          </a:prstGeom>
        </p:spPr>
        <p:txBody>
          <a:bodyPr>
            <a:normAutofit/>
          </a:bodyPr>
          <a:lstStyle>
            <a:lvl1pPr>
              <a:buClr>
                <a:srgbClr val="B20000"/>
              </a:buClr>
              <a:defRPr sz="2113">
                <a:latin typeface="Arial" panose="020B0604020202020204" pitchFamily="34" charset="0"/>
                <a:cs typeface="Arial" panose="020B0604020202020204" pitchFamily="34" charset="0"/>
              </a:defRPr>
            </a:lvl1pPr>
            <a:lvl2pPr>
              <a:buClr>
                <a:srgbClr val="B20000"/>
              </a:buClr>
              <a:defRPr sz="1951">
                <a:latin typeface="Arial" panose="020B0604020202020204" pitchFamily="34" charset="0"/>
                <a:cs typeface="Arial" panose="020B0604020202020204" pitchFamily="34" charset="0"/>
              </a:defRPr>
            </a:lvl2pPr>
            <a:lvl3pPr>
              <a:buClr>
                <a:srgbClr val="B20000"/>
              </a:buClr>
              <a:defRPr sz="1951">
                <a:latin typeface="Arial" panose="020B0604020202020204" pitchFamily="34" charset="0"/>
                <a:cs typeface="Arial" panose="020B0604020202020204" pitchFamily="34" charset="0"/>
              </a:defRPr>
            </a:lvl3pPr>
            <a:lvl4pPr>
              <a:defRPr sz="1139"/>
            </a:lvl4pPr>
            <a:lvl5pPr>
              <a:defRPr sz="1139"/>
            </a:lvl5pPr>
          </a:lstStyle>
          <a:p>
            <a:pPr lvl="0"/>
            <a:r>
              <a:rPr lang="en-US"/>
              <a:t>Click to edit Master text styles</a:t>
            </a:r>
          </a:p>
          <a:p>
            <a:pPr lvl="1"/>
            <a:r>
              <a:rPr lang="en-US"/>
              <a:t>Second level</a:t>
            </a:r>
          </a:p>
          <a:p>
            <a:pPr lvl="2"/>
            <a:r>
              <a:rPr lang="en-US"/>
              <a:t>Third level</a:t>
            </a:r>
          </a:p>
        </p:txBody>
      </p:sp>
      <p:sp>
        <p:nvSpPr>
          <p:cNvPr id="10" name="Rectangle 9"/>
          <p:cNvSpPr/>
          <p:nvPr/>
        </p:nvSpPr>
        <p:spPr>
          <a:xfrm>
            <a:off x="0" y="6723021"/>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itle 1"/>
          <p:cNvSpPr>
            <a:spLocks noGrp="1"/>
          </p:cNvSpPr>
          <p:nvPr>
            <p:ph type="title" hasCustomPrompt="1"/>
          </p:nvPr>
        </p:nvSpPr>
        <p:spPr>
          <a:xfrm>
            <a:off x="391889" y="365128"/>
            <a:ext cx="10961913" cy="827949"/>
          </a:xfrm>
          <a:prstGeom prst="rect">
            <a:avLst/>
          </a:prstGeom>
        </p:spPr>
        <p:txBody>
          <a:bodyPr>
            <a:normAutofit/>
          </a:bodyPr>
          <a:lstStyle>
            <a:lvl1pPr>
              <a:defRPr sz="2925" b="1">
                <a:latin typeface="Arial" panose="020B0604020202020204" pitchFamily="34" charset="0"/>
                <a:cs typeface="Arial" panose="020B0604020202020204" pitchFamily="34" charset="0"/>
              </a:defRPr>
            </a:lvl1pPr>
          </a:lstStyle>
          <a:p>
            <a:r>
              <a:rPr lang="en-US"/>
              <a:t>Click to edit master title style</a:t>
            </a:r>
            <a:endParaRPr lang="en-GB"/>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73205"/>
          <a:stretch/>
        </p:blipFill>
        <p:spPr>
          <a:xfrm>
            <a:off x="11436534" y="365128"/>
            <a:ext cx="556041" cy="756109"/>
          </a:xfrm>
          <a:prstGeom prst="rect">
            <a:avLst/>
          </a:prstGeom>
        </p:spPr>
      </p:pic>
      <p:sp>
        <p:nvSpPr>
          <p:cNvPr id="2" name="Rectangle 1">
            <a:extLst>
              <a:ext uri="{FF2B5EF4-FFF2-40B4-BE49-F238E27FC236}">
                <a16:creationId xmlns:a16="http://schemas.microsoft.com/office/drawing/2014/main" id="{60219800-C3D2-420E-BBAC-F56848254A0B}"/>
              </a:ext>
            </a:extLst>
          </p:cNvPr>
          <p:cNvSpPr/>
          <p:nvPr/>
        </p:nvSpPr>
        <p:spPr>
          <a:xfrm>
            <a:off x="4849407" y="6654671"/>
            <a:ext cx="1739579" cy="242374"/>
          </a:xfrm>
          <a:prstGeom prst="rect">
            <a:avLst/>
          </a:prstGeom>
        </p:spPr>
        <p:txBody>
          <a:bodyPr wrap="none">
            <a:spAutoFit/>
          </a:bodyPr>
          <a:lstStyle/>
          <a:p>
            <a:r>
              <a:rPr lang="en-GB" sz="975">
                <a:solidFill>
                  <a:schemeClr val="bg1"/>
                </a:solidFill>
              </a:rPr>
              <a:t>COMMERCIAL IN CONFIDENCE</a:t>
            </a:r>
          </a:p>
        </p:txBody>
      </p:sp>
      <p:sp>
        <p:nvSpPr>
          <p:cNvPr id="8" name="Rectangle 7">
            <a:extLst>
              <a:ext uri="{FF2B5EF4-FFF2-40B4-BE49-F238E27FC236}">
                <a16:creationId xmlns:a16="http://schemas.microsoft.com/office/drawing/2014/main" id="{B803469F-C49F-4FF2-A028-DD2A8E3DDA59}"/>
              </a:ext>
            </a:extLst>
          </p:cNvPr>
          <p:cNvSpPr/>
          <p:nvPr userDrawn="1"/>
        </p:nvSpPr>
        <p:spPr>
          <a:xfrm>
            <a:off x="9816879" y="264407"/>
            <a:ext cx="2264391" cy="1101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a:p>
        </p:txBody>
      </p:sp>
      <p:pic>
        <p:nvPicPr>
          <p:cNvPr id="9" name="Picture 8" descr="Graphical user interface, application&#10;&#10;Description automatically generated">
            <a:extLst>
              <a:ext uri="{FF2B5EF4-FFF2-40B4-BE49-F238E27FC236}">
                <a16:creationId xmlns:a16="http://schemas.microsoft.com/office/drawing/2014/main" id="{670C758A-C29F-45CD-9A96-F23BDB10CFD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1268760"/>
            <a:ext cx="12229448" cy="5589240"/>
          </a:xfrm>
          <a:prstGeom prst="rect">
            <a:avLst/>
          </a:prstGeom>
        </p:spPr>
      </p:pic>
    </p:spTree>
    <p:extLst>
      <p:ext uri="{BB962C8B-B14F-4D97-AF65-F5344CB8AC3E}">
        <p14:creationId xmlns:p14="http://schemas.microsoft.com/office/powerpoint/2010/main" val="101305377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E4CD2-639D-437E-AAC2-5D6169BD797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89966B7-6C87-499A-8C6B-A55EA29342FB}"/>
              </a:ext>
            </a:extLst>
          </p:cNvPr>
          <p:cNvSpPr>
            <a:spLocks noGrp="1"/>
          </p:cNvSpPr>
          <p:nvPr>
            <p:ph type="dt" sz="half" idx="10"/>
          </p:nvPr>
        </p:nvSpPr>
        <p:spPr/>
        <p:txBody>
          <a:bodyPr/>
          <a:lstStyle/>
          <a:p>
            <a:fld id="{B6EDF46B-B845-4DC5-AE19-F56347496996}" type="datetimeFigureOut">
              <a:rPr lang="en-GB" smtClean="0"/>
              <a:t>22/11/2023</a:t>
            </a:fld>
            <a:endParaRPr lang="en-GB"/>
          </a:p>
        </p:txBody>
      </p:sp>
      <p:sp>
        <p:nvSpPr>
          <p:cNvPr id="4" name="Footer Placeholder 3">
            <a:extLst>
              <a:ext uri="{FF2B5EF4-FFF2-40B4-BE49-F238E27FC236}">
                <a16:creationId xmlns:a16="http://schemas.microsoft.com/office/drawing/2014/main" id="{B1D58EBC-6E55-4D09-B352-C15EF58C4D9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6F94D9B-7431-4E8E-96D7-B583498F19AD}"/>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422528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8F105B-52A4-46B1-B16A-77C4B2AC4F9F}"/>
              </a:ext>
            </a:extLst>
          </p:cNvPr>
          <p:cNvSpPr>
            <a:spLocks noGrp="1"/>
          </p:cNvSpPr>
          <p:nvPr>
            <p:ph type="dt" sz="half" idx="10"/>
          </p:nvPr>
        </p:nvSpPr>
        <p:spPr/>
        <p:txBody>
          <a:bodyPr/>
          <a:lstStyle/>
          <a:p>
            <a:fld id="{B6EDF46B-B845-4DC5-AE19-F56347496996}" type="datetimeFigureOut">
              <a:rPr lang="en-GB" smtClean="0"/>
              <a:t>22/11/2023</a:t>
            </a:fld>
            <a:endParaRPr lang="en-GB"/>
          </a:p>
        </p:txBody>
      </p:sp>
      <p:sp>
        <p:nvSpPr>
          <p:cNvPr id="3" name="Footer Placeholder 2">
            <a:extLst>
              <a:ext uri="{FF2B5EF4-FFF2-40B4-BE49-F238E27FC236}">
                <a16:creationId xmlns:a16="http://schemas.microsoft.com/office/drawing/2014/main" id="{38EC34E2-0155-46BF-A01E-4913D77820D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777DA1-7429-46F3-BC84-485DFF61A028}"/>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974103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6D198-AABA-4D3C-B40F-256625D8B1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49DCAB8-21BE-4A1C-9A5D-CD2E1720CA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F555460-ECC3-4228-9331-77435F1731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DD2C66-97E3-41EF-9B13-D4DB6E836553}"/>
              </a:ext>
            </a:extLst>
          </p:cNvPr>
          <p:cNvSpPr>
            <a:spLocks noGrp="1"/>
          </p:cNvSpPr>
          <p:nvPr>
            <p:ph type="dt" sz="half" idx="10"/>
          </p:nvPr>
        </p:nvSpPr>
        <p:spPr/>
        <p:txBody>
          <a:bodyPr/>
          <a:lstStyle/>
          <a:p>
            <a:fld id="{B6EDF46B-B845-4DC5-AE19-F56347496996}" type="datetimeFigureOut">
              <a:rPr lang="en-GB" smtClean="0"/>
              <a:t>22/11/2023</a:t>
            </a:fld>
            <a:endParaRPr lang="en-GB"/>
          </a:p>
        </p:txBody>
      </p:sp>
      <p:sp>
        <p:nvSpPr>
          <p:cNvPr id="6" name="Footer Placeholder 5">
            <a:extLst>
              <a:ext uri="{FF2B5EF4-FFF2-40B4-BE49-F238E27FC236}">
                <a16:creationId xmlns:a16="http://schemas.microsoft.com/office/drawing/2014/main" id="{0A6741D8-8DED-40DC-A5E7-99F0057B673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61E9DCE-302E-46AB-9809-24CC1FE3C8F1}"/>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300231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72456-C0B1-4AF7-B4D2-B7ADF14BD9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D98907-4933-4809-AF0A-D8B3C43B4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B5F6FC9-7763-4913-AE15-CEBA1CEC44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E97299-2022-4F14-A502-58AC18385632}"/>
              </a:ext>
            </a:extLst>
          </p:cNvPr>
          <p:cNvSpPr>
            <a:spLocks noGrp="1"/>
          </p:cNvSpPr>
          <p:nvPr>
            <p:ph type="dt" sz="half" idx="10"/>
          </p:nvPr>
        </p:nvSpPr>
        <p:spPr/>
        <p:txBody>
          <a:bodyPr/>
          <a:lstStyle/>
          <a:p>
            <a:fld id="{B6EDF46B-B845-4DC5-AE19-F56347496996}" type="datetimeFigureOut">
              <a:rPr lang="en-GB" smtClean="0"/>
              <a:t>22/11/2023</a:t>
            </a:fld>
            <a:endParaRPr lang="en-GB"/>
          </a:p>
        </p:txBody>
      </p:sp>
      <p:sp>
        <p:nvSpPr>
          <p:cNvPr id="6" name="Footer Placeholder 5">
            <a:extLst>
              <a:ext uri="{FF2B5EF4-FFF2-40B4-BE49-F238E27FC236}">
                <a16:creationId xmlns:a16="http://schemas.microsoft.com/office/drawing/2014/main" id="{48A13436-C284-4BE5-9C8D-8DC4BF3B55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BC0C92-8CDA-4F5F-8469-4CAB4099824D}"/>
              </a:ext>
            </a:extLst>
          </p:cNvPr>
          <p:cNvSpPr>
            <a:spLocks noGrp="1"/>
          </p:cNvSpPr>
          <p:nvPr>
            <p:ph type="sldNum" sz="quarter" idx="12"/>
          </p:nvPr>
        </p:nvSpPr>
        <p:spPr/>
        <p:txBody>
          <a:bodyPr/>
          <a:lstStyle/>
          <a:p>
            <a:fld id="{758EDEA9-9756-4034-8D51-D219AEDD9727}" type="slidenum">
              <a:rPr lang="en-GB" smtClean="0"/>
              <a:t>‹#›</a:t>
            </a:fld>
            <a:endParaRPr lang="en-GB"/>
          </a:p>
        </p:txBody>
      </p:sp>
    </p:spTree>
    <p:extLst>
      <p:ext uri="{BB962C8B-B14F-4D97-AF65-F5344CB8AC3E}">
        <p14:creationId xmlns:p14="http://schemas.microsoft.com/office/powerpoint/2010/main" val="3627410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tif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1.xml"/><Relationship Id="rId18" Type="http://schemas.openxmlformats.org/officeDocument/2006/relationships/image" Target="../media/image4.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17" Type="http://schemas.openxmlformats.org/officeDocument/2006/relationships/image" Target="../media/image3.emf"/><Relationship Id="rId2" Type="http://schemas.openxmlformats.org/officeDocument/2006/relationships/slideLayout" Target="../slideLayouts/slideLayout14.xml"/><Relationship Id="rId16" Type="http://schemas.openxmlformats.org/officeDocument/2006/relationships/oleObject" Target="../embeddings/oleObject1.bin"/><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3.xml"/><Relationship Id="rId10" Type="http://schemas.openxmlformats.org/officeDocument/2006/relationships/slideLayout" Target="../slideLayouts/slideLayout22.xml"/><Relationship Id="rId19" Type="http://schemas.openxmlformats.org/officeDocument/2006/relationships/oleObject" Target="../embeddings/oleObject2.bin"/><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5.xml"/><Relationship Id="rId18"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oleObject" Target="../embeddings/oleObject1.bin"/><Relationship Id="rId2" Type="http://schemas.openxmlformats.org/officeDocument/2006/relationships/slideLayout" Target="../slideLayouts/slideLayout36.xml"/><Relationship Id="rId16" Type="http://schemas.openxmlformats.org/officeDocument/2006/relationships/tags" Target="../tags/tag6.xml"/><Relationship Id="rId20" Type="http://schemas.openxmlformats.org/officeDocument/2006/relationships/oleObject" Target="../embeddings/oleObject2.bin"/><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tags" Target="../tags/tag5.xml"/><Relationship Id="rId10" Type="http://schemas.openxmlformats.org/officeDocument/2006/relationships/slideLayout" Target="../slideLayouts/slideLayout44.xml"/><Relationship Id="rId19" Type="http://schemas.openxmlformats.org/officeDocument/2006/relationships/image" Target="../media/image4.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ags" Target="../tags/tag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6.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CFE263-7F59-42D5-8226-54DB9F6901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8512E0-EDB1-4CAC-8297-7E920E2EC4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F57DC9-7674-402A-9CCC-7EBE404F0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EDF46B-B845-4DC5-AE19-F56347496996}" type="datetimeFigureOut">
              <a:rPr lang="en-GB" smtClean="0"/>
              <a:t>22/11/2023</a:t>
            </a:fld>
            <a:endParaRPr lang="en-GB"/>
          </a:p>
        </p:txBody>
      </p:sp>
      <p:sp>
        <p:nvSpPr>
          <p:cNvPr id="5" name="Footer Placeholder 4">
            <a:extLst>
              <a:ext uri="{FF2B5EF4-FFF2-40B4-BE49-F238E27FC236}">
                <a16:creationId xmlns:a16="http://schemas.microsoft.com/office/drawing/2014/main" id="{8E781CFC-BD4F-472A-9069-11A10FEF2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D6009A-3E5E-4F5E-93FD-F0521E97CF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8EDEA9-9756-4034-8D51-D219AEDD9727}" type="slidenum">
              <a:rPr lang="en-GB" smtClean="0"/>
              <a:t>‹#›</a:t>
            </a:fld>
            <a:endParaRPr lang="en-GB"/>
          </a:p>
        </p:txBody>
      </p:sp>
      <p:sp>
        <p:nvSpPr>
          <p:cNvPr id="8" name="TextBox 7">
            <a:extLst>
              <a:ext uri="{FF2B5EF4-FFF2-40B4-BE49-F238E27FC236}">
                <a16:creationId xmlns:a16="http://schemas.microsoft.com/office/drawing/2014/main" id="{E3C78B67-0292-8191-4CBF-69835735BA76}"/>
              </a:ext>
            </a:extLst>
          </p:cNvPr>
          <p:cNvSpPr txBox="1"/>
          <p:nvPr userDrawn="1">
            <p:extLst>
              <p:ext uri="{1162E1C5-73C7-4A58-AE30-91384D911F3F}">
                <p184:classification xmlns:p184="http://schemas.microsoft.com/office/powerpoint/2018/4/main" val="ftr"/>
              </p:ext>
            </p:extLst>
          </p:nvPr>
        </p:nvSpPr>
        <p:spPr>
          <a:xfrm>
            <a:off x="5865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589207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 y="0"/>
            <a:ext cx="4361556" cy="4218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1371" y="5819327"/>
            <a:ext cx="4416491" cy="874036"/>
          </a:xfrm>
          <a:prstGeom prst="rect">
            <a:avLst/>
          </a:prstGeom>
        </p:spPr>
      </p:pic>
      <p:cxnSp>
        <p:nvCxnSpPr>
          <p:cNvPr id="12" name="Straight Connector 11"/>
          <p:cNvCxnSpPr/>
          <p:nvPr userDrawn="1"/>
        </p:nvCxnSpPr>
        <p:spPr>
          <a:xfrm>
            <a:off x="431371" y="5531295"/>
            <a:ext cx="1132925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F9EA05A0-D60F-0835-24F0-6E640AA11BA6}"/>
              </a:ext>
            </a:extLst>
          </p:cNvPr>
          <p:cNvSpPr txBox="1"/>
          <p:nvPr userDrawn="1">
            <p:extLst>
              <p:ext uri="{1162E1C5-73C7-4A58-AE30-91384D911F3F}">
                <p184:classification xmlns:p184="http://schemas.microsoft.com/office/powerpoint/2018/4/main" val="ftr"/>
              </p:ext>
            </p:extLst>
          </p:nvPr>
        </p:nvSpPr>
        <p:spPr>
          <a:xfrm>
            <a:off x="5865813" y="66421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202810767"/>
      </p:ext>
    </p:extLst>
  </p:cSld>
  <p:clrMap bg1="lt1" tx1="dk1" bg2="lt2" tx2="dk2" accent1="accent1" accent2="accent2" accent3="accent3" accent4="accent4" accent5="accent5" accent6="accent6" hlink="hlink" folHlink="folHlink"/>
  <p:sldLayoutIdLst>
    <p:sldLayoutId id="2147483694" r:id="rId1"/>
  </p:sldLayoutIdLst>
  <p:txStyles>
    <p:titleStyle>
      <a:lvl1pPr algn="ctr" rtl="0" fontAlgn="base">
        <a:spcBef>
          <a:spcPct val="0"/>
        </a:spcBef>
        <a:spcAft>
          <a:spcPct val="0"/>
        </a:spcAft>
        <a:defRPr sz="5867" kern="1200">
          <a:solidFill>
            <a:schemeClr val="tx1"/>
          </a:solidFill>
          <a:latin typeface="+mj-lt"/>
          <a:ea typeface="+mj-ea"/>
          <a:cs typeface="+mj-cs"/>
        </a:defRPr>
      </a:lvl1pPr>
      <a:lvl2pPr algn="ctr" rtl="0" fontAlgn="base">
        <a:spcBef>
          <a:spcPct val="0"/>
        </a:spcBef>
        <a:spcAft>
          <a:spcPct val="0"/>
        </a:spcAft>
        <a:defRPr sz="5867">
          <a:solidFill>
            <a:schemeClr val="tx1"/>
          </a:solidFill>
          <a:latin typeface="Calibri" pitchFamily="34" charset="0"/>
        </a:defRPr>
      </a:lvl2pPr>
      <a:lvl3pPr algn="ctr" rtl="0" fontAlgn="base">
        <a:spcBef>
          <a:spcPct val="0"/>
        </a:spcBef>
        <a:spcAft>
          <a:spcPct val="0"/>
        </a:spcAft>
        <a:defRPr sz="5867">
          <a:solidFill>
            <a:schemeClr val="tx1"/>
          </a:solidFill>
          <a:latin typeface="Calibri" pitchFamily="34" charset="0"/>
        </a:defRPr>
      </a:lvl3pPr>
      <a:lvl4pPr algn="ctr" rtl="0" fontAlgn="base">
        <a:spcBef>
          <a:spcPct val="0"/>
        </a:spcBef>
        <a:spcAft>
          <a:spcPct val="0"/>
        </a:spcAft>
        <a:defRPr sz="5867">
          <a:solidFill>
            <a:schemeClr val="tx1"/>
          </a:solidFill>
          <a:latin typeface="Calibri" pitchFamily="34" charset="0"/>
        </a:defRPr>
      </a:lvl4pPr>
      <a:lvl5pPr algn="ctr" rtl="0" fontAlgn="base">
        <a:spcBef>
          <a:spcPct val="0"/>
        </a:spcBef>
        <a:spcAft>
          <a:spcPct val="0"/>
        </a:spcAft>
        <a:defRPr sz="5867">
          <a:solidFill>
            <a:schemeClr val="tx1"/>
          </a:solidFill>
          <a:latin typeface="Calibri" pitchFamily="34" charset="0"/>
        </a:defRPr>
      </a:lvl5pPr>
      <a:lvl6pPr marL="609585" algn="ctr" rtl="0" fontAlgn="base">
        <a:spcBef>
          <a:spcPct val="0"/>
        </a:spcBef>
        <a:spcAft>
          <a:spcPct val="0"/>
        </a:spcAft>
        <a:defRPr sz="5867">
          <a:solidFill>
            <a:schemeClr val="tx1"/>
          </a:solidFill>
          <a:latin typeface="Calibri" pitchFamily="34" charset="0"/>
        </a:defRPr>
      </a:lvl6pPr>
      <a:lvl7pPr marL="1219170" algn="ctr" rtl="0" fontAlgn="base">
        <a:spcBef>
          <a:spcPct val="0"/>
        </a:spcBef>
        <a:spcAft>
          <a:spcPct val="0"/>
        </a:spcAft>
        <a:defRPr sz="5867">
          <a:solidFill>
            <a:schemeClr val="tx1"/>
          </a:solidFill>
          <a:latin typeface="Calibri" pitchFamily="34" charset="0"/>
        </a:defRPr>
      </a:lvl7pPr>
      <a:lvl8pPr marL="1828754" algn="ctr" rtl="0" fontAlgn="base">
        <a:spcBef>
          <a:spcPct val="0"/>
        </a:spcBef>
        <a:spcAft>
          <a:spcPct val="0"/>
        </a:spcAft>
        <a:defRPr sz="5867">
          <a:solidFill>
            <a:schemeClr val="tx1"/>
          </a:solidFill>
          <a:latin typeface="Calibri" pitchFamily="34" charset="0"/>
        </a:defRPr>
      </a:lvl8pPr>
      <a:lvl9pPr marL="2438339" algn="ctr" rtl="0" fontAlgn="base">
        <a:spcBef>
          <a:spcPct val="0"/>
        </a:spcBef>
        <a:spcAft>
          <a:spcPct val="0"/>
        </a:spcAft>
        <a:defRPr sz="5867">
          <a:solidFill>
            <a:schemeClr val="tx1"/>
          </a:solidFill>
          <a:latin typeface="Calibri" pitchFamily="34" charset="0"/>
        </a:defRPr>
      </a:lvl9pPr>
    </p:titleStyle>
    <p:bodyStyle>
      <a:lvl1pPr marL="457189" indent="-457189" algn="l" rtl="0" fontAlgn="base">
        <a:spcBef>
          <a:spcPct val="20000"/>
        </a:spcBef>
        <a:spcAft>
          <a:spcPct val="0"/>
        </a:spcAft>
        <a:buFont typeface="Arial" charset="0"/>
        <a:buChar char="•"/>
        <a:defRPr sz="4267" kern="1200">
          <a:solidFill>
            <a:schemeClr val="tx1"/>
          </a:solidFill>
          <a:latin typeface="+mn-lt"/>
          <a:ea typeface="+mn-ea"/>
          <a:cs typeface="+mn-cs"/>
        </a:defRPr>
      </a:lvl1pPr>
      <a:lvl2pPr marL="990575" indent="-380990" algn="l" rtl="0" fontAlgn="base">
        <a:spcBef>
          <a:spcPct val="20000"/>
        </a:spcBef>
        <a:spcAft>
          <a:spcPct val="0"/>
        </a:spcAft>
        <a:buFont typeface="Arial" charset="0"/>
        <a:buChar char="–"/>
        <a:defRPr sz="3733" kern="1200">
          <a:solidFill>
            <a:schemeClr val="tx1"/>
          </a:solidFill>
          <a:latin typeface="+mn-lt"/>
          <a:ea typeface="+mn-ea"/>
          <a:cs typeface="+mn-cs"/>
        </a:defRPr>
      </a:lvl2pPr>
      <a:lvl3pPr marL="1523962" indent="-304792" algn="l" rtl="0" fontAlgn="base">
        <a:spcBef>
          <a:spcPct val="20000"/>
        </a:spcBef>
        <a:spcAft>
          <a:spcPct val="0"/>
        </a:spcAft>
        <a:buFont typeface="Arial" charset="0"/>
        <a:buChar char="•"/>
        <a:defRPr sz="3200" kern="1200">
          <a:solidFill>
            <a:schemeClr val="tx1"/>
          </a:solidFill>
          <a:latin typeface="+mn-lt"/>
          <a:ea typeface="+mn-ea"/>
          <a:cs typeface="+mn-cs"/>
        </a:defRPr>
      </a:lvl3pPr>
      <a:lvl4pPr marL="2133547" indent="-304792" algn="l" rtl="0" fontAlgn="base">
        <a:spcBef>
          <a:spcPct val="20000"/>
        </a:spcBef>
        <a:spcAft>
          <a:spcPct val="0"/>
        </a:spcAft>
        <a:buFont typeface="Arial" charset="0"/>
        <a:buChar char="–"/>
        <a:defRPr sz="2667" kern="1200">
          <a:solidFill>
            <a:schemeClr val="tx1"/>
          </a:solidFill>
          <a:latin typeface="+mn-lt"/>
          <a:ea typeface="+mn-ea"/>
          <a:cs typeface="+mn-cs"/>
        </a:defRPr>
      </a:lvl4pPr>
      <a:lvl5pPr marL="2743131" indent="-304792" algn="l" rtl="0" fontAlgn="base">
        <a:spcBef>
          <a:spcPct val="20000"/>
        </a:spcBef>
        <a:spcAft>
          <a:spcPct val="0"/>
        </a:spcAft>
        <a:buFont typeface="Arial"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A48EE81-BE4B-4534-A86D-C05F7AFBB3FB}"/>
              </a:ext>
            </a:extLst>
          </p:cNvPr>
          <p:cNvGraphicFramePr>
            <a:graphicFrameLocks noChangeAspect="1"/>
          </p:cNvGraphicFramePr>
          <p:nvPr>
            <p:custDataLst>
              <p:tags r:id="rId13"/>
            </p:custDataLst>
            <p:extLst>
              <p:ext uri="{D42A27DB-BD31-4B8C-83A1-F6EECF244321}">
                <p14:modId xmlns:p14="http://schemas.microsoft.com/office/powerpoint/2010/main" val="1427830648"/>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6" imgW="415" imgH="416" progId="TCLayout.ActiveDocument.1">
                  <p:embed/>
                </p:oleObj>
              </mc:Choice>
              <mc:Fallback>
                <p:oleObj name="think-cell Slide" r:id="rId16" imgW="415" imgH="416" progId="TCLayout.ActiveDocument.1">
                  <p:embed/>
                  <p:pic>
                    <p:nvPicPr>
                      <p:cNvPr id="3" name="Object 2" hidden="1">
                        <a:extLst>
                          <a:ext uri="{FF2B5EF4-FFF2-40B4-BE49-F238E27FC236}">
                            <a16:creationId xmlns:a16="http://schemas.microsoft.com/office/drawing/2014/main" id="{7A48EE81-BE4B-4534-A86D-C05F7AFBB3FB}"/>
                          </a:ext>
                        </a:extLst>
                      </p:cNvPr>
                      <p:cNvPicPr/>
                      <p:nvPr/>
                    </p:nvPicPr>
                    <p:blipFill>
                      <a:blip r:embed="rId17"/>
                      <a:stretch>
                        <a:fillRect/>
                      </a:stretch>
                    </p:blipFill>
                    <p:spPr>
                      <a:xfrm>
                        <a:off x="1589" y="1589"/>
                        <a:ext cx="1588" cy="1588"/>
                      </a:xfrm>
                      <a:prstGeom prst="rect">
                        <a:avLst/>
                      </a:prstGeom>
                    </p:spPr>
                  </p:pic>
                </p:oleObj>
              </mc:Fallback>
            </mc:AlternateContent>
          </a:graphicData>
        </a:graphic>
      </p:graphicFrame>
      <p:sp>
        <p:nvSpPr>
          <p:cNvPr id="4" name="Rectangle 3"/>
          <p:cNvSpPr/>
          <p:nvPr/>
        </p:nvSpPr>
        <p:spPr>
          <a:xfrm>
            <a:off x="0" y="6723019"/>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500"/>
          </a:p>
        </p:txBody>
      </p:sp>
      <p:pic>
        <p:nvPicPr>
          <p:cNvPr id="5" name="Picture 4"/>
          <p:cNvPicPr>
            <a:picLocks noChangeAspect="1"/>
          </p:cNvPicPr>
          <p:nvPr/>
        </p:nvPicPr>
        <p:blipFill rotWithShape="1">
          <a:blip r:embed="rId18" cstate="print">
            <a:extLst>
              <a:ext uri="{28A0092B-C50C-407E-A947-70E740481C1C}">
                <a14:useLocalDpi xmlns:a14="http://schemas.microsoft.com/office/drawing/2010/main" val="0"/>
              </a:ext>
            </a:extLst>
          </a:blip>
          <a:srcRect r="73205"/>
          <a:stretch/>
        </p:blipFill>
        <p:spPr>
          <a:xfrm>
            <a:off x="11436533" y="365127"/>
            <a:ext cx="556041" cy="756109"/>
          </a:xfrm>
          <a:prstGeom prst="rect">
            <a:avLst/>
          </a:prstGeom>
        </p:spPr>
      </p:pic>
      <p:sp>
        <p:nvSpPr>
          <p:cNvPr id="18" name="Title 1"/>
          <p:cNvSpPr txBox="1">
            <a:spLocks/>
          </p:cNvSpPr>
          <p:nvPr/>
        </p:nvSpPr>
        <p:spPr>
          <a:xfrm>
            <a:off x="391888" y="365127"/>
            <a:ext cx="10961913" cy="827949"/>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endParaRPr lang="en-GB" sz="2925"/>
          </a:p>
        </p:txBody>
      </p:sp>
      <p:sp>
        <p:nvSpPr>
          <p:cNvPr id="2" name="Rectangle 1">
            <a:extLst>
              <a:ext uri="{FF2B5EF4-FFF2-40B4-BE49-F238E27FC236}">
                <a16:creationId xmlns:a16="http://schemas.microsoft.com/office/drawing/2014/main" id="{CD6A8949-C2C4-45E8-BA68-D7D7470D9144}"/>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graphicFrame>
        <p:nvGraphicFramePr>
          <p:cNvPr id="7" name="Object 6" hidden="1">
            <a:extLst>
              <a:ext uri="{FF2B5EF4-FFF2-40B4-BE49-F238E27FC236}">
                <a16:creationId xmlns:a16="http://schemas.microsoft.com/office/drawing/2014/main" id="{AFA2DB75-D05E-4881-B375-8FCB40BB5021}"/>
              </a:ext>
            </a:extLst>
          </p:cNvPr>
          <p:cNvGraphicFramePr>
            <a:graphicFrameLocks noChangeAspect="1"/>
          </p:cNvGraphicFramePr>
          <p:nvPr userDrawn="1">
            <p:custDataLst>
              <p:tags r:id="rId14"/>
            </p:custDataLst>
            <p:extLst>
              <p:ext uri="{D42A27DB-BD31-4B8C-83A1-F6EECF244321}">
                <p14:modId xmlns:p14="http://schemas.microsoft.com/office/powerpoint/2010/main" val="2338594029"/>
              </p:ext>
            </p:extLst>
          </p:nvPr>
        </p:nvGraphicFramePr>
        <p:xfrm>
          <a:off x="1955" y="1589"/>
          <a:ext cx="1955" cy="1588"/>
        </p:xfrm>
        <a:graphic>
          <a:graphicData uri="http://schemas.openxmlformats.org/presentationml/2006/ole">
            <mc:AlternateContent xmlns:mc="http://schemas.openxmlformats.org/markup-compatibility/2006">
              <mc:Choice xmlns:v="urn:schemas-microsoft-com:vml" Requires="v">
                <p:oleObj name="think-cell Slide" r:id="rId19" imgW="498" imgH="499" progId="TCLayout.ActiveDocument.1">
                  <p:embed/>
                </p:oleObj>
              </mc:Choice>
              <mc:Fallback>
                <p:oleObj name="think-cell Slide" r:id="rId19" imgW="498" imgH="499" progId="TCLayout.ActiveDocument.1">
                  <p:embed/>
                  <p:pic>
                    <p:nvPicPr>
                      <p:cNvPr id="7" name="Object 6" hidden="1">
                        <a:extLst>
                          <a:ext uri="{FF2B5EF4-FFF2-40B4-BE49-F238E27FC236}">
                            <a16:creationId xmlns:a16="http://schemas.microsoft.com/office/drawing/2014/main" id="{AFA2DB75-D05E-4881-B375-8FCB40BB5021}"/>
                          </a:ext>
                        </a:extLst>
                      </p:cNvPr>
                      <p:cNvPicPr/>
                      <p:nvPr/>
                    </p:nvPicPr>
                    <p:blipFill>
                      <a:blip r:embed="rId17"/>
                      <a:stretch>
                        <a:fillRect/>
                      </a:stretch>
                    </p:blipFill>
                    <p:spPr>
                      <a:xfrm>
                        <a:off x="1955" y="1589"/>
                        <a:ext cx="1955"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0467B88-F523-4ED9-802D-BA9EF91A0FB6}"/>
              </a:ext>
            </a:extLst>
          </p:cNvPr>
          <p:cNvSpPr/>
          <p:nvPr userDrawn="1">
            <p:custDataLst>
              <p:tags r:id="rId15"/>
            </p:custDataLst>
          </p:nvPr>
        </p:nvSpPr>
        <p:spPr>
          <a:xfrm>
            <a:off x="0" y="1"/>
            <a:ext cx="195384" cy="15875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800" b="1" i="0" baseline="0">
              <a:latin typeface="Arial Nova" panose="020B0504020202020204" pitchFamily="34" charset="0"/>
              <a:ea typeface="+mj-ea"/>
              <a:cs typeface="+mj-cs"/>
              <a:sym typeface="Arial Nova" panose="020B0504020202020204" pitchFamily="34" charset="0"/>
            </a:endParaRPr>
          </a:p>
        </p:txBody>
      </p:sp>
      <p:sp>
        <p:nvSpPr>
          <p:cNvPr id="9" name="TextBox 8">
            <a:extLst>
              <a:ext uri="{FF2B5EF4-FFF2-40B4-BE49-F238E27FC236}">
                <a16:creationId xmlns:a16="http://schemas.microsoft.com/office/drawing/2014/main" id="{CC9F29A0-310F-5F93-7B87-D38275D89FA7}"/>
              </a:ext>
            </a:extLst>
          </p:cNvPr>
          <p:cNvSpPr txBox="1"/>
          <p:nvPr>
            <p:extLst>
              <p:ext uri="{1162E1C5-73C7-4A58-AE30-91384D911F3F}">
                <p184:classification xmlns:p184="http://schemas.microsoft.com/office/powerpoint/2018/4/main" val="ftr"/>
              </p:ext>
            </p:extLst>
          </p:nvPr>
        </p:nvSpPr>
        <p:spPr>
          <a:xfrm>
            <a:off x="5865813"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41532546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7" r:id="rId11"/>
  </p:sldLayoutIdLst>
  <p:txStyles>
    <p:titleStyle>
      <a:lvl1pPr algn="l" defTabSz="742932" rtl="0" eaLnBrk="1" latinLnBrk="0" hangingPunct="1">
        <a:lnSpc>
          <a:spcPct val="90000"/>
        </a:lnSpc>
        <a:spcBef>
          <a:spcPct val="0"/>
        </a:spcBef>
        <a:buNone/>
        <a:defRPr sz="2925" b="1" kern="1200">
          <a:solidFill>
            <a:schemeClr val="tx1"/>
          </a:solidFill>
          <a:latin typeface="Arial" panose="020B0604020202020204" pitchFamily="34" charset="0"/>
          <a:ea typeface="+mj-ea"/>
          <a:cs typeface="Arial" panose="020B0604020202020204" pitchFamily="34" charset="0"/>
        </a:defRPr>
      </a:lvl1pPr>
    </p:titleStyle>
    <p:bodyStyle>
      <a:lvl1pPr marL="185734" indent="-185734" algn="l" defTabSz="742932" rtl="0" eaLnBrk="1" latinLnBrk="0" hangingPunct="1">
        <a:lnSpc>
          <a:spcPct val="90000"/>
        </a:lnSpc>
        <a:spcBef>
          <a:spcPts val="813"/>
        </a:spcBef>
        <a:buFont typeface="Arial" panose="020B0604020202020204" pitchFamily="34" charset="0"/>
        <a:buChar char="•"/>
        <a:defRPr sz="2275" kern="1200">
          <a:solidFill>
            <a:schemeClr val="tx1"/>
          </a:solidFill>
          <a:latin typeface="Segoe UI Semilight" panose="020B0402040204020203" pitchFamily="34" charset="0"/>
          <a:ea typeface="+mn-ea"/>
          <a:cs typeface="Segoe UI Semilight" panose="020B0402040204020203" pitchFamily="34" charset="0"/>
        </a:defRPr>
      </a:lvl1pPr>
      <a:lvl2pPr marL="557199" indent="-185734" algn="l" defTabSz="742932" rtl="0" eaLnBrk="1" latinLnBrk="0" hangingPunct="1">
        <a:lnSpc>
          <a:spcPct val="90000"/>
        </a:lnSpc>
        <a:spcBef>
          <a:spcPts val="405"/>
        </a:spcBef>
        <a:buFont typeface="Arial" panose="020B0604020202020204" pitchFamily="34" charset="0"/>
        <a:buChar char="•"/>
        <a:defRPr sz="1951" kern="1200">
          <a:solidFill>
            <a:schemeClr val="tx1"/>
          </a:solidFill>
          <a:latin typeface="Segoe UI Semilight" panose="020B0402040204020203" pitchFamily="34" charset="0"/>
          <a:ea typeface="+mn-ea"/>
          <a:cs typeface="Segoe UI Semilight" panose="020B0402040204020203" pitchFamily="34" charset="0"/>
        </a:defRPr>
      </a:lvl2pPr>
      <a:lvl3pPr marL="928665" indent="-185734" algn="l" defTabSz="742932" rtl="0" eaLnBrk="1" latinLnBrk="0" hangingPunct="1">
        <a:lnSpc>
          <a:spcPct val="90000"/>
        </a:lnSpc>
        <a:spcBef>
          <a:spcPts val="405"/>
        </a:spcBef>
        <a:buFont typeface="Arial" panose="020B0604020202020204" pitchFamily="34" charset="0"/>
        <a:buChar char="•"/>
        <a:defRPr sz="1625" kern="1200">
          <a:solidFill>
            <a:schemeClr val="tx1"/>
          </a:solidFill>
          <a:latin typeface="Segoe UI Semilight" panose="020B0402040204020203" pitchFamily="34" charset="0"/>
          <a:ea typeface="+mn-ea"/>
          <a:cs typeface="Segoe UI Semilight" panose="020B0402040204020203" pitchFamily="34" charset="0"/>
        </a:defRPr>
      </a:lvl3pPr>
      <a:lvl4pPr marL="1300130" indent="-185734" algn="l" defTabSz="742932" rtl="0" eaLnBrk="1" latinLnBrk="0" hangingPunct="1">
        <a:lnSpc>
          <a:spcPct val="90000"/>
        </a:lnSpc>
        <a:spcBef>
          <a:spcPts val="405"/>
        </a:spcBef>
        <a:buFont typeface="Arial" panose="020B0604020202020204" pitchFamily="34" charset="0"/>
        <a:buChar char="•"/>
        <a:defRPr sz="1463" kern="1200">
          <a:solidFill>
            <a:schemeClr val="tx1"/>
          </a:solidFill>
          <a:latin typeface="Segoe UI Semilight" panose="020B0402040204020203" pitchFamily="34" charset="0"/>
          <a:ea typeface="+mn-ea"/>
          <a:cs typeface="Segoe UI Semilight" panose="020B0402040204020203" pitchFamily="34" charset="0"/>
        </a:defRPr>
      </a:lvl4pPr>
      <a:lvl5pPr marL="1671597" indent="-185734" algn="l" defTabSz="742932" rtl="0" eaLnBrk="1" latinLnBrk="0" hangingPunct="1">
        <a:lnSpc>
          <a:spcPct val="90000"/>
        </a:lnSpc>
        <a:spcBef>
          <a:spcPts val="405"/>
        </a:spcBef>
        <a:buFont typeface="Arial" panose="020B0604020202020204" pitchFamily="34" charset="0"/>
        <a:buChar char="•"/>
        <a:defRPr sz="1463" kern="1200">
          <a:solidFill>
            <a:schemeClr val="tx1"/>
          </a:solidFill>
          <a:latin typeface="Segoe UI Semilight" panose="020B0402040204020203" pitchFamily="34" charset="0"/>
          <a:ea typeface="+mn-ea"/>
          <a:cs typeface="Segoe UI Semilight" panose="020B0402040204020203" pitchFamily="34" charset="0"/>
        </a:defRPr>
      </a:lvl5pPr>
      <a:lvl6pPr marL="2043062" indent="-185734" algn="l" defTabSz="742932" rtl="0" eaLnBrk="1" latinLnBrk="0" hangingPunct="1">
        <a:lnSpc>
          <a:spcPct val="90000"/>
        </a:lnSpc>
        <a:spcBef>
          <a:spcPts val="405"/>
        </a:spcBef>
        <a:buFont typeface="Arial" panose="020B0604020202020204" pitchFamily="34" charset="0"/>
        <a:buChar char="•"/>
        <a:defRPr sz="1463" kern="1200">
          <a:solidFill>
            <a:schemeClr val="tx1"/>
          </a:solidFill>
          <a:latin typeface="+mn-lt"/>
          <a:ea typeface="+mn-ea"/>
          <a:cs typeface="+mn-cs"/>
        </a:defRPr>
      </a:lvl6pPr>
      <a:lvl7pPr marL="2414528" indent="-185734" algn="l" defTabSz="742932" rtl="0" eaLnBrk="1" latinLnBrk="0" hangingPunct="1">
        <a:lnSpc>
          <a:spcPct val="90000"/>
        </a:lnSpc>
        <a:spcBef>
          <a:spcPts val="405"/>
        </a:spcBef>
        <a:buFont typeface="Arial" panose="020B0604020202020204" pitchFamily="34" charset="0"/>
        <a:buChar char="•"/>
        <a:defRPr sz="1463" kern="1200">
          <a:solidFill>
            <a:schemeClr val="tx1"/>
          </a:solidFill>
          <a:latin typeface="+mn-lt"/>
          <a:ea typeface="+mn-ea"/>
          <a:cs typeface="+mn-cs"/>
        </a:defRPr>
      </a:lvl7pPr>
      <a:lvl8pPr marL="2785993" indent="-185734" algn="l" defTabSz="742932" rtl="0" eaLnBrk="1" latinLnBrk="0" hangingPunct="1">
        <a:lnSpc>
          <a:spcPct val="90000"/>
        </a:lnSpc>
        <a:spcBef>
          <a:spcPts val="405"/>
        </a:spcBef>
        <a:buFont typeface="Arial" panose="020B0604020202020204" pitchFamily="34" charset="0"/>
        <a:buChar char="•"/>
        <a:defRPr sz="1463" kern="1200">
          <a:solidFill>
            <a:schemeClr val="tx1"/>
          </a:solidFill>
          <a:latin typeface="+mn-lt"/>
          <a:ea typeface="+mn-ea"/>
          <a:cs typeface="+mn-cs"/>
        </a:defRPr>
      </a:lvl8pPr>
      <a:lvl9pPr marL="3157460" indent="-185734" algn="l" defTabSz="742932" rtl="0" eaLnBrk="1" latinLnBrk="0" hangingPunct="1">
        <a:lnSpc>
          <a:spcPct val="90000"/>
        </a:lnSpc>
        <a:spcBef>
          <a:spcPts val="405"/>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32" rtl="0" eaLnBrk="1" latinLnBrk="0" hangingPunct="1">
        <a:defRPr sz="1463" kern="1200">
          <a:solidFill>
            <a:schemeClr val="tx1"/>
          </a:solidFill>
          <a:latin typeface="+mn-lt"/>
          <a:ea typeface="+mn-ea"/>
          <a:cs typeface="+mn-cs"/>
        </a:defRPr>
      </a:lvl1pPr>
      <a:lvl2pPr marL="371465" algn="l" defTabSz="742932" rtl="0" eaLnBrk="1" latinLnBrk="0" hangingPunct="1">
        <a:defRPr sz="1463" kern="1200">
          <a:solidFill>
            <a:schemeClr val="tx1"/>
          </a:solidFill>
          <a:latin typeface="+mn-lt"/>
          <a:ea typeface="+mn-ea"/>
          <a:cs typeface="+mn-cs"/>
        </a:defRPr>
      </a:lvl2pPr>
      <a:lvl3pPr marL="742932" algn="l" defTabSz="742932" rtl="0" eaLnBrk="1" latinLnBrk="0" hangingPunct="1">
        <a:defRPr sz="1463" kern="1200">
          <a:solidFill>
            <a:schemeClr val="tx1"/>
          </a:solidFill>
          <a:latin typeface="+mn-lt"/>
          <a:ea typeface="+mn-ea"/>
          <a:cs typeface="+mn-cs"/>
        </a:defRPr>
      </a:lvl3pPr>
      <a:lvl4pPr marL="1114397" algn="l" defTabSz="742932" rtl="0" eaLnBrk="1" latinLnBrk="0" hangingPunct="1">
        <a:defRPr sz="1463" kern="1200">
          <a:solidFill>
            <a:schemeClr val="tx1"/>
          </a:solidFill>
          <a:latin typeface="+mn-lt"/>
          <a:ea typeface="+mn-ea"/>
          <a:cs typeface="+mn-cs"/>
        </a:defRPr>
      </a:lvl4pPr>
      <a:lvl5pPr marL="1485863" algn="l" defTabSz="742932" rtl="0" eaLnBrk="1" latinLnBrk="0" hangingPunct="1">
        <a:defRPr sz="1463" kern="1200">
          <a:solidFill>
            <a:schemeClr val="tx1"/>
          </a:solidFill>
          <a:latin typeface="+mn-lt"/>
          <a:ea typeface="+mn-ea"/>
          <a:cs typeface="+mn-cs"/>
        </a:defRPr>
      </a:lvl5pPr>
      <a:lvl6pPr marL="1857328" algn="l" defTabSz="742932" rtl="0" eaLnBrk="1" latinLnBrk="0" hangingPunct="1">
        <a:defRPr sz="1463" kern="1200">
          <a:solidFill>
            <a:schemeClr val="tx1"/>
          </a:solidFill>
          <a:latin typeface="+mn-lt"/>
          <a:ea typeface="+mn-ea"/>
          <a:cs typeface="+mn-cs"/>
        </a:defRPr>
      </a:lvl6pPr>
      <a:lvl7pPr marL="2228795" algn="l" defTabSz="742932" rtl="0" eaLnBrk="1" latinLnBrk="0" hangingPunct="1">
        <a:defRPr sz="1463" kern="1200">
          <a:solidFill>
            <a:schemeClr val="tx1"/>
          </a:solidFill>
          <a:latin typeface="+mn-lt"/>
          <a:ea typeface="+mn-ea"/>
          <a:cs typeface="+mn-cs"/>
        </a:defRPr>
      </a:lvl7pPr>
      <a:lvl8pPr marL="2600260" algn="l" defTabSz="742932" rtl="0" eaLnBrk="1" latinLnBrk="0" hangingPunct="1">
        <a:defRPr sz="1463" kern="1200">
          <a:solidFill>
            <a:schemeClr val="tx1"/>
          </a:solidFill>
          <a:latin typeface="+mn-lt"/>
          <a:ea typeface="+mn-ea"/>
          <a:cs typeface="+mn-cs"/>
        </a:defRPr>
      </a:lvl8pPr>
      <a:lvl9pPr marL="2971726" algn="l" defTabSz="742932" rtl="0" eaLnBrk="1" latinLnBrk="0" hangingPunct="1">
        <a:defRPr sz="146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77925" tIns="38963" rIns="77925" bIns="38963"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517076"/>
            <a:ext cx="10972800" cy="4421087"/>
          </a:xfrm>
          <a:prstGeom prst="rect">
            <a:avLst/>
          </a:prstGeom>
        </p:spPr>
        <p:txBody>
          <a:bodyPr vert="horz" lIns="77925" tIns="38963" rIns="77925" bIns="3896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498928" y="6246504"/>
            <a:ext cx="2844800" cy="365125"/>
          </a:xfrm>
          <a:prstGeom prst="rect">
            <a:avLst/>
          </a:prstGeom>
        </p:spPr>
        <p:txBody>
          <a:bodyPr vert="horz" lIns="77925" tIns="38963" rIns="77925" bIns="38963" rtlCol="0" anchor="ctr"/>
          <a:lstStyle>
            <a:lvl1pPr algn="l">
              <a:defRPr sz="1200" b="1">
                <a:solidFill>
                  <a:schemeClr val="tx1">
                    <a:tint val="75000"/>
                  </a:schemeClr>
                </a:solidFill>
                <a:latin typeface="Arial Nova" pitchFamily="34" charset="0"/>
              </a:defRPr>
            </a:lvl1pPr>
          </a:lstStyle>
          <a:p>
            <a:r>
              <a:rPr lang="en-GB"/>
              <a:t>PAGE </a:t>
            </a:r>
            <a:fld id="{45A89BE1-5792-4ACB-BF4C-7FAB88C6C5B7}" type="slidenum">
              <a:rPr lang="en-GB" smtClean="0"/>
              <a:pPr/>
              <a:t>‹#›</a:t>
            </a:fld>
            <a:endParaRPr lang="en-GB" dirty="0"/>
          </a:p>
        </p:txBody>
      </p:sp>
      <p:sp>
        <p:nvSpPr>
          <p:cNvPr id="5" name="TextBox 4">
            <a:extLst>
              <a:ext uri="{FF2B5EF4-FFF2-40B4-BE49-F238E27FC236}">
                <a16:creationId xmlns:a16="http://schemas.microsoft.com/office/drawing/2014/main" id="{92F5FC2F-0E45-B3B6-B705-05F6A518AF05}"/>
              </a:ext>
            </a:extLst>
          </p:cNvPr>
          <p:cNvSpPr txBox="1"/>
          <p:nvPr userDrawn="1">
            <p:extLst>
              <p:ext uri="{1162E1C5-73C7-4A58-AE30-91384D911F3F}">
                <p184:classification xmlns:p184="http://schemas.microsoft.com/office/powerpoint/2018/4/main" val="ftr"/>
              </p:ext>
            </p:extLst>
          </p:nvPr>
        </p:nvSpPr>
        <p:spPr>
          <a:xfrm>
            <a:off x="5789084" y="6654801"/>
            <a:ext cx="651933" cy="205121"/>
          </a:xfrm>
          <a:prstGeom prst="rect">
            <a:avLst/>
          </a:prstGeom>
        </p:spPr>
        <p:txBody>
          <a:bodyPr horzOverflow="overflow" lIns="0" tIns="0" rIns="0" bIns="0">
            <a:spAutoFit/>
          </a:bodyPr>
          <a:lstStyle/>
          <a:p>
            <a:pPr algn="l"/>
            <a:r>
              <a:rPr lang="en-GB" sz="1333">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0933442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l" defTabSz="1038977" rtl="0" eaLnBrk="1" latinLnBrk="0" hangingPunct="1">
        <a:spcBef>
          <a:spcPct val="0"/>
        </a:spcBef>
        <a:buNone/>
        <a:defRPr sz="3200" b="1" kern="1200">
          <a:solidFill>
            <a:schemeClr val="tx1"/>
          </a:solidFill>
          <a:latin typeface="Arial Nova" pitchFamily="34" charset="0"/>
          <a:ea typeface="+mj-ea"/>
          <a:cs typeface="+mj-cs"/>
        </a:defRPr>
      </a:lvl1pPr>
    </p:titleStyle>
    <p:bodyStyle>
      <a:lvl1pPr marL="389616" indent="-389616" algn="l" defTabSz="1038977" rtl="0" eaLnBrk="1" latinLnBrk="0" hangingPunct="1">
        <a:spcBef>
          <a:spcPct val="20000"/>
        </a:spcBef>
        <a:buFont typeface="Wingdings" pitchFamily="2" charset="2"/>
        <a:buChar char="§"/>
        <a:defRPr sz="2667" kern="1200">
          <a:solidFill>
            <a:schemeClr val="tx1"/>
          </a:solidFill>
          <a:latin typeface="Arial Nova" pitchFamily="34" charset="0"/>
          <a:ea typeface="+mn-ea"/>
          <a:cs typeface="+mn-cs"/>
        </a:defRPr>
      </a:lvl1pPr>
      <a:lvl2pPr marL="844168" indent="-324680" algn="l" defTabSz="1038977" rtl="0" eaLnBrk="1" latinLnBrk="0" hangingPunct="1">
        <a:spcBef>
          <a:spcPct val="20000"/>
        </a:spcBef>
        <a:buFont typeface="Arial" pitchFamily="34" charset="0"/>
        <a:buChar char="•"/>
        <a:defRPr sz="2267" kern="1200">
          <a:solidFill>
            <a:schemeClr val="tx1"/>
          </a:solidFill>
          <a:latin typeface="Arial Nova Light" pitchFamily="34" charset="0"/>
          <a:ea typeface="+mn-ea"/>
          <a:cs typeface="Arial Nova Light" pitchFamily="34" charset="0"/>
        </a:defRPr>
      </a:lvl2pPr>
      <a:lvl3pPr marL="1298721" indent="-259744" algn="l" defTabSz="1038977" rtl="0" eaLnBrk="1" latinLnBrk="0" hangingPunct="1">
        <a:spcBef>
          <a:spcPct val="20000"/>
        </a:spcBef>
        <a:buFont typeface="Arial Nova Light" pitchFamily="34" charset="0"/>
        <a:buChar char="–"/>
        <a:defRPr sz="2000" kern="1200">
          <a:solidFill>
            <a:schemeClr val="tx1"/>
          </a:solidFill>
          <a:latin typeface="Arial Nova Light" pitchFamily="34" charset="0"/>
          <a:ea typeface="+mn-ea"/>
          <a:cs typeface="Arial Nova Light" pitchFamily="34" charset="0"/>
        </a:defRPr>
      </a:lvl3pPr>
      <a:lvl4pPr marL="1818208"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4pPr>
      <a:lvl5pPr marL="2337696"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5pPr>
      <a:lvl6pPr marL="2857185"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673"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6161"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650"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en-US"/>
      </a:defPPr>
      <a:lvl1pPr marL="0" algn="l" defTabSz="1038977" rtl="0" eaLnBrk="1" latinLnBrk="0" hangingPunct="1">
        <a:defRPr sz="2000" kern="1200">
          <a:solidFill>
            <a:schemeClr val="tx1"/>
          </a:solidFill>
          <a:latin typeface="+mn-lt"/>
          <a:ea typeface="+mn-ea"/>
          <a:cs typeface="+mn-cs"/>
        </a:defRPr>
      </a:lvl1pPr>
      <a:lvl2pPr marL="519488" algn="l" defTabSz="1038977" rtl="0" eaLnBrk="1" latinLnBrk="0" hangingPunct="1">
        <a:defRPr sz="2000" kern="1200">
          <a:solidFill>
            <a:schemeClr val="tx1"/>
          </a:solidFill>
          <a:latin typeface="+mn-lt"/>
          <a:ea typeface="+mn-ea"/>
          <a:cs typeface="+mn-cs"/>
        </a:defRPr>
      </a:lvl2pPr>
      <a:lvl3pPr marL="1038977" algn="l" defTabSz="1038977" rtl="0" eaLnBrk="1" latinLnBrk="0" hangingPunct="1">
        <a:defRPr sz="2000" kern="1200">
          <a:solidFill>
            <a:schemeClr val="tx1"/>
          </a:solidFill>
          <a:latin typeface="+mn-lt"/>
          <a:ea typeface="+mn-ea"/>
          <a:cs typeface="+mn-cs"/>
        </a:defRPr>
      </a:lvl3pPr>
      <a:lvl4pPr marL="1558465" algn="l" defTabSz="1038977" rtl="0" eaLnBrk="1" latinLnBrk="0" hangingPunct="1">
        <a:defRPr sz="2000" kern="1200">
          <a:solidFill>
            <a:schemeClr val="tx1"/>
          </a:solidFill>
          <a:latin typeface="+mn-lt"/>
          <a:ea typeface="+mn-ea"/>
          <a:cs typeface="+mn-cs"/>
        </a:defRPr>
      </a:lvl4pPr>
      <a:lvl5pPr marL="2077952" algn="l" defTabSz="1038977" rtl="0" eaLnBrk="1" latinLnBrk="0" hangingPunct="1">
        <a:defRPr sz="2000" kern="1200">
          <a:solidFill>
            <a:schemeClr val="tx1"/>
          </a:solidFill>
          <a:latin typeface="+mn-lt"/>
          <a:ea typeface="+mn-ea"/>
          <a:cs typeface="+mn-cs"/>
        </a:defRPr>
      </a:lvl5pPr>
      <a:lvl6pPr marL="2597440" algn="l" defTabSz="1038977" rtl="0" eaLnBrk="1" latinLnBrk="0" hangingPunct="1">
        <a:defRPr sz="2000" kern="1200">
          <a:solidFill>
            <a:schemeClr val="tx1"/>
          </a:solidFill>
          <a:latin typeface="+mn-lt"/>
          <a:ea typeface="+mn-ea"/>
          <a:cs typeface="+mn-cs"/>
        </a:defRPr>
      </a:lvl6pPr>
      <a:lvl7pPr marL="3116929" algn="l" defTabSz="1038977" rtl="0" eaLnBrk="1" latinLnBrk="0" hangingPunct="1">
        <a:defRPr sz="2000" kern="1200">
          <a:solidFill>
            <a:schemeClr val="tx1"/>
          </a:solidFill>
          <a:latin typeface="+mn-lt"/>
          <a:ea typeface="+mn-ea"/>
          <a:cs typeface="+mn-cs"/>
        </a:defRPr>
      </a:lvl7pPr>
      <a:lvl8pPr marL="3636417" algn="l" defTabSz="1038977" rtl="0" eaLnBrk="1" latinLnBrk="0" hangingPunct="1">
        <a:defRPr sz="2000" kern="1200">
          <a:solidFill>
            <a:schemeClr val="tx1"/>
          </a:solidFill>
          <a:latin typeface="+mn-lt"/>
          <a:ea typeface="+mn-ea"/>
          <a:cs typeface="+mn-cs"/>
        </a:defRPr>
      </a:lvl8pPr>
      <a:lvl9pPr marL="4155905" algn="l" defTabSz="1038977"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A48EE81-BE4B-4534-A86D-C05F7AFBB3FB}"/>
              </a:ext>
            </a:extLst>
          </p:cNvPr>
          <p:cNvGraphicFramePr>
            <a:graphicFrameLocks noChangeAspect="1"/>
          </p:cNvGraphicFramePr>
          <p:nvPr>
            <p:custDataLst>
              <p:tags r:id="rId14"/>
            </p:custDataLst>
            <p:extLst>
              <p:ext uri="{D42A27DB-BD31-4B8C-83A1-F6EECF244321}">
                <p14:modId xmlns:p14="http://schemas.microsoft.com/office/powerpoint/2010/main" val="1427830648"/>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think-cell Slide" r:id="rId17" imgW="415" imgH="416" progId="TCLayout.ActiveDocument.1">
                  <p:embed/>
                </p:oleObj>
              </mc:Choice>
              <mc:Fallback>
                <p:oleObj name="think-cell Slide" r:id="rId17" imgW="415" imgH="416" progId="TCLayout.ActiveDocument.1">
                  <p:embed/>
                  <p:pic>
                    <p:nvPicPr>
                      <p:cNvPr id="3" name="Object 2" hidden="1">
                        <a:extLst>
                          <a:ext uri="{FF2B5EF4-FFF2-40B4-BE49-F238E27FC236}">
                            <a16:creationId xmlns:a16="http://schemas.microsoft.com/office/drawing/2014/main" id="{7A48EE81-BE4B-4534-A86D-C05F7AFBB3FB}"/>
                          </a:ext>
                        </a:extLst>
                      </p:cNvPr>
                      <p:cNvPicPr/>
                      <p:nvPr/>
                    </p:nvPicPr>
                    <p:blipFill>
                      <a:blip r:embed="rId18"/>
                      <a:stretch>
                        <a:fillRect/>
                      </a:stretch>
                    </p:blipFill>
                    <p:spPr>
                      <a:xfrm>
                        <a:off x="1589" y="1589"/>
                        <a:ext cx="1588" cy="1588"/>
                      </a:xfrm>
                      <a:prstGeom prst="rect">
                        <a:avLst/>
                      </a:prstGeom>
                    </p:spPr>
                  </p:pic>
                </p:oleObj>
              </mc:Fallback>
            </mc:AlternateContent>
          </a:graphicData>
        </a:graphic>
      </p:graphicFrame>
      <p:sp>
        <p:nvSpPr>
          <p:cNvPr id="4" name="Rectangle 3"/>
          <p:cNvSpPr/>
          <p:nvPr/>
        </p:nvSpPr>
        <p:spPr>
          <a:xfrm>
            <a:off x="0" y="6723019"/>
            <a:ext cx="12192000" cy="134983"/>
          </a:xfrm>
          <a:prstGeom prst="rect">
            <a:avLst/>
          </a:prstGeom>
          <a:solidFill>
            <a:srgbClr val="B21C1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sz="1500"/>
          </a:p>
        </p:txBody>
      </p:sp>
      <p:pic>
        <p:nvPicPr>
          <p:cNvPr id="5" name="Picture 4"/>
          <p:cNvPicPr>
            <a:picLocks noChangeAspect="1"/>
          </p:cNvPicPr>
          <p:nvPr/>
        </p:nvPicPr>
        <p:blipFill rotWithShape="1">
          <a:blip r:embed="rId19" cstate="print">
            <a:extLst>
              <a:ext uri="{28A0092B-C50C-407E-A947-70E740481C1C}">
                <a14:useLocalDpi xmlns:a14="http://schemas.microsoft.com/office/drawing/2010/main" val="0"/>
              </a:ext>
            </a:extLst>
          </a:blip>
          <a:srcRect r="73205"/>
          <a:stretch/>
        </p:blipFill>
        <p:spPr>
          <a:xfrm>
            <a:off x="11436533" y="365127"/>
            <a:ext cx="556041" cy="756109"/>
          </a:xfrm>
          <a:prstGeom prst="rect">
            <a:avLst/>
          </a:prstGeom>
        </p:spPr>
      </p:pic>
      <p:sp>
        <p:nvSpPr>
          <p:cNvPr id="18" name="Title 1"/>
          <p:cNvSpPr txBox="1">
            <a:spLocks/>
          </p:cNvSpPr>
          <p:nvPr/>
        </p:nvSpPr>
        <p:spPr>
          <a:xfrm>
            <a:off x="391888" y="365127"/>
            <a:ext cx="10961913" cy="827949"/>
          </a:xfrm>
          <a:prstGeom prst="rect">
            <a:avLst/>
          </a:prstGeom>
        </p:spPr>
        <p:txBody>
          <a:bodyPr>
            <a:normAutofit/>
          </a:bodyPr>
          <a:lstStyle>
            <a:lvl1pPr algn="l" defTabSz="914400" rtl="0" eaLnBrk="1" latinLnBrk="0" hangingPunct="1">
              <a:lnSpc>
                <a:spcPct val="90000"/>
              </a:lnSpc>
              <a:spcBef>
                <a:spcPct val="0"/>
              </a:spcBef>
              <a:buNone/>
              <a:defRPr sz="3600" b="1" kern="1200">
                <a:solidFill>
                  <a:schemeClr val="tx1"/>
                </a:solidFill>
                <a:latin typeface="Arial" panose="020B0604020202020204" pitchFamily="34" charset="0"/>
                <a:ea typeface="+mj-ea"/>
                <a:cs typeface="Arial" panose="020B0604020202020204" pitchFamily="34" charset="0"/>
              </a:defRPr>
            </a:lvl1pPr>
          </a:lstStyle>
          <a:p>
            <a:endParaRPr lang="en-GB" sz="2925"/>
          </a:p>
        </p:txBody>
      </p:sp>
      <p:sp>
        <p:nvSpPr>
          <p:cNvPr id="2" name="Rectangle 1">
            <a:extLst>
              <a:ext uri="{FF2B5EF4-FFF2-40B4-BE49-F238E27FC236}">
                <a16:creationId xmlns:a16="http://schemas.microsoft.com/office/drawing/2014/main" id="{CD6A8949-C2C4-45E8-BA68-D7D7470D9144}"/>
              </a:ext>
            </a:extLst>
          </p:cNvPr>
          <p:cNvSpPr/>
          <p:nvPr/>
        </p:nvSpPr>
        <p:spPr>
          <a:xfrm>
            <a:off x="4849407" y="6654670"/>
            <a:ext cx="1739579" cy="242374"/>
          </a:xfrm>
          <a:prstGeom prst="rect">
            <a:avLst/>
          </a:prstGeom>
        </p:spPr>
        <p:txBody>
          <a:bodyPr wrap="none">
            <a:spAutoFit/>
          </a:bodyPr>
          <a:lstStyle/>
          <a:p>
            <a:r>
              <a:rPr lang="en-GB" sz="975">
                <a:solidFill>
                  <a:schemeClr val="bg1"/>
                </a:solidFill>
              </a:rPr>
              <a:t>COMMERCIAL IN CONFIDENCE</a:t>
            </a:r>
          </a:p>
        </p:txBody>
      </p:sp>
      <p:graphicFrame>
        <p:nvGraphicFramePr>
          <p:cNvPr id="7" name="Object 6" hidden="1">
            <a:extLst>
              <a:ext uri="{FF2B5EF4-FFF2-40B4-BE49-F238E27FC236}">
                <a16:creationId xmlns:a16="http://schemas.microsoft.com/office/drawing/2014/main" id="{AFA2DB75-D05E-4881-B375-8FCB40BB5021}"/>
              </a:ext>
            </a:extLst>
          </p:cNvPr>
          <p:cNvGraphicFramePr>
            <a:graphicFrameLocks noChangeAspect="1"/>
          </p:cNvGraphicFramePr>
          <p:nvPr userDrawn="1">
            <p:custDataLst>
              <p:tags r:id="rId15"/>
            </p:custDataLst>
            <p:extLst>
              <p:ext uri="{D42A27DB-BD31-4B8C-83A1-F6EECF244321}">
                <p14:modId xmlns:p14="http://schemas.microsoft.com/office/powerpoint/2010/main" val="2338594029"/>
              </p:ext>
            </p:extLst>
          </p:nvPr>
        </p:nvGraphicFramePr>
        <p:xfrm>
          <a:off x="1955" y="1589"/>
          <a:ext cx="1955" cy="1588"/>
        </p:xfrm>
        <a:graphic>
          <a:graphicData uri="http://schemas.openxmlformats.org/presentationml/2006/ole">
            <mc:AlternateContent xmlns:mc="http://schemas.openxmlformats.org/markup-compatibility/2006">
              <mc:Choice xmlns:v="urn:schemas-microsoft-com:vml" Requires="v">
                <p:oleObj name="think-cell Slide" r:id="rId20" imgW="498" imgH="499" progId="TCLayout.ActiveDocument.1">
                  <p:embed/>
                </p:oleObj>
              </mc:Choice>
              <mc:Fallback>
                <p:oleObj name="think-cell Slide" r:id="rId20" imgW="498" imgH="499" progId="TCLayout.ActiveDocument.1">
                  <p:embed/>
                  <p:pic>
                    <p:nvPicPr>
                      <p:cNvPr id="7" name="Object 6" hidden="1">
                        <a:extLst>
                          <a:ext uri="{FF2B5EF4-FFF2-40B4-BE49-F238E27FC236}">
                            <a16:creationId xmlns:a16="http://schemas.microsoft.com/office/drawing/2014/main" id="{AFA2DB75-D05E-4881-B375-8FCB40BB5021}"/>
                          </a:ext>
                        </a:extLst>
                      </p:cNvPr>
                      <p:cNvPicPr/>
                      <p:nvPr/>
                    </p:nvPicPr>
                    <p:blipFill>
                      <a:blip r:embed="rId18"/>
                      <a:stretch>
                        <a:fillRect/>
                      </a:stretch>
                    </p:blipFill>
                    <p:spPr>
                      <a:xfrm>
                        <a:off x="1955" y="1589"/>
                        <a:ext cx="1955"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F0467B88-F523-4ED9-802D-BA9EF91A0FB6}"/>
              </a:ext>
            </a:extLst>
          </p:cNvPr>
          <p:cNvSpPr/>
          <p:nvPr userDrawn="1">
            <p:custDataLst>
              <p:tags r:id="rId16"/>
            </p:custDataLst>
          </p:nvPr>
        </p:nvSpPr>
        <p:spPr>
          <a:xfrm>
            <a:off x="0" y="1"/>
            <a:ext cx="195384" cy="15875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2800" b="1" i="0" baseline="0">
              <a:latin typeface="Arial Nova" panose="020B0504020202020204" pitchFamily="34" charset="0"/>
              <a:ea typeface="+mj-ea"/>
              <a:cs typeface="+mj-cs"/>
              <a:sym typeface="Arial Nova" panose="020B0504020202020204" pitchFamily="34" charset="0"/>
            </a:endParaRPr>
          </a:p>
        </p:txBody>
      </p:sp>
      <p:sp>
        <p:nvSpPr>
          <p:cNvPr id="9" name="TextBox 8">
            <a:extLst>
              <a:ext uri="{FF2B5EF4-FFF2-40B4-BE49-F238E27FC236}">
                <a16:creationId xmlns:a16="http://schemas.microsoft.com/office/drawing/2014/main" id="{CC9F29A0-310F-5F93-7B87-D38275D89FA7}"/>
              </a:ext>
            </a:extLst>
          </p:cNvPr>
          <p:cNvSpPr txBox="1"/>
          <p:nvPr>
            <p:extLst>
              <p:ext uri="{1162E1C5-73C7-4A58-AE30-91384D911F3F}">
                <p184:classification xmlns:p184="http://schemas.microsoft.com/office/powerpoint/2018/4/main" val="ftr"/>
              </p:ext>
            </p:extLst>
          </p:nvPr>
        </p:nvSpPr>
        <p:spPr>
          <a:xfrm>
            <a:off x="5865813" y="6705600"/>
            <a:ext cx="4889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2550895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xStyles>
    <p:titleStyle>
      <a:lvl1pPr algn="l" defTabSz="742932" rtl="0" eaLnBrk="1" latinLnBrk="0" hangingPunct="1">
        <a:lnSpc>
          <a:spcPct val="90000"/>
        </a:lnSpc>
        <a:spcBef>
          <a:spcPct val="0"/>
        </a:spcBef>
        <a:buNone/>
        <a:defRPr sz="2925" b="1" kern="1200">
          <a:solidFill>
            <a:schemeClr val="tx1"/>
          </a:solidFill>
          <a:latin typeface="Arial" panose="020B0604020202020204" pitchFamily="34" charset="0"/>
          <a:ea typeface="+mj-ea"/>
          <a:cs typeface="Arial" panose="020B0604020202020204" pitchFamily="34" charset="0"/>
        </a:defRPr>
      </a:lvl1pPr>
    </p:titleStyle>
    <p:bodyStyle>
      <a:lvl1pPr marL="185734" indent="-185734" algn="l" defTabSz="742932" rtl="0" eaLnBrk="1" latinLnBrk="0" hangingPunct="1">
        <a:lnSpc>
          <a:spcPct val="90000"/>
        </a:lnSpc>
        <a:spcBef>
          <a:spcPts val="813"/>
        </a:spcBef>
        <a:buFont typeface="Arial" panose="020B0604020202020204" pitchFamily="34" charset="0"/>
        <a:buChar char="•"/>
        <a:defRPr sz="2275" kern="1200">
          <a:solidFill>
            <a:schemeClr val="tx1"/>
          </a:solidFill>
          <a:latin typeface="Segoe UI Semilight" panose="020B0402040204020203" pitchFamily="34" charset="0"/>
          <a:ea typeface="+mn-ea"/>
          <a:cs typeface="Segoe UI Semilight" panose="020B0402040204020203" pitchFamily="34" charset="0"/>
        </a:defRPr>
      </a:lvl1pPr>
      <a:lvl2pPr marL="557199" indent="-185734" algn="l" defTabSz="742932" rtl="0" eaLnBrk="1" latinLnBrk="0" hangingPunct="1">
        <a:lnSpc>
          <a:spcPct val="90000"/>
        </a:lnSpc>
        <a:spcBef>
          <a:spcPts val="405"/>
        </a:spcBef>
        <a:buFont typeface="Arial" panose="020B0604020202020204" pitchFamily="34" charset="0"/>
        <a:buChar char="•"/>
        <a:defRPr sz="1951" kern="1200">
          <a:solidFill>
            <a:schemeClr val="tx1"/>
          </a:solidFill>
          <a:latin typeface="Segoe UI Semilight" panose="020B0402040204020203" pitchFamily="34" charset="0"/>
          <a:ea typeface="+mn-ea"/>
          <a:cs typeface="Segoe UI Semilight" panose="020B0402040204020203" pitchFamily="34" charset="0"/>
        </a:defRPr>
      </a:lvl2pPr>
      <a:lvl3pPr marL="928665" indent="-185734" algn="l" defTabSz="742932" rtl="0" eaLnBrk="1" latinLnBrk="0" hangingPunct="1">
        <a:lnSpc>
          <a:spcPct val="90000"/>
        </a:lnSpc>
        <a:spcBef>
          <a:spcPts val="405"/>
        </a:spcBef>
        <a:buFont typeface="Arial" panose="020B0604020202020204" pitchFamily="34" charset="0"/>
        <a:buChar char="•"/>
        <a:defRPr sz="1625" kern="1200">
          <a:solidFill>
            <a:schemeClr val="tx1"/>
          </a:solidFill>
          <a:latin typeface="Segoe UI Semilight" panose="020B0402040204020203" pitchFamily="34" charset="0"/>
          <a:ea typeface="+mn-ea"/>
          <a:cs typeface="Segoe UI Semilight" panose="020B0402040204020203" pitchFamily="34" charset="0"/>
        </a:defRPr>
      </a:lvl3pPr>
      <a:lvl4pPr marL="1300130" indent="-185734" algn="l" defTabSz="742932" rtl="0" eaLnBrk="1" latinLnBrk="0" hangingPunct="1">
        <a:lnSpc>
          <a:spcPct val="90000"/>
        </a:lnSpc>
        <a:spcBef>
          <a:spcPts val="405"/>
        </a:spcBef>
        <a:buFont typeface="Arial" panose="020B0604020202020204" pitchFamily="34" charset="0"/>
        <a:buChar char="•"/>
        <a:defRPr sz="1463" kern="1200">
          <a:solidFill>
            <a:schemeClr val="tx1"/>
          </a:solidFill>
          <a:latin typeface="Segoe UI Semilight" panose="020B0402040204020203" pitchFamily="34" charset="0"/>
          <a:ea typeface="+mn-ea"/>
          <a:cs typeface="Segoe UI Semilight" panose="020B0402040204020203" pitchFamily="34" charset="0"/>
        </a:defRPr>
      </a:lvl4pPr>
      <a:lvl5pPr marL="1671597" indent="-185734" algn="l" defTabSz="742932" rtl="0" eaLnBrk="1" latinLnBrk="0" hangingPunct="1">
        <a:lnSpc>
          <a:spcPct val="90000"/>
        </a:lnSpc>
        <a:spcBef>
          <a:spcPts val="405"/>
        </a:spcBef>
        <a:buFont typeface="Arial" panose="020B0604020202020204" pitchFamily="34" charset="0"/>
        <a:buChar char="•"/>
        <a:defRPr sz="1463" kern="1200">
          <a:solidFill>
            <a:schemeClr val="tx1"/>
          </a:solidFill>
          <a:latin typeface="Segoe UI Semilight" panose="020B0402040204020203" pitchFamily="34" charset="0"/>
          <a:ea typeface="+mn-ea"/>
          <a:cs typeface="Segoe UI Semilight" panose="020B0402040204020203" pitchFamily="34" charset="0"/>
        </a:defRPr>
      </a:lvl5pPr>
      <a:lvl6pPr marL="2043062" indent="-185734" algn="l" defTabSz="742932" rtl="0" eaLnBrk="1" latinLnBrk="0" hangingPunct="1">
        <a:lnSpc>
          <a:spcPct val="90000"/>
        </a:lnSpc>
        <a:spcBef>
          <a:spcPts val="405"/>
        </a:spcBef>
        <a:buFont typeface="Arial" panose="020B0604020202020204" pitchFamily="34" charset="0"/>
        <a:buChar char="•"/>
        <a:defRPr sz="1463" kern="1200">
          <a:solidFill>
            <a:schemeClr val="tx1"/>
          </a:solidFill>
          <a:latin typeface="+mn-lt"/>
          <a:ea typeface="+mn-ea"/>
          <a:cs typeface="+mn-cs"/>
        </a:defRPr>
      </a:lvl6pPr>
      <a:lvl7pPr marL="2414528" indent="-185734" algn="l" defTabSz="742932" rtl="0" eaLnBrk="1" latinLnBrk="0" hangingPunct="1">
        <a:lnSpc>
          <a:spcPct val="90000"/>
        </a:lnSpc>
        <a:spcBef>
          <a:spcPts val="405"/>
        </a:spcBef>
        <a:buFont typeface="Arial" panose="020B0604020202020204" pitchFamily="34" charset="0"/>
        <a:buChar char="•"/>
        <a:defRPr sz="1463" kern="1200">
          <a:solidFill>
            <a:schemeClr val="tx1"/>
          </a:solidFill>
          <a:latin typeface="+mn-lt"/>
          <a:ea typeface="+mn-ea"/>
          <a:cs typeface="+mn-cs"/>
        </a:defRPr>
      </a:lvl7pPr>
      <a:lvl8pPr marL="2785993" indent="-185734" algn="l" defTabSz="742932" rtl="0" eaLnBrk="1" latinLnBrk="0" hangingPunct="1">
        <a:lnSpc>
          <a:spcPct val="90000"/>
        </a:lnSpc>
        <a:spcBef>
          <a:spcPts val="405"/>
        </a:spcBef>
        <a:buFont typeface="Arial" panose="020B0604020202020204" pitchFamily="34" charset="0"/>
        <a:buChar char="•"/>
        <a:defRPr sz="1463" kern="1200">
          <a:solidFill>
            <a:schemeClr val="tx1"/>
          </a:solidFill>
          <a:latin typeface="+mn-lt"/>
          <a:ea typeface="+mn-ea"/>
          <a:cs typeface="+mn-cs"/>
        </a:defRPr>
      </a:lvl8pPr>
      <a:lvl9pPr marL="3157460" indent="-185734" algn="l" defTabSz="742932" rtl="0" eaLnBrk="1" latinLnBrk="0" hangingPunct="1">
        <a:lnSpc>
          <a:spcPct val="90000"/>
        </a:lnSpc>
        <a:spcBef>
          <a:spcPts val="405"/>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32" rtl="0" eaLnBrk="1" latinLnBrk="0" hangingPunct="1">
        <a:defRPr sz="1463" kern="1200">
          <a:solidFill>
            <a:schemeClr val="tx1"/>
          </a:solidFill>
          <a:latin typeface="+mn-lt"/>
          <a:ea typeface="+mn-ea"/>
          <a:cs typeface="+mn-cs"/>
        </a:defRPr>
      </a:lvl1pPr>
      <a:lvl2pPr marL="371465" algn="l" defTabSz="742932" rtl="0" eaLnBrk="1" latinLnBrk="0" hangingPunct="1">
        <a:defRPr sz="1463" kern="1200">
          <a:solidFill>
            <a:schemeClr val="tx1"/>
          </a:solidFill>
          <a:latin typeface="+mn-lt"/>
          <a:ea typeface="+mn-ea"/>
          <a:cs typeface="+mn-cs"/>
        </a:defRPr>
      </a:lvl2pPr>
      <a:lvl3pPr marL="742932" algn="l" defTabSz="742932" rtl="0" eaLnBrk="1" latinLnBrk="0" hangingPunct="1">
        <a:defRPr sz="1463" kern="1200">
          <a:solidFill>
            <a:schemeClr val="tx1"/>
          </a:solidFill>
          <a:latin typeface="+mn-lt"/>
          <a:ea typeface="+mn-ea"/>
          <a:cs typeface="+mn-cs"/>
        </a:defRPr>
      </a:lvl3pPr>
      <a:lvl4pPr marL="1114397" algn="l" defTabSz="742932" rtl="0" eaLnBrk="1" latinLnBrk="0" hangingPunct="1">
        <a:defRPr sz="1463" kern="1200">
          <a:solidFill>
            <a:schemeClr val="tx1"/>
          </a:solidFill>
          <a:latin typeface="+mn-lt"/>
          <a:ea typeface="+mn-ea"/>
          <a:cs typeface="+mn-cs"/>
        </a:defRPr>
      </a:lvl4pPr>
      <a:lvl5pPr marL="1485863" algn="l" defTabSz="742932" rtl="0" eaLnBrk="1" latinLnBrk="0" hangingPunct="1">
        <a:defRPr sz="1463" kern="1200">
          <a:solidFill>
            <a:schemeClr val="tx1"/>
          </a:solidFill>
          <a:latin typeface="+mn-lt"/>
          <a:ea typeface="+mn-ea"/>
          <a:cs typeface="+mn-cs"/>
        </a:defRPr>
      </a:lvl5pPr>
      <a:lvl6pPr marL="1857328" algn="l" defTabSz="742932" rtl="0" eaLnBrk="1" latinLnBrk="0" hangingPunct="1">
        <a:defRPr sz="1463" kern="1200">
          <a:solidFill>
            <a:schemeClr val="tx1"/>
          </a:solidFill>
          <a:latin typeface="+mn-lt"/>
          <a:ea typeface="+mn-ea"/>
          <a:cs typeface="+mn-cs"/>
        </a:defRPr>
      </a:lvl6pPr>
      <a:lvl7pPr marL="2228795" algn="l" defTabSz="742932" rtl="0" eaLnBrk="1" latinLnBrk="0" hangingPunct="1">
        <a:defRPr sz="1463" kern="1200">
          <a:solidFill>
            <a:schemeClr val="tx1"/>
          </a:solidFill>
          <a:latin typeface="+mn-lt"/>
          <a:ea typeface="+mn-ea"/>
          <a:cs typeface="+mn-cs"/>
        </a:defRPr>
      </a:lvl7pPr>
      <a:lvl8pPr marL="2600260" algn="l" defTabSz="742932" rtl="0" eaLnBrk="1" latinLnBrk="0" hangingPunct="1">
        <a:defRPr sz="1463" kern="1200">
          <a:solidFill>
            <a:schemeClr val="tx1"/>
          </a:solidFill>
          <a:latin typeface="+mn-lt"/>
          <a:ea typeface="+mn-ea"/>
          <a:cs typeface="+mn-cs"/>
        </a:defRPr>
      </a:lvl8pPr>
      <a:lvl9pPr marL="2971726" algn="l" defTabSz="742932" rtl="0" eaLnBrk="1" latinLnBrk="0" hangingPunct="1">
        <a:defRPr sz="1463"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68C123-F155-0125-DB00-C9A0431B2F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76EF06B-27A0-B643-3C95-2094B38A3034}"/>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E180D6-B285-FAD5-AE8B-1CC574A1A6B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7722DF-93A6-4AC6-A980-59ADEB7F3B4F}" type="datetimeFigureOut">
              <a:rPr lang="en-GB" smtClean="0"/>
              <a:t>22/11/2023</a:t>
            </a:fld>
            <a:endParaRPr lang="en-GB"/>
          </a:p>
        </p:txBody>
      </p:sp>
      <p:sp>
        <p:nvSpPr>
          <p:cNvPr id="5" name="Footer Placeholder 4">
            <a:extLst>
              <a:ext uri="{FF2B5EF4-FFF2-40B4-BE49-F238E27FC236}">
                <a16:creationId xmlns:a16="http://schemas.microsoft.com/office/drawing/2014/main" id="{A979E577-2607-5677-10C3-2AA4F3AB7B4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AC0BA04-0D2E-6391-FBFE-90678FF92D56}"/>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AB77A3-BCC2-4386-87C5-EFEC289B9453}" type="slidenum">
              <a:rPr lang="en-GB" smtClean="0"/>
              <a:t>‹#›</a:t>
            </a:fld>
            <a:endParaRPr lang="en-GB"/>
          </a:p>
        </p:txBody>
      </p:sp>
      <p:sp>
        <p:nvSpPr>
          <p:cNvPr id="8" name="TextBox 7">
            <a:extLst>
              <a:ext uri="{FF2B5EF4-FFF2-40B4-BE49-F238E27FC236}">
                <a16:creationId xmlns:a16="http://schemas.microsoft.com/office/drawing/2014/main" id="{D08C1310-D5CF-F3D9-4192-A128DCA006E4}"/>
              </a:ext>
            </a:extLst>
          </p:cNvPr>
          <p:cNvSpPr txBox="1"/>
          <p:nvPr userDrawn="1">
            <p:extLst>
              <p:ext uri="{1162E1C5-73C7-4A58-AE30-91384D911F3F}">
                <p184:classification xmlns:p184="http://schemas.microsoft.com/office/powerpoint/2018/4/main" val="ftr"/>
              </p:ext>
            </p:extLst>
          </p:nvPr>
        </p:nvSpPr>
        <p:spPr>
          <a:xfrm>
            <a:off x="5865814" y="6705601"/>
            <a:ext cx="488951" cy="153888"/>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49960065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www.lscpbirmingham.org.uk/"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0.xml"/><Relationship Id="rId5" Type="http://schemas.openxmlformats.org/officeDocument/2006/relationships/image" Target="../media/image38.sv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40.xml"/><Relationship Id="rId5" Type="http://schemas.openxmlformats.org/officeDocument/2006/relationships/image" Target="../media/image42.sv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38.xml"/><Relationship Id="rId5" Type="http://schemas.openxmlformats.org/officeDocument/2006/relationships/image" Target="../media/image46.sv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4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hyperlink" Target="https://www.birminghambeheard.org.uk/people-1/consultation-birmingham-domestic-abuse-strategy-20" TargetMode="External"/><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lscpbirmingham.org.uk/"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hyperlink" Target="mailto:DAteam@birmingham.gov.uk" TargetMode="Externa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hyperlink" Target="http://www.lscpbirmingham.org.uk/" TargetMode="External"/><Relationship Id="rId2" Type="http://schemas.openxmlformats.org/officeDocument/2006/relationships/image" Target="../media/image23.png"/><Relationship Id="rId1" Type="http://schemas.openxmlformats.org/officeDocument/2006/relationships/slideLayout" Target="../slideLayouts/slideLayout25.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 Id="rId5" Type="http://schemas.openxmlformats.org/officeDocument/2006/relationships/image" Target="../media/image18.png"/><Relationship Id="rId4" Type="http://schemas.openxmlformats.org/officeDocument/2006/relationships/hyperlink" Target="http://www.lscpbirmingham.org.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lscpbirmingham.org.u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 Id="rId5" Type="http://schemas.openxmlformats.org/officeDocument/2006/relationships/image" Target="../media/image18.png"/><Relationship Id="rId4" Type="http://schemas.openxmlformats.org/officeDocument/2006/relationships/hyperlink" Target="http://www.lscpbirmingham.org.uk/"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9.xml"/><Relationship Id="rId5" Type="http://schemas.openxmlformats.org/officeDocument/2006/relationships/image" Target="../media/image18.png"/><Relationship Id="rId4" Type="http://schemas.openxmlformats.org/officeDocument/2006/relationships/hyperlink" Target="http://www.lscpbirmingham.org.uk/"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2.xml"/><Relationship Id="rId6" Type="http://schemas.openxmlformats.org/officeDocument/2006/relationships/image" Target="../media/image18.png"/><Relationship Id="rId5" Type="http://schemas.openxmlformats.org/officeDocument/2006/relationships/hyperlink" Target="http://www.lscpbirmingham.org.uk/" TargetMode="External"/><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5.xml"/><Relationship Id="rId5" Type="http://schemas.openxmlformats.org/officeDocument/2006/relationships/image" Target="../media/image18.png"/><Relationship Id="rId4" Type="http://schemas.openxmlformats.org/officeDocument/2006/relationships/hyperlink" Target="http://www.lscpbirmingham.org.uk/"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lscpbirmingham.org.uk/" TargetMode="External"/><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lscpbirmingham.org.uk/case-reviews-and-audits/learning-from-reviews/bscp2020-21-02" TargetMode="External"/><Relationship Id="rId7" Type="http://schemas.openxmlformats.org/officeDocument/2006/relationships/hyperlink" Target="http://www.lscpbirmingham.org.uk/" TargetMode="External"/><Relationship Id="rId2" Type="http://schemas.openxmlformats.org/officeDocument/2006/relationships/hyperlink" Target="https://lscpbirmingham.org.uk/?post_type=newsletters&amp;p=552?uid=1a157ad7492133c40823bec2b244d731&amp;utm_source=newsletter&amp;utm_medium=email&amp;utm_campaign=test-newsletter" TargetMode="Externa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hyperlink" Target="https://vimeo.com/874117246/3b5baf6c04" TargetMode="External"/><Relationship Id="rId10" Type="http://schemas.openxmlformats.org/officeDocument/2006/relationships/image" Target="../media/image22.png"/><Relationship Id="rId4" Type="http://schemas.openxmlformats.org/officeDocument/2006/relationships/hyperlink" Target="https://lscpbirmingham.org.uk/launch-of-online-request-for-support-form" TargetMode="External"/><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lscpbirmingham.org.uk/"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8.xml"/><Relationship Id="rId5" Type="http://schemas.openxmlformats.org/officeDocument/2006/relationships/image" Target="../media/image18.png"/><Relationship Id="rId4" Type="http://schemas.openxmlformats.org/officeDocument/2006/relationships/hyperlink" Target="http://www.lscpbirmingham.org.uk/"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8.xml"/><Relationship Id="rId5" Type="http://schemas.openxmlformats.org/officeDocument/2006/relationships/image" Target="../media/image18.png"/><Relationship Id="rId4" Type="http://schemas.openxmlformats.org/officeDocument/2006/relationships/hyperlink" Target="http://www.lscpbirmingham.org.uk/"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lscpbirmingham.org.uk/" TargetMode="External"/><Relationship Id="rId2" Type="http://schemas.openxmlformats.org/officeDocument/2006/relationships/image" Target="../media/image16.png"/><Relationship Id="rId1" Type="http://schemas.openxmlformats.org/officeDocument/2006/relationships/slideLayout" Target="../slideLayouts/slideLayout48.xml"/><Relationship Id="rId5" Type="http://schemas.openxmlformats.org/officeDocument/2006/relationships/image" Target="../media/image17.png"/><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hyperlink" Target="http://www.lscpbirmingham.org.uk/" TargetMode="External"/><Relationship Id="rId2" Type="http://schemas.openxmlformats.org/officeDocument/2006/relationships/image" Target="../media/image16.png"/><Relationship Id="rId1" Type="http://schemas.openxmlformats.org/officeDocument/2006/relationships/slideLayout" Target="../slideLayouts/slideLayout48.xml"/><Relationship Id="rId5" Type="http://schemas.openxmlformats.org/officeDocument/2006/relationships/image" Target="../media/image17.png"/><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8.xml"/><Relationship Id="rId5" Type="http://schemas.openxmlformats.org/officeDocument/2006/relationships/image" Target="../media/image18.png"/><Relationship Id="rId4" Type="http://schemas.openxmlformats.org/officeDocument/2006/relationships/hyperlink" Target="http://www.lscpbirmingham.org.uk/"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8.xml"/><Relationship Id="rId5" Type="http://schemas.openxmlformats.org/officeDocument/2006/relationships/image" Target="../media/image18.png"/><Relationship Id="rId4" Type="http://schemas.openxmlformats.org/officeDocument/2006/relationships/hyperlink" Target="http://www.lscpbirmingham.org.uk/"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8.xml"/><Relationship Id="rId5" Type="http://schemas.openxmlformats.org/officeDocument/2006/relationships/image" Target="../media/image18.png"/><Relationship Id="rId4" Type="http://schemas.openxmlformats.org/officeDocument/2006/relationships/hyperlink" Target="http://www.lscpbirmingham.org.uk/"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8.xml"/><Relationship Id="rId5" Type="http://schemas.openxmlformats.org/officeDocument/2006/relationships/image" Target="../media/image18.png"/><Relationship Id="rId4" Type="http://schemas.openxmlformats.org/officeDocument/2006/relationships/hyperlink" Target="http://www.lscpbirmingham.org.uk/"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lscpbirmingham.org.u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lscpbirmingham.org.uk/" TargetMode="External"/><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www.lscpbirmingham.org.uk/"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lscpbirmingham.org.uk/" TargetMode="External"/><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8.xml"/><Relationship Id="rId5" Type="http://schemas.openxmlformats.org/officeDocument/2006/relationships/image" Target="../media/image28.png"/><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8.xml"/><Relationship Id="rId5" Type="http://schemas.openxmlformats.org/officeDocument/2006/relationships/image" Target="../media/image32.sv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descr="A logo with a circle and two circles&#10;&#10;Description automatically generated with medium confidence">
            <a:extLst>
              <a:ext uri="{FF2B5EF4-FFF2-40B4-BE49-F238E27FC236}">
                <a16:creationId xmlns:a16="http://schemas.microsoft.com/office/drawing/2014/main" id="{B0E6C9D7-D81D-1277-6509-5034C0969200}"/>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608217" y="710954"/>
            <a:ext cx="6377379" cy="6441408"/>
          </a:xfrm>
          <a:prstGeom prst="rect">
            <a:avLst/>
          </a:prstGeom>
        </p:spPr>
      </p:pic>
      <p:sp>
        <p:nvSpPr>
          <p:cNvPr id="2" name="Title 1">
            <a:extLst>
              <a:ext uri="{FF2B5EF4-FFF2-40B4-BE49-F238E27FC236}">
                <a16:creationId xmlns:a16="http://schemas.microsoft.com/office/drawing/2014/main" id="{2DEF5CF0-4B5C-4B29-AEB8-87106E303F1A}"/>
              </a:ext>
            </a:extLst>
          </p:cNvPr>
          <p:cNvSpPr>
            <a:spLocks noGrp="1"/>
          </p:cNvSpPr>
          <p:nvPr>
            <p:ph type="ctrTitle"/>
          </p:nvPr>
        </p:nvSpPr>
        <p:spPr/>
        <p:txBody>
          <a:bodyPr/>
          <a:lstStyle/>
          <a:p>
            <a:r>
              <a:rPr lang="en-GB" b="1" dirty="0">
                <a:latin typeface="+mn-lt"/>
              </a:rPr>
              <a:t>Safeguarding Leaders’ Assembly</a:t>
            </a:r>
          </a:p>
        </p:txBody>
      </p:sp>
      <p:sp>
        <p:nvSpPr>
          <p:cNvPr id="3" name="Subtitle 2">
            <a:extLst>
              <a:ext uri="{FF2B5EF4-FFF2-40B4-BE49-F238E27FC236}">
                <a16:creationId xmlns:a16="http://schemas.microsoft.com/office/drawing/2014/main" id="{6A0370B7-EE10-4198-BD12-3DB7D72E2B80}"/>
              </a:ext>
            </a:extLst>
          </p:cNvPr>
          <p:cNvSpPr>
            <a:spLocks noGrp="1"/>
          </p:cNvSpPr>
          <p:nvPr>
            <p:ph type="subTitle" idx="1"/>
          </p:nvPr>
        </p:nvSpPr>
        <p:spPr/>
        <p:txBody>
          <a:bodyPr>
            <a:normAutofit/>
          </a:bodyPr>
          <a:lstStyle/>
          <a:p>
            <a:endParaRPr lang="en-GB" b="1" dirty="0"/>
          </a:p>
          <a:p>
            <a:r>
              <a:rPr lang="en-GB" b="1" dirty="0"/>
              <a:t>Thursday 23</a:t>
            </a:r>
            <a:r>
              <a:rPr lang="en-GB" b="1" baseline="30000" dirty="0"/>
              <a:t>rd</a:t>
            </a:r>
            <a:r>
              <a:rPr lang="en-GB" b="1" dirty="0"/>
              <a:t> November </a:t>
            </a:r>
          </a:p>
          <a:p>
            <a:r>
              <a:rPr lang="en-GB" b="1" dirty="0"/>
              <a:t>The MAC, Birmingham</a:t>
            </a:r>
          </a:p>
        </p:txBody>
      </p:sp>
      <p:pic>
        <p:nvPicPr>
          <p:cNvPr id="4" name="Picture 3">
            <a:extLst>
              <a:ext uri="{FF2B5EF4-FFF2-40B4-BE49-F238E27FC236}">
                <a16:creationId xmlns:a16="http://schemas.microsoft.com/office/drawing/2014/main" id="{E0137ACB-35D7-4C33-8A98-2C013B45D4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01872" y="158405"/>
            <a:ext cx="2332254" cy="1026192"/>
          </a:xfrm>
          <a:prstGeom prst="rect">
            <a:avLst/>
          </a:prstGeom>
        </p:spPr>
      </p:pic>
      <p:grpSp>
        <p:nvGrpSpPr>
          <p:cNvPr id="6" name="Group 5">
            <a:extLst>
              <a:ext uri="{FF2B5EF4-FFF2-40B4-BE49-F238E27FC236}">
                <a16:creationId xmlns:a16="http://schemas.microsoft.com/office/drawing/2014/main" id="{2B1AE9C9-59A5-15F3-DA58-C56DA21CD827}"/>
              </a:ext>
            </a:extLst>
          </p:cNvPr>
          <p:cNvGrpSpPr/>
          <p:nvPr/>
        </p:nvGrpSpPr>
        <p:grpSpPr>
          <a:xfrm>
            <a:off x="0" y="6581001"/>
            <a:ext cx="12192000" cy="292388"/>
            <a:chOff x="0" y="6581001"/>
            <a:chExt cx="12192000" cy="292388"/>
          </a:xfrm>
        </p:grpSpPr>
        <p:sp>
          <p:nvSpPr>
            <p:cNvPr id="8" name="TextBox 7">
              <a:extLst>
                <a:ext uri="{FF2B5EF4-FFF2-40B4-BE49-F238E27FC236}">
                  <a16:creationId xmlns:a16="http://schemas.microsoft.com/office/drawing/2014/main" id="{97764D67-AE73-2528-4C07-532700475046}"/>
                </a:ext>
              </a:extLst>
            </p:cNvPr>
            <p:cNvSpPr txBox="1"/>
            <p:nvPr/>
          </p:nvSpPr>
          <p:spPr>
            <a:xfrm>
              <a:off x="0" y="6581001"/>
              <a:ext cx="12192000" cy="292388"/>
            </a:xfrm>
            <a:prstGeom prst="rect">
              <a:avLst/>
            </a:prstGeom>
            <a:solidFill>
              <a:srgbClr val="477E1E"/>
            </a:solidFill>
          </p:spPr>
          <p:txBody>
            <a:bodyPr wrap="square" rtlCol="0">
              <a:spAutoFit/>
            </a:bodyPr>
            <a:lstStyle/>
            <a:p>
              <a:r>
                <a:rPr lang="en-GB" sz="1300" dirty="0">
                  <a:solidFill>
                    <a:schemeClr val="bg1"/>
                  </a:solidFill>
                </a:rPr>
                <a:t>   </a:t>
              </a:r>
              <a:r>
                <a:rPr lang="en-GB" sz="1300" dirty="0">
                  <a:solidFill>
                    <a:schemeClr val="bg1"/>
                  </a:solidFill>
                  <a:hlinkClick r:id="rId4">
                    <a:extLst>
                      <a:ext uri="{A12FA001-AC4F-418D-AE19-62706E023703}">
                        <ahyp:hlinkClr xmlns:ahyp="http://schemas.microsoft.com/office/drawing/2018/hyperlinkcolor" val="tx"/>
                      </a:ext>
                    </a:extLst>
                  </a:hlinkClick>
                </a:rPr>
                <a:t>www.lscpbirmingham.org.uk</a:t>
              </a:r>
              <a:r>
                <a:rPr lang="en-GB" sz="1300" dirty="0">
                  <a:solidFill>
                    <a:schemeClr val="bg1"/>
                  </a:solidFill>
                </a:rPr>
                <a:t>                                                                                                                                                                                                                              @Birmin</a:t>
              </a:r>
              <a:r>
                <a:rPr lang="en-GB" sz="1300" b="0" i="0" dirty="0">
                  <a:solidFill>
                    <a:schemeClr val="bg1"/>
                  </a:solidFill>
                  <a:effectLst/>
                </a:rPr>
                <a:t>ghamLSCP</a:t>
              </a:r>
              <a:endParaRPr lang="en-GB" sz="1300" dirty="0">
                <a:solidFill>
                  <a:schemeClr val="bg1"/>
                </a:solidFill>
              </a:endParaRPr>
            </a:p>
          </p:txBody>
        </p:sp>
        <p:pic>
          <p:nvPicPr>
            <p:cNvPr id="9" name="Picture 8" descr="A black background with a black square&#10;&#10;Description automatically generated with medium confidence">
              <a:extLst>
                <a:ext uri="{FF2B5EF4-FFF2-40B4-BE49-F238E27FC236}">
                  <a16:creationId xmlns:a16="http://schemas.microsoft.com/office/drawing/2014/main" id="{9A92C206-3864-A6EC-D8D0-C867208C7F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4434" y="6657515"/>
              <a:ext cx="176147" cy="180000"/>
            </a:xfrm>
            <a:prstGeom prst="rect">
              <a:avLst/>
            </a:prstGeom>
          </p:spPr>
        </p:pic>
      </p:grpSp>
    </p:spTree>
    <p:extLst>
      <p:ext uri="{BB962C8B-B14F-4D97-AF65-F5344CB8AC3E}">
        <p14:creationId xmlns:p14="http://schemas.microsoft.com/office/powerpoint/2010/main" val="844310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D2C3-F4D8-59D6-F673-42C84CB0A554}"/>
              </a:ext>
            </a:extLst>
          </p:cNvPr>
          <p:cNvSpPr>
            <a:spLocks noGrp="1"/>
          </p:cNvSpPr>
          <p:nvPr>
            <p:ph type="title"/>
          </p:nvPr>
        </p:nvSpPr>
        <p:spPr>
          <a:xfrm>
            <a:off x="577850" y="107068"/>
            <a:ext cx="10961913" cy="998343"/>
          </a:xfrm>
          <a:ln w="28575"/>
        </p:spPr>
        <p:style>
          <a:lnRef idx="2">
            <a:schemeClr val="accent1"/>
          </a:lnRef>
          <a:fillRef idx="1">
            <a:schemeClr val="lt1"/>
          </a:fillRef>
          <a:effectRef idx="0">
            <a:schemeClr val="accent1"/>
          </a:effectRef>
          <a:fontRef idx="minor">
            <a:schemeClr val="dk1"/>
          </a:fontRef>
        </p:style>
        <p:txBody>
          <a:bodyPr>
            <a:normAutofit fontScale="90000"/>
          </a:bodyPr>
          <a:lstStyle/>
          <a:p>
            <a:pPr algn="ctr"/>
            <a:br>
              <a:rPr lang="en-GB" sz="1800">
                <a:ea typeface="Calibri" panose="020F0502020204030204" pitchFamily="34" charset="0"/>
                <a:cs typeface="Times New Roman" panose="02020603050405020304" pitchFamily="18" charset="0"/>
              </a:rPr>
            </a:br>
            <a:br>
              <a:rPr lang="en-GB" sz="1800">
                <a:ea typeface="Calibri" panose="020F0502020204030204" pitchFamily="34" charset="0"/>
                <a:cs typeface="Times New Roman" panose="02020603050405020304" pitchFamily="18" charset="0"/>
              </a:rPr>
            </a:br>
            <a:r>
              <a:rPr lang="en-GB" sz="1800">
                <a:solidFill>
                  <a:srgbClr val="000000"/>
                </a:solidFill>
                <a:latin typeface="Arial Nova"/>
                <a:ea typeface="Calibri"/>
                <a:cs typeface="Times New Roman"/>
              </a:rPr>
              <a:t>Priority 2 Prevention- Changing attitudes and behaviours.</a:t>
            </a:r>
            <a:br>
              <a:rPr lang="en-GB" sz="1800">
                <a:latin typeface="Calibri" panose="020F0502020204030204" pitchFamily="34" charset="0"/>
                <a:ea typeface="Calibri" panose="020F0502020204030204" pitchFamily="34" charset="0"/>
                <a:cs typeface="Times New Roman" panose="02020603050405020304" pitchFamily="18" charset="0"/>
              </a:rPr>
            </a:br>
            <a:endParaRPr lang="en-GB"/>
          </a:p>
        </p:txBody>
      </p:sp>
      <p:sp>
        <p:nvSpPr>
          <p:cNvPr id="3" name="Content Placeholder 2">
            <a:extLst>
              <a:ext uri="{FF2B5EF4-FFF2-40B4-BE49-F238E27FC236}">
                <a16:creationId xmlns:a16="http://schemas.microsoft.com/office/drawing/2014/main" id="{88C18CC3-7158-A19D-A0BE-33F7A91E0BBE}"/>
              </a:ext>
            </a:extLst>
          </p:cNvPr>
          <p:cNvSpPr>
            <a:spLocks noGrp="1"/>
          </p:cNvSpPr>
          <p:nvPr>
            <p:ph idx="4294967295"/>
          </p:nvPr>
        </p:nvSpPr>
        <p:spPr>
          <a:xfrm>
            <a:off x="577850" y="1141106"/>
            <a:ext cx="11036300" cy="4891616"/>
          </a:xfrm>
          <a:prstGeom prst="rect">
            <a:avLst/>
          </a:prstGeom>
          <a:ln w="25400">
            <a:solidFill>
              <a:srgbClr val="FDCAFD"/>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p>
            <a:pPr marL="0" indent="0">
              <a:lnSpc>
                <a:spcPct val="112000"/>
              </a:lnSpc>
              <a:spcAft>
                <a:spcPts val="800"/>
              </a:spcAft>
              <a:buNone/>
            </a:pPr>
            <a:r>
              <a:rPr lang="en-GB" sz="1200" dirty="0">
                <a:latin typeface="Arial Nova"/>
                <a:ea typeface="Calibri"/>
                <a:cs typeface="Times New Roman"/>
              </a:rPr>
              <a:t>C</a:t>
            </a:r>
            <a:r>
              <a:rPr lang="en-GB" sz="1200" dirty="0">
                <a:latin typeface="Arial Nova"/>
                <a:ea typeface="Calibri"/>
              </a:rPr>
              <a:t>ulture change across the city using awareness raising, understanding and education, with the aim challenging attitudes that foster domestic abuse. Challenging victim-blaming attitudes by i</a:t>
            </a:r>
            <a:r>
              <a:rPr lang="en-GB" sz="1200" kern="0" dirty="0">
                <a:latin typeface="Arial Nova"/>
                <a:ea typeface="Calibri"/>
                <a:cs typeface="Times New Roman"/>
              </a:rPr>
              <a:t>ncreasing understanding across the city that domestic abuse is solely the fault of the perpetrator.</a:t>
            </a:r>
          </a:p>
          <a:p>
            <a:pPr marL="0" indent="0">
              <a:lnSpc>
                <a:spcPct val="132000"/>
              </a:lnSpc>
              <a:spcAft>
                <a:spcPts val="800"/>
              </a:spcAft>
              <a:buNone/>
            </a:pPr>
            <a:r>
              <a:rPr lang="en-GB" sz="1200" b="1" dirty="0">
                <a:solidFill>
                  <a:srgbClr val="0070C0"/>
                </a:solidFill>
                <a:latin typeface="Arial Nova"/>
                <a:ea typeface="Calibri"/>
                <a:cs typeface="Times New Roman"/>
              </a:rPr>
              <a:t>What we will do:</a:t>
            </a:r>
          </a:p>
          <a:p>
            <a:pPr marL="342882" indent="-342882">
              <a:lnSpc>
                <a:spcPct val="132000"/>
              </a:lnSpc>
              <a:buFont typeface="Wingdings" panose="05000000000000000000" pitchFamily="2" charset="2"/>
              <a:buChar char=""/>
            </a:pPr>
            <a:r>
              <a:rPr lang="en-GB" sz="1200" dirty="0">
                <a:solidFill>
                  <a:schemeClr val="tx1"/>
                </a:solidFill>
                <a:latin typeface="Arial Nova"/>
                <a:ea typeface="Calibri"/>
                <a:cs typeface="Times New Roman"/>
              </a:rPr>
              <a:t>Develop and implement a comprehensive partnership communication and marketing strategy to raise the profile and awareness of domestic abuse throughout the year, through different mediums: campaigns, toolkits, social media, digital media, ensuring consistent and appropriate communication messages around domestic abuse. </a:t>
            </a:r>
          </a:p>
          <a:p>
            <a:pPr marL="342882" indent="-342882">
              <a:lnSpc>
                <a:spcPct val="132000"/>
              </a:lnSpc>
              <a:spcAft>
                <a:spcPts val="800"/>
              </a:spcAft>
              <a:buFont typeface="Wingdings" panose="05000000000000000000" pitchFamily="2" charset="2"/>
              <a:buChar char=""/>
            </a:pPr>
            <a:r>
              <a:rPr lang="en-GB" sz="1200" dirty="0">
                <a:solidFill>
                  <a:schemeClr val="tx1"/>
                </a:solidFill>
                <a:latin typeface="Arial Nova"/>
                <a:cs typeface="Times New Roman"/>
              </a:rPr>
              <a:t>Changing attitudes of key partners in the system, from leadership to frontline officers – not victim blaming, embedding anti racist practice, challenging misogyny and holding perpetrators to account.</a:t>
            </a:r>
          </a:p>
          <a:p>
            <a:pPr marL="342882" indent="-342882">
              <a:lnSpc>
                <a:spcPct val="132000"/>
              </a:lnSpc>
              <a:spcAft>
                <a:spcPts val="800"/>
              </a:spcAft>
              <a:buFont typeface="Wingdings" panose="05000000000000000000" pitchFamily="2" charset="2"/>
              <a:buChar char=""/>
            </a:pPr>
            <a:r>
              <a:rPr lang="en-GB" sz="1200" dirty="0">
                <a:solidFill>
                  <a:schemeClr val="tx1"/>
                </a:solidFill>
                <a:latin typeface="Arial Nova"/>
                <a:ea typeface="Calibri"/>
                <a:cs typeface="Times New Roman"/>
              </a:rPr>
              <a:t>Encourage all employers in the city to adopt domestic abuse workplace policies that include support for employees who are survivors, and a no tolerance policy for perpetrators  of domestic abuse.</a:t>
            </a:r>
          </a:p>
          <a:p>
            <a:pPr marL="0" indent="0">
              <a:lnSpc>
                <a:spcPct val="132000"/>
              </a:lnSpc>
              <a:buNone/>
            </a:pPr>
            <a:endParaRPr lang="en-GB" sz="1200" dirty="0">
              <a:solidFill>
                <a:schemeClr val="tx1"/>
              </a:solidFill>
              <a:latin typeface="Arial Nova"/>
              <a:cs typeface="Times New Roman"/>
            </a:endParaRPr>
          </a:p>
          <a:p>
            <a:pPr marL="0" indent="0" defTabSz="914354">
              <a:lnSpc>
                <a:spcPct val="132000"/>
              </a:lnSpc>
              <a:spcBef>
                <a:spcPts val="0"/>
              </a:spcBef>
              <a:buNone/>
              <a:defRPr/>
            </a:pPr>
            <a:r>
              <a:rPr lang="en-GB" sz="1200" b="1" dirty="0">
                <a:solidFill>
                  <a:srgbClr val="4472C4">
                    <a:lumMod val="75000"/>
                  </a:srgbClr>
                </a:solidFill>
                <a:latin typeface="Arial Nova"/>
                <a:ea typeface="Calibri"/>
                <a:cs typeface="Times New Roman"/>
              </a:rPr>
              <a:t>What success will look like:</a:t>
            </a:r>
          </a:p>
          <a:p>
            <a:pPr defTabSz="914354">
              <a:lnSpc>
                <a:spcPct val="132000"/>
              </a:lnSpc>
              <a:spcBef>
                <a:spcPts val="0"/>
              </a:spcBef>
              <a:buFont typeface="Wingdings" panose="05000000000000000000" pitchFamily="2" charset="2"/>
              <a:buChar char="ü"/>
              <a:defRPr/>
            </a:pPr>
            <a:r>
              <a:rPr lang="en-GB" sz="1200" dirty="0">
                <a:solidFill>
                  <a:schemeClr val="tx1"/>
                </a:solidFill>
                <a:latin typeface="Arial Nova"/>
                <a:ea typeface="Calibri"/>
                <a:cs typeface="Times New Roman"/>
              </a:rPr>
              <a:t>An increase in healthy relationships, and a decrease in victim blaming attitudes and tolerance for abuse.</a:t>
            </a:r>
          </a:p>
          <a:p>
            <a:pPr lvl="0"/>
            <a:endParaRPr lang="en-GB" dirty="0">
              <a:effectLst/>
              <a:ea typeface="Calibri" panose="020F0502020204030204" pitchFamily="34" charset="0"/>
              <a:cs typeface="Calibri" panose="020F0502020204030204"/>
            </a:endParaRPr>
          </a:p>
        </p:txBody>
      </p:sp>
      <p:pic>
        <p:nvPicPr>
          <p:cNvPr id="5" name="Graphic 4" descr="Mental Health with solid fill">
            <a:extLst>
              <a:ext uri="{FF2B5EF4-FFF2-40B4-BE49-F238E27FC236}">
                <a16:creationId xmlns:a16="http://schemas.microsoft.com/office/drawing/2014/main" id="{9D6AC987-7A9E-ECC6-B8C1-93A5A8D9141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05573" y="387933"/>
            <a:ext cx="480083" cy="526867"/>
          </a:xfrm>
          <a:prstGeom prst="rect">
            <a:avLst/>
          </a:prstGeom>
        </p:spPr>
      </p:pic>
    </p:spTree>
    <p:extLst>
      <p:ext uri="{BB962C8B-B14F-4D97-AF65-F5344CB8AC3E}">
        <p14:creationId xmlns:p14="http://schemas.microsoft.com/office/powerpoint/2010/main" val="259939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D2C3-F4D8-59D6-F673-42C84CB0A554}"/>
              </a:ext>
            </a:extLst>
          </p:cNvPr>
          <p:cNvSpPr>
            <a:spLocks noGrp="1"/>
          </p:cNvSpPr>
          <p:nvPr>
            <p:ph type="title"/>
          </p:nvPr>
        </p:nvSpPr>
        <p:spPr>
          <a:ln w="28575"/>
        </p:spPr>
        <p:style>
          <a:lnRef idx="2">
            <a:schemeClr val="accent1"/>
          </a:lnRef>
          <a:fillRef idx="1">
            <a:schemeClr val="lt1"/>
          </a:fillRef>
          <a:effectRef idx="0">
            <a:schemeClr val="accent1"/>
          </a:effectRef>
          <a:fontRef idx="minor">
            <a:schemeClr val="dk1"/>
          </a:fontRef>
        </p:style>
        <p:txBody>
          <a:bodyPr>
            <a:normAutofit fontScale="90000"/>
          </a:bodyPr>
          <a:lstStyle/>
          <a:p>
            <a:pPr algn="ctr"/>
            <a:br>
              <a:rPr lang="en-GB" sz="1800">
                <a:ea typeface="Calibri" panose="020F0502020204030204" pitchFamily="34" charset="0"/>
                <a:cs typeface="Times New Roman" panose="02020603050405020304" pitchFamily="18" charset="0"/>
              </a:rPr>
            </a:br>
            <a:br>
              <a:rPr lang="en-GB" sz="1800">
                <a:ea typeface="Calibri" panose="020F0502020204030204" pitchFamily="34" charset="0"/>
                <a:cs typeface="Times New Roman" panose="02020603050405020304" pitchFamily="18" charset="0"/>
              </a:rPr>
            </a:br>
            <a:r>
              <a:rPr lang="en-GB" sz="1800">
                <a:solidFill>
                  <a:srgbClr val="000000"/>
                </a:solidFill>
                <a:latin typeface="Arial Nova"/>
                <a:ea typeface="Calibri"/>
                <a:cs typeface="Times New Roman"/>
              </a:rPr>
              <a:t>Priority 3   Prevention- </a:t>
            </a:r>
            <a:r>
              <a:rPr lang="en-GB" sz="1800">
                <a:solidFill>
                  <a:srgbClr val="000000"/>
                </a:solidFill>
                <a:latin typeface="Arial Nova"/>
                <a:ea typeface="Calibri"/>
              </a:rPr>
              <a:t>Early identification and Help </a:t>
            </a:r>
            <a:br>
              <a:rPr lang="en-GB" sz="1800">
                <a:latin typeface="Arial Nova"/>
                <a:ea typeface="Calibri" panose="020F0502020204030204" pitchFamily="34" charset="0"/>
                <a:cs typeface="Times New Roman" panose="02020603050405020304" pitchFamily="18" charset="0"/>
              </a:rPr>
            </a:br>
            <a:endParaRPr lang="en-GB"/>
          </a:p>
        </p:txBody>
      </p:sp>
      <p:pic>
        <p:nvPicPr>
          <p:cNvPr id="6" name="Graphic 5" descr="Cheers with solid fill">
            <a:extLst>
              <a:ext uri="{FF2B5EF4-FFF2-40B4-BE49-F238E27FC236}">
                <a16:creationId xmlns:a16="http://schemas.microsoft.com/office/drawing/2014/main" id="{2E3BD212-D843-9BB4-2CA1-5D30D2B947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85877" y="373419"/>
            <a:ext cx="727787" cy="564428"/>
          </a:xfrm>
          <a:prstGeom prst="rect">
            <a:avLst/>
          </a:prstGeom>
        </p:spPr>
      </p:pic>
      <p:sp>
        <p:nvSpPr>
          <p:cNvPr id="7" name="Content Placeholder 2">
            <a:extLst>
              <a:ext uri="{FF2B5EF4-FFF2-40B4-BE49-F238E27FC236}">
                <a16:creationId xmlns:a16="http://schemas.microsoft.com/office/drawing/2014/main" id="{FE3D020A-1325-5ADF-E2C1-59C92EFB3190}"/>
              </a:ext>
            </a:extLst>
          </p:cNvPr>
          <p:cNvSpPr txBox="1">
            <a:spLocks/>
          </p:cNvSpPr>
          <p:nvPr/>
        </p:nvSpPr>
        <p:spPr>
          <a:xfrm>
            <a:off x="391888" y="1194371"/>
            <a:ext cx="11123837" cy="4740764"/>
          </a:xfrm>
          <a:prstGeom prst="rect">
            <a:avLst/>
          </a:prstGeom>
          <a:ln w="25400" cap="flat" cmpd="sng" algn="ctr">
            <a:solidFill>
              <a:srgbClr val="FDCAFD"/>
            </a:solidFill>
            <a:prstDash val="solid"/>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lvl1pPr marL="292219" indent="-292219" algn="l" defTabSz="779252" rtl="0" eaLnBrk="1" latinLnBrk="0" hangingPunct="1">
              <a:spcBef>
                <a:spcPct val="20000"/>
              </a:spcBef>
              <a:buFont typeface="Wingdings" pitchFamily="2" charset="2"/>
              <a:buChar char="§"/>
              <a:defRPr sz="2000" kern="1200">
                <a:solidFill>
                  <a:schemeClr val="dk1"/>
                </a:solidFill>
                <a:latin typeface="+mn-lt"/>
                <a:ea typeface="+mn-ea"/>
                <a:cs typeface="+mn-cs"/>
              </a:defRPr>
            </a:lvl1pPr>
            <a:lvl2pPr marL="633142" indent="-243516" algn="l" defTabSz="779252" rtl="0" eaLnBrk="1" latinLnBrk="0" hangingPunct="1">
              <a:spcBef>
                <a:spcPct val="20000"/>
              </a:spcBef>
              <a:buFont typeface="Arial" pitchFamily="34" charset="0"/>
              <a:buChar char="•"/>
              <a:defRPr sz="1700" kern="1200">
                <a:solidFill>
                  <a:schemeClr val="dk1"/>
                </a:solidFill>
                <a:latin typeface="+mn-lt"/>
                <a:ea typeface="+mn-ea"/>
                <a:cs typeface="+mn-cs"/>
              </a:defRPr>
            </a:lvl2pPr>
            <a:lvl3pPr marL="974065" indent="-194813" algn="l" defTabSz="779252" rtl="0" eaLnBrk="1" latinLnBrk="0" hangingPunct="1">
              <a:spcBef>
                <a:spcPct val="20000"/>
              </a:spcBef>
              <a:buFont typeface="Arial Nova Light" pitchFamily="34" charset="0"/>
              <a:buChar char="–"/>
              <a:defRPr sz="1500" kern="1200">
                <a:solidFill>
                  <a:schemeClr val="dk1"/>
                </a:solidFill>
                <a:latin typeface="+mn-lt"/>
                <a:ea typeface="+mn-ea"/>
                <a:cs typeface="+mn-cs"/>
              </a:defRPr>
            </a:lvl3pPr>
            <a:lvl4pPr marL="1363690" indent="-194813" algn="l" defTabSz="779252" rtl="0" eaLnBrk="1" latinLnBrk="0" hangingPunct="1">
              <a:spcBef>
                <a:spcPct val="20000"/>
              </a:spcBef>
              <a:buFont typeface="Arial" pitchFamily="34" charset="0"/>
              <a:buChar char="–"/>
              <a:defRPr sz="1400" kern="1200">
                <a:solidFill>
                  <a:schemeClr val="dk1"/>
                </a:solidFill>
                <a:latin typeface="+mn-lt"/>
                <a:ea typeface="+mn-ea"/>
                <a:cs typeface="+mn-cs"/>
              </a:defRPr>
            </a:lvl4pPr>
            <a:lvl5pPr marL="1753316" indent="-194813" algn="l" defTabSz="779252" rtl="0" eaLnBrk="1" latinLnBrk="0" hangingPunct="1">
              <a:spcBef>
                <a:spcPct val="20000"/>
              </a:spcBef>
              <a:buFont typeface="Arial" pitchFamily="34" charset="0"/>
              <a:buChar char="»"/>
              <a:defRPr sz="1400" kern="1200">
                <a:solidFill>
                  <a:schemeClr val="dk1"/>
                </a:solidFill>
                <a:latin typeface="+mn-lt"/>
                <a:ea typeface="+mn-ea"/>
                <a:cs typeface="+mn-cs"/>
              </a:defRPr>
            </a:lvl5pPr>
            <a:lvl6pPr marL="2142942" indent="-194813" algn="l" defTabSz="779252" rtl="0" eaLnBrk="1" latinLnBrk="0" hangingPunct="1">
              <a:spcBef>
                <a:spcPct val="20000"/>
              </a:spcBef>
              <a:buFont typeface="Arial" pitchFamily="34" charset="0"/>
              <a:buChar char="•"/>
              <a:defRPr sz="1700" kern="1200">
                <a:solidFill>
                  <a:schemeClr val="dk1"/>
                </a:solidFill>
                <a:latin typeface="+mn-lt"/>
                <a:ea typeface="+mn-ea"/>
                <a:cs typeface="+mn-cs"/>
              </a:defRPr>
            </a:lvl6pPr>
            <a:lvl7pPr marL="2532568" indent="-194813" algn="l" defTabSz="779252" rtl="0" eaLnBrk="1" latinLnBrk="0" hangingPunct="1">
              <a:spcBef>
                <a:spcPct val="20000"/>
              </a:spcBef>
              <a:buFont typeface="Arial" pitchFamily="34" charset="0"/>
              <a:buChar char="•"/>
              <a:defRPr sz="1700" kern="1200">
                <a:solidFill>
                  <a:schemeClr val="dk1"/>
                </a:solidFill>
                <a:latin typeface="+mn-lt"/>
                <a:ea typeface="+mn-ea"/>
                <a:cs typeface="+mn-cs"/>
              </a:defRPr>
            </a:lvl7pPr>
            <a:lvl8pPr marL="2922194" indent="-194813" algn="l" defTabSz="779252" rtl="0" eaLnBrk="1" latinLnBrk="0" hangingPunct="1">
              <a:spcBef>
                <a:spcPct val="20000"/>
              </a:spcBef>
              <a:buFont typeface="Arial" pitchFamily="34" charset="0"/>
              <a:buChar char="•"/>
              <a:defRPr sz="1700" kern="1200">
                <a:solidFill>
                  <a:schemeClr val="dk1"/>
                </a:solidFill>
                <a:latin typeface="+mn-lt"/>
                <a:ea typeface="+mn-ea"/>
                <a:cs typeface="+mn-cs"/>
              </a:defRPr>
            </a:lvl8pPr>
            <a:lvl9pPr marL="3311820" indent="-194813" algn="l" defTabSz="779252" rtl="0" eaLnBrk="1" latinLnBrk="0" hangingPunct="1">
              <a:spcBef>
                <a:spcPct val="20000"/>
              </a:spcBef>
              <a:buFont typeface="Arial" pitchFamily="34" charset="0"/>
              <a:buChar char="•"/>
              <a:defRPr sz="1700" kern="1200">
                <a:solidFill>
                  <a:schemeClr val="dk1"/>
                </a:solidFill>
                <a:latin typeface="+mn-lt"/>
                <a:ea typeface="+mn-ea"/>
                <a:cs typeface="+mn-cs"/>
              </a:defRPr>
            </a:lvl9pPr>
          </a:lstStyle>
          <a:p>
            <a:pPr marL="0" marR="0" lvl="0" indent="0" algn="l" defTabSz="1038951" rtl="0" eaLnBrk="1" fontAlgn="auto" latinLnBrk="0" hangingPunct="1">
              <a:lnSpc>
                <a:spcPct val="112000"/>
              </a:lnSpc>
              <a:spcBef>
                <a:spcPts val="0"/>
              </a:spcBef>
              <a:spcAft>
                <a:spcPts val="800"/>
              </a:spcAft>
              <a:buClrTx/>
              <a:buSzTx/>
              <a:buFont typeface="Wingdings" pitchFamily="2" charset="2"/>
              <a:buNone/>
              <a:tabLst/>
              <a:defRPr/>
            </a:pPr>
            <a:r>
              <a:rPr kumimoji="0" lang="en-GB" sz="1200" b="0" i="0" u="none" strike="noStrike" kern="1200" cap="none" spc="0" normalizeH="0" baseline="0" noProof="0" dirty="0">
                <a:ln>
                  <a:noFill/>
                </a:ln>
                <a:solidFill>
                  <a:prstClr val="black"/>
                </a:solidFill>
                <a:effectLst/>
                <a:uLnTx/>
                <a:uFillTx/>
                <a:latin typeface="Arial Nova"/>
                <a:ea typeface="Calibri"/>
                <a:cs typeface="Times New Roman"/>
              </a:rPr>
              <a:t>Clear focus on </a:t>
            </a:r>
            <a:r>
              <a:rPr kumimoji="0" lang="en-GB" sz="1200" b="0" i="0" u="none" strike="noStrike" kern="1200" cap="none" spc="0" normalizeH="0" baseline="0" noProof="0" dirty="0">
                <a:ln>
                  <a:noFill/>
                </a:ln>
                <a:solidFill>
                  <a:prstClr val="black"/>
                </a:solidFill>
                <a:effectLst/>
                <a:uLnTx/>
                <a:uFillTx/>
                <a:latin typeface="Arial Nova"/>
                <a:ea typeface="Calibri"/>
                <a:cs typeface="+mn-cs"/>
              </a:rPr>
              <a:t>early identification of the signs of abuse  and strengthening first responses from all professionals to prevent escalation of risk and harm. </a:t>
            </a:r>
            <a:r>
              <a:rPr kumimoji="0" lang="en-GB" sz="1200" b="0" i="0" u="none" strike="noStrike" kern="1200" cap="none" spc="0" normalizeH="0" baseline="0" noProof="0" dirty="0">
                <a:ln>
                  <a:noFill/>
                </a:ln>
                <a:solidFill>
                  <a:prstClr val="black"/>
                </a:solidFill>
                <a:effectLst/>
                <a:uLnTx/>
                <a:uFillTx/>
                <a:latin typeface="Arial Nova"/>
                <a:ea typeface="Calibri"/>
                <a:cs typeface="Times New Roman"/>
              </a:rPr>
              <a:t>Embedding an early help offer of domestic abuse in the universal space like family hubs and health settings.</a:t>
            </a:r>
          </a:p>
          <a:p>
            <a:pPr marL="0" marR="0" lvl="0" indent="0" algn="l" defTabSz="1038951" rtl="0" eaLnBrk="1" fontAlgn="auto" latinLnBrk="0" hangingPunct="1">
              <a:lnSpc>
                <a:spcPct val="112000"/>
              </a:lnSpc>
              <a:spcBef>
                <a:spcPts val="0"/>
              </a:spcBef>
              <a:spcAft>
                <a:spcPts val="800"/>
              </a:spcAft>
              <a:buClrTx/>
              <a:buSzTx/>
              <a:buFont typeface="Wingdings" pitchFamily="2" charset="2"/>
              <a:buNone/>
              <a:tabLst/>
              <a:defRPr/>
            </a:pPr>
            <a:endParaRPr kumimoji="0" lang="en-GB" sz="1200" b="0" i="0" u="none" strike="noStrike" kern="1200" cap="none" spc="0" normalizeH="0" baseline="0" noProof="0" dirty="0">
              <a:ln>
                <a:noFill/>
              </a:ln>
              <a:solidFill>
                <a:prstClr val="black"/>
              </a:solidFill>
              <a:effectLst/>
              <a:uLnTx/>
              <a:uFillTx/>
              <a:latin typeface="Arial Nova"/>
              <a:ea typeface="Calibri"/>
              <a:cs typeface="Times New Roman"/>
            </a:endParaRPr>
          </a:p>
          <a:p>
            <a:pPr marL="0" marR="0" lvl="0" indent="0" algn="l" defTabSz="1038951" rtl="0" eaLnBrk="1" fontAlgn="auto" latinLnBrk="0" hangingPunct="1">
              <a:lnSpc>
                <a:spcPct val="112000"/>
              </a:lnSpc>
              <a:spcBef>
                <a:spcPts val="0"/>
              </a:spcBef>
              <a:spcAft>
                <a:spcPts val="0"/>
              </a:spcAft>
              <a:buClrTx/>
              <a:buSzTx/>
              <a:buFont typeface="Wingdings" pitchFamily="2" charset="2"/>
              <a:buNone/>
              <a:tabLst/>
              <a:defRPr/>
            </a:pPr>
            <a:r>
              <a:rPr kumimoji="0" lang="en-GB" sz="1200" b="1" i="0" u="none" strike="noStrike" kern="1200" cap="none" spc="0" normalizeH="0" baseline="0" noProof="0" dirty="0">
                <a:ln>
                  <a:noFill/>
                </a:ln>
                <a:solidFill>
                  <a:srgbClr val="0070C0"/>
                </a:solidFill>
                <a:effectLst/>
                <a:uLnTx/>
                <a:uFillTx/>
                <a:latin typeface="Arial Nova"/>
                <a:ea typeface="+mn-ea"/>
                <a:cs typeface="Times New Roman"/>
              </a:rPr>
              <a:t>What we will do</a:t>
            </a:r>
          </a:p>
          <a:p>
            <a:pPr marL="389606" marR="0" lvl="0" indent="-389606" algn="l" defTabSz="1038951" rtl="0" eaLnBrk="1" fontAlgn="auto" latinLnBrk="0" hangingPunct="1">
              <a:lnSpc>
                <a:spcPct val="107000"/>
              </a:lnSpc>
              <a:spcBef>
                <a:spcPct val="20000"/>
              </a:spcBef>
              <a:spcAft>
                <a:spcPts val="800"/>
              </a:spcAft>
              <a:buClrTx/>
              <a:buSzTx/>
              <a:buFont typeface="Wingdings"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Nova"/>
                <a:ea typeface="+mn-ea"/>
                <a:cs typeface="Calibri"/>
              </a:rPr>
              <a:t>Embed professional curiosity, for example through routine enquiry, to empower staff to recognise signs of domestic abuse at an early stage, and offer appropriate, tailored support.</a:t>
            </a:r>
            <a:endParaRPr kumimoji="0" lang="en-GB"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Calibri"/>
            </a:endParaRPr>
          </a:p>
          <a:p>
            <a:pPr marL="389606" marR="0" lvl="0" indent="-389606" algn="l" defTabSz="1038951" rtl="0" eaLnBrk="1" fontAlgn="auto" latinLnBrk="0" hangingPunct="1">
              <a:lnSpc>
                <a:spcPct val="107000"/>
              </a:lnSpc>
              <a:spcBef>
                <a:spcPct val="20000"/>
              </a:spcBef>
              <a:spcAft>
                <a:spcPts val="800"/>
              </a:spcAft>
              <a:buClrTx/>
              <a:buSzTx/>
              <a:buFont typeface="Wingdings"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Nova"/>
                <a:ea typeface="+mn-ea"/>
                <a:cs typeface="Calibri"/>
              </a:rPr>
              <a:t>Embed an approach that ensures that risk assessment and safety planning is an ongoing process and part of every interaction with the survivor, to help prevent the escalation of risk, recognising that risk can change daily.  </a:t>
            </a:r>
          </a:p>
          <a:p>
            <a:pPr marL="389606" marR="0" lvl="0" indent="-389606" algn="l" defTabSz="1038951" rtl="0" eaLnBrk="1" fontAlgn="auto" latinLnBrk="0" hangingPunct="1">
              <a:lnSpc>
                <a:spcPct val="107000"/>
              </a:lnSpc>
              <a:spcBef>
                <a:spcPct val="20000"/>
              </a:spcBef>
              <a:spcAft>
                <a:spcPts val="800"/>
              </a:spcAft>
              <a:buClrTx/>
              <a:buSzTx/>
              <a:buFont typeface="Wingdings"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Nova"/>
                <a:ea typeface="+mn-ea"/>
                <a:cs typeface="Calibri"/>
              </a:rPr>
              <a:t>Increase the public awareness so that those experiencing abuse will be better able to identify what they are experiencing and know how to access support sooner.</a:t>
            </a:r>
          </a:p>
          <a:p>
            <a:pPr marL="0" marR="0" lvl="0" indent="0" algn="l" defTabSz="1038951" rtl="0" eaLnBrk="1" fontAlgn="auto" latinLnBrk="0" hangingPunct="1">
              <a:lnSpc>
                <a:spcPct val="107000"/>
              </a:lnSpc>
              <a:spcBef>
                <a:spcPct val="20000"/>
              </a:spcBef>
              <a:spcAft>
                <a:spcPts val="800"/>
              </a:spcAft>
              <a:buClrTx/>
              <a:buSzTx/>
              <a:buFont typeface="Wingdings" pitchFamily="2" charset="2"/>
              <a:buNone/>
              <a:tabLst/>
              <a:defRPr/>
            </a:pPr>
            <a:endParaRPr kumimoji="0" lang="en-GB" sz="1200" b="0" i="0" u="none" strike="noStrike" kern="1200" cap="none" spc="0" normalizeH="0" baseline="0" noProof="0" dirty="0">
              <a:ln>
                <a:noFill/>
              </a:ln>
              <a:solidFill>
                <a:prstClr val="black"/>
              </a:solidFill>
              <a:effectLst/>
              <a:uLnTx/>
              <a:uFillTx/>
              <a:latin typeface="Arial Nova"/>
              <a:ea typeface="+mn-ea"/>
              <a:cs typeface="Calibri"/>
            </a:endParaRPr>
          </a:p>
          <a:p>
            <a:pPr marL="0" marR="0" lvl="0" indent="0" algn="l" defTabSz="1038951" rtl="0" eaLnBrk="1" fontAlgn="auto" latinLnBrk="0" hangingPunct="1">
              <a:lnSpc>
                <a:spcPct val="107000"/>
              </a:lnSpc>
              <a:spcBef>
                <a:spcPct val="20000"/>
              </a:spcBef>
              <a:spcAft>
                <a:spcPts val="800"/>
              </a:spcAft>
              <a:buClrTx/>
              <a:buSzTx/>
              <a:buFont typeface="Wingdings" pitchFamily="2" charset="2"/>
              <a:buNone/>
              <a:tabLst/>
              <a:defRPr/>
            </a:pPr>
            <a:endParaRPr kumimoji="0" lang="en-GB" sz="1200" b="0" i="0" u="none" strike="noStrike" kern="1200" cap="none" spc="0" normalizeH="0" baseline="0" noProof="0" dirty="0">
              <a:ln>
                <a:noFill/>
              </a:ln>
              <a:solidFill>
                <a:prstClr val="black"/>
              </a:solidFill>
              <a:effectLst/>
              <a:uLnTx/>
              <a:uFillTx/>
              <a:latin typeface="Arial Nova"/>
              <a:ea typeface="+mn-ea"/>
              <a:cs typeface="Calibri"/>
            </a:endParaRPr>
          </a:p>
          <a:p>
            <a:pPr marL="0" marR="0" lvl="0" indent="0" algn="l" defTabSz="1038951" rtl="0" eaLnBrk="1" fontAlgn="auto" latinLnBrk="0" hangingPunct="1">
              <a:lnSpc>
                <a:spcPct val="107000"/>
              </a:lnSpc>
              <a:spcBef>
                <a:spcPct val="20000"/>
              </a:spcBef>
              <a:spcAft>
                <a:spcPts val="800"/>
              </a:spcAft>
              <a:buClrTx/>
              <a:buSzTx/>
              <a:buFont typeface="Wingdings" pitchFamily="2" charset="2"/>
              <a:buNone/>
              <a:tabLst/>
              <a:defRPr/>
            </a:pPr>
            <a:r>
              <a:rPr kumimoji="0" lang="en-GB" sz="1200" b="1" i="0" u="none" strike="noStrike" kern="1200" cap="none" spc="0" normalizeH="0" baseline="0" noProof="0" dirty="0">
                <a:ln>
                  <a:noFill/>
                </a:ln>
                <a:solidFill>
                  <a:srgbClr val="4472C4">
                    <a:lumMod val="75000"/>
                  </a:srgbClr>
                </a:solidFill>
                <a:effectLst/>
                <a:uLnTx/>
                <a:uFillTx/>
                <a:latin typeface="Arial Nova"/>
                <a:ea typeface="Calibri"/>
                <a:cs typeface="Times New Roman"/>
              </a:rPr>
              <a:t>What success will look like:</a:t>
            </a:r>
          </a:p>
          <a:p>
            <a:pPr marL="389606" marR="0" lvl="0" indent="-389606" algn="l" defTabSz="1038951" rtl="0" eaLnBrk="1" fontAlgn="auto" latinLnBrk="0" hangingPunct="1">
              <a:lnSpc>
                <a:spcPct val="107000"/>
              </a:lnSpc>
              <a:spcBef>
                <a:spcPts val="0"/>
              </a:spcBef>
              <a:spcAft>
                <a:spcPts val="0"/>
              </a:spcAft>
              <a:buClrTx/>
              <a:buSzTx/>
              <a:buFont typeface="Wingdings" panose="05000000000000000000" pitchFamily="2" charset="2"/>
              <a:buChar char="ü"/>
              <a:tabLst/>
              <a:defRPr/>
            </a:pPr>
            <a:r>
              <a:rPr kumimoji="0" lang="en-GB" sz="1200" b="0" i="0" u="none" strike="noStrike" kern="1200" cap="none" spc="0" normalizeH="0" baseline="0" noProof="0" dirty="0">
                <a:ln>
                  <a:noFill/>
                </a:ln>
                <a:solidFill>
                  <a:prstClr val="black"/>
                </a:solidFill>
                <a:effectLst/>
                <a:uLnTx/>
                <a:uFillTx/>
                <a:latin typeface="Arial Nova"/>
                <a:ea typeface="Calibri"/>
                <a:cs typeface="Times New Roman"/>
              </a:rPr>
              <a:t>Domestic abuse will be identified earlier, survivors receive the right support at the right time, and escalation and harm is prevented.</a:t>
            </a:r>
          </a:p>
          <a:p>
            <a:pPr marL="389606" marR="0" lvl="0" indent="-389606" algn="l" defTabSz="1038951" rtl="0" eaLnBrk="1" fontAlgn="auto" latinLnBrk="0" hangingPunct="1">
              <a:lnSpc>
                <a:spcPct val="107000"/>
              </a:lnSpc>
              <a:spcBef>
                <a:spcPct val="20000"/>
              </a:spcBef>
              <a:spcAft>
                <a:spcPts val="800"/>
              </a:spcAft>
              <a:buClrTx/>
              <a:buSzTx/>
              <a:buFont typeface="Wingdings" pitchFamily="2" charset="2"/>
              <a:buChar char="ü"/>
              <a:tabLst/>
              <a:defRPr/>
            </a:pPr>
            <a:endParaRPr kumimoji="0" lang="en-GB" sz="1200" b="0" i="0" u="none" strike="noStrike" kern="1200" cap="none" spc="0" normalizeH="0" baseline="0" noProof="0" dirty="0">
              <a:ln>
                <a:noFill/>
              </a:ln>
              <a:solidFill>
                <a:prstClr val="black"/>
              </a:solidFill>
              <a:effectLst/>
              <a:uLnTx/>
              <a:uFillTx/>
              <a:latin typeface="Arial Nova"/>
              <a:ea typeface="+mn-ea"/>
              <a:cs typeface="Calibri"/>
            </a:endParaRPr>
          </a:p>
        </p:txBody>
      </p:sp>
    </p:spTree>
    <p:extLst>
      <p:ext uri="{BB962C8B-B14F-4D97-AF65-F5344CB8AC3E}">
        <p14:creationId xmlns:p14="http://schemas.microsoft.com/office/powerpoint/2010/main" val="40142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D2C3-F4D8-59D6-F673-42C84CB0A554}"/>
              </a:ext>
            </a:extLst>
          </p:cNvPr>
          <p:cNvSpPr>
            <a:spLocks noGrp="1"/>
          </p:cNvSpPr>
          <p:nvPr>
            <p:ph type="title"/>
          </p:nvPr>
        </p:nvSpPr>
        <p:spPr>
          <a:ln w="28575"/>
        </p:spPr>
        <p:style>
          <a:lnRef idx="2">
            <a:schemeClr val="accent1"/>
          </a:lnRef>
          <a:fillRef idx="1">
            <a:schemeClr val="lt1"/>
          </a:fillRef>
          <a:effectRef idx="0">
            <a:schemeClr val="accent1"/>
          </a:effectRef>
          <a:fontRef idx="minor">
            <a:schemeClr val="dk1"/>
          </a:fontRef>
        </p:style>
        <p:txBody>
          <a:bodyPr>
            <a:normAutofit fontScale="90000"/>
          </a:bodyPr>
          <a:lstStyle/>
          <a:p>
            <a:pPr algn="ctr"/>
            <a:br>
              <a:rPr lang="en-GB" sz="1800">
                <a:ea typeface="Calibri" panose="020F0502020204030204" pitchFamily="34" charset="0"/>
                <a:cs typeface="Times New Roman" panose="02020603050405020304" pitchFamily="18" charset="0"/>
              </a:rPr>
            </a:br>
            <a:br>
              <a:rPr lang="en-GB" sz="1800">
                <a:ea typeface="Calibri" panose="020F0502020204030204" pitchFamily="34" charset="0"/>
                <a:cs typeface="Times New Roman" panose="02020603050405020304" pitchFamily="18" charset="0"/>
              </a:rPr>
            </a:br>
            <a:r>
              <a:rPr lang="en-GB" sz="1800">
                <a:solidFill>
                  <a:srgbClr val="000000"/>
                </a:solidFill>
                <a:latin typeface="Arial Nova"/>
                <a:ea typeface="Calibri"/>
                <a:cs typeface="Times New Roman"/>
              </a:rPr>
              <a:t>Priority 4 - Children and young people are protected from the effects of domestic abuse</a:t>
            </a:r>
            <a:br>
              <a:rPr lang="en-GB" sz="1800">
                <a:latin typeface="Calibri" panose="020F0502020204030204" pitchFamily="34" charset="0"/>
                <a:ea typeface="Calibri" panose="020F0502020204030204" pitchFamily="34" charset="0"/>
                <a:cs typeface="Times New Roman" panose="02020603050405020304" pitchFamily="18" charset="0"/>
              </a:rPr>
            </a:br>
            <a:endParaRPr lang="en-GB"/>
          </a:p>
        </p:txBody>
      </p:sp>
      <p:sp>
        <p:nvSpPr>
          <p:cNvPr id="3" name="Content Placeholder 2">
            <a:extLst>
              <a:ext uri="{FF2B5EF4-FFF2-40B4-BE49-F238E27FC236}">
                <a16:creationId xmlns:a16="http://schemas.microsoft.com/office/drawing/2014/main" id="{88C18CC3-7158-A19D-A0BE-33F7A91E0BBE}"/>
              </a:ext>
            </a:extLst>
          </p:cNvPr>
          <p:cNvSpPr>
            <a:spLocks noGrp="1"/>
          </p:cNvSpPr>
          <p:nvPr>
            <p:ph idx="4294967295"/>
          </p:nvPr>
        </p:nvSpPr>
        <p:spPr>
          <a:xfrm>
            <a:off x="391888" y="1270001"/>
            <a:ext cx="11800115" cy="4826001"/>
          </a:xfrm>
          <a:prstGeom prst="rect">
            <a:avLst/>
          </a:prstGeom>
          <a:ln w="25400">
            <a:solidFill>
              <a:srgbClr val="FFCCFF"/>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a:bodyPr>
          <a:lstStyle/>
          <a:p>
            <a:pPr marL="0" indent="0">
              <a:lnSpc>
                <a:spcPct val="112000"/>
              </a:lnSpc>
              <a:spcAft>
                <a:spcPts val="800"/>
              </a:spcAft>
              <a:buNone/>
            </a:pPr>
            <a:r>
              <a:rPr lang="en-GB" sz="1600" dirty="0">
                <a:latin typeface="Arial Nova"/>
              </a:rPr>
              <a:t>Work as a partnership to Identify and support children and young people affected by domestic abuse, including supporting young people in abusive relationships.</a:t>
            </a:r>
            <a:endParaRPr lang="en-GB" sz="1600" b="1" dirty="0">
              <a:latin typeface="Arial Nova"/>
              <a:ea typeface="Calibri" panose="020F0502020204030204" pitchFamily="34" charset="0"/>
              <a:cs typeface="Times New Roman" panose="02020603050405020304" pitchFamily="18" charset="0"/>
            </a:endParaRPr>
          </a:p>
          <a:p>
            <a:pPr marL="0" indent="0">
              <a:lnSpc>
                <a:spcPct val="132000"/>
              </a:lnSpc>
              <a:buNone/>
            </a:pPr>
            <a:r>
              <a:rPr lang="en-GB" sz="1600" b="1" dirty="0">
                <a:solidFill>
                  <a:srgbClr val="0070C0"/>
                </a:solidFill>
                <a:latin typeface="Arial Nova"/>
                <a:ea typeface="Calibri"/>
                <a:cs typeface="Times New Roman"/>
              </a:rPr>
              <a:t>What we will do </a:t>
            </a:r>
            <a:endParaRPr lang="en-GB" sz="1600" b="1" dirty="0">
              <a:solidFill>
                <a:srgbClr val="0070C0"/>
              </a:solidFill>
              <a:latin typeface="Arial Nova"/>
              <a:ea typeface="Calibri" panose="020F0502020204030204" pitchFamily="34" charset="0"/>
              <a:cs typeface="Times New Roman" panose="02020603050405020304" pitchFamily="18" charset="0"/>
            </a:endParaRPr>
          </a:p>
          <a:p>
            <a:pPr>
              <a:lnSpc>
                <a:spcPct val="107000"/>
              </a:lnSpc>
              <a:buFont typeface="Wingdings" panose="05000000000000000000" pitchFamily="2" charset="2"/>
              <a:buChar char="ü"/>
            </a:pPr>
            <a:r>
              <a:rPr lang="en-GB" sz="1600" dirty="0">
                <a:latin typeface="Arial Nova"/>
                <a:cs typeface="Calibri"/>
              </a:rPr>
              <a:t>Raise awareness and understanding of what to expect from a relationship, based on equality and respect, reviewing the current offer in all settings including schools, colleges, universities, and working to ensure a consistent offer to young people.</a:t>
            </a:r>
            <a:endParaRPr lang="en-GB" sz="1600" dirty="0">
              <a:latin typeface="Arial Nova"/>
              <a:ea typeface="Calibri"/>
              <a:cs typeface="Calibri"/>
            </a:endParaRPr>
          </a:p>
          <a:p>
            <a:pPr lvl="0">
              <a:lnSpc>
                <a:spcPct val="107000"/>
              </a:lnSpc>
              <a:buFont typeface="Wingdings" panose="05000000000000000000" pitchFamily="2" charset="2"/>
              <a:buChar char="ü"/>
            </a:pPr>
            <a:r>
              <a:rPr lang="en-GB" sz="1600" dirty="0">
                <a:latin typeface="Arial Nova"/>
                <a:ea typeface="Calibri"/>
                <a:cs typeface="Calibri"/>
              </a:rPr>
              <a:t>Ensure there is specialist children’s support across the pathway, from prevention through to crisis</a:t>
            </a:r>
          </a:p>
          <a:p>
            <a:pPr>
              <a:lnSpc>
                <a:spcPct val="107000"/>
              </a:lnSpc>
              <a:spcAft>
                <a:spcPts val="800"/>
              </a:spcAft>
              <a:buFont typeface="Wingdings" panose="05000000000000000000" pitchFamily="2" charset="2"/>
              <a:buChar char="ü"/>
            </a:pPr>
            <a:r>
              <a:rPr lang="en-GB" sz="1600" dirty="0">
                <a:latin typeface="Arial Nova"/>
                <a:ea typeface="Calibri"/>
                <a:cs typeface="Calibri"/>
              </a:rPr>
              <a:t>Ensuring that all services are supportive of the non-abusive parent and recognise all of the actions they take to keep their child safe, whilst recognising that an abusive parent cannot be a good parent.</a:t>
            </a:r>
          </a:p>
          <a:p>
            <a:pPr marL="0" indent="0">
              <a:lnSpc>
                <a:spcPct val="117000"/>
              </a:lnSpc>
              <a:buNone/>
            </a:pPr>
            <a:r>
              <a:rPr lang="en-GB" sz="1600" b="1" dirty="0">
                <a:solidFill>
                  <a:srgbClr val="4472C4">
                    <a:lumMod val="75000"/>
                  </a:srgbClr>
                </a:solidFill>
                <a:latin typeface="Arial Nova"/>
                <a:ea typeface="Calibri"/>
                <a:cs typeface="Times New Roman"/>
              </a:rPr>
              <a:t>What success will look like:</a:t>
            </a:r>
          </a:p>
          <a:p>
            <a:pPr>
              <a:lnSpc>
                <a:spcPct val="117000"/>
              </a:lnSpc>
              <a:buFont typeface="Wingdings" panose="05000000000000000000" pitchFamily="2" charset="2"/>
              <a:buChar char="ü"/>
            </a:pPr>
            <a:r>
              <a:rPr lang="en-GB" sz="1600" dirty="0">
                <a:solidFill>
                  <a:schemeClr val="tx1"/>
                </a:solidFill>
                <a:latin typeface="Arial Nova"/>
                <a:ea typeface="Calibri"/>
                <a:cs typeface="Times New Roman"/>
              </a:rPr>
              <a:t>Children and young people across the pathway understand healthy relationships, and access appropriate support where needed.</a:t>
            </a:r>
          </a:p>
          <a:p>
            <a:pPr marL="0" indent="0">
              <a:lnSpc>
                <a:spcPct val="117000"/>
              </a:lnSpc>
              <a:buNone/>
            </a:pPr>
            <a:endParaRPr lang="en-GB" sz="1200" dirty="0">
              <a:latin typeface="Arial Nova"/>
              <a:cs typeface="Calibri"/>
            </a:endParaRPr>
          </a:p>
          <a:p>
            <a:pPr marL="0" indent="0">
              <a:buNone/>
            </a:pPr>
            <a:endParaRPr lang="en-GB" dirty="0"/>
          </a:p>
        </p:txBody>
      </p:sp>
      <p:pic>
        <p:nvPicPr>
          <p:cNvPr id="5" name="Graphic 4" descr="Children with solid fill">
            <a:extLst>
              <a:ext uri="{FF2B5EF4-FFF2-40B4-BE49-F238E27FC236}">
                <a16:creationId xmlns:a16="http://schemas.microsoft.com/office/drawing/2014/main" id="{26EDC6A6-92A4-DBE1-09B5-2C75BE3FB9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1679" y="349251"/>
            <a:ext cx="672124" cy="672124"/>
          </a:xfrm>
          <a:prstGeom prst="rect">
            <a:avLst/>
          </a:prstGeom>
        </p:spPr>
      </p:pic>
      <p:pic>
        <p:nvPicPr>
          <p:cNvPr id="8" name="Graphic 7" descr="Baby with solid fill">
            <a:extLst>
              <a:ext uri="{FF2B5EF4-FFF2-40B4-BE49-F238E27FC236}">
                <a16:creationId xmlns:a16="http://schemas.microsoft.com/office/drawing/2014/main" id="{BE625C7C-433A-E8FF-C3E2-D3E6789C378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23111" y="365127"/>
            <a:ext cx="520223" cy="463317"/>
          </a:xfrm>
          <a:prstGeom prst="rect">
            <a:avLst/>
          </a:prstGeom>
        </p:spPr>
      </p:pic>
    </p:spTree>
    <p:extLst>
      <p:ext uri="{BB962C8B-B14F-4D97-AF65-F5344CB8AC3E}">
        <p14:creationId xmlns:p14="http://schemas.microsoft.com/office/powerpoint/2010/main" val="154281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D2C3-F4D8-59D6-F673-42C84CB0A554}"/>
              </a:ext>
            </a:extLst>
          </p:cNvPr>
          <p:cNvSpPr>
            <a:spLocks noGrp="1"/>
          </p:cNvSpPr>
          <p:nvPr>
            <p:ph type="title"/>
          </p:nvPr>
        </p:nvSpPr>
        <p:spPr>
          <a:ln w="28575"/>
        </p:spPr>
        <p:style>
          <a:lnRef idx="2">
            <a:schemeClr val="accent1"/>
          </a:lnRef>
          <a:fillRef idx="1">
            <a:schemeClr val="lt1"/>
          </a:fillRef>
          <a:effectRef idx="0">
            <a:schemeClr val="accent1"/>
          </a:effectRef>
          <a:fontRef idx="minor">
            <a:schemeClr val="dk1"/>
          </a:fontRef>
        </p:style>
        <p:txBody>
          <a:bodyPr>
            <a:normAutofit fontScale="90000"/>
          </a:bodyPr>
          <a:lstStyle/>
          <a:p>
            <a:pPr algn="ctr">
              <a:lnSpc>
                <a:spcPct val="112000"/>
              </a:lnSpc>
              <a:spcAft>
                <a:spcPts val="800"/>
              </a:spcAft>
            </a:pPr>
            <a:r>
              <a:rPr lang="en-GB" sz="1800">
                <a:ea typeface="Calibri" panose="020F0502020204030204" pitchFamily="34" charset="0"/>
                <a:cs typeface="Times New Roman" panose="02020603050405020304" pitchFamily="18" charset="0"/>
              </a:rPr>
              <a:t>Priority 5 –Safety, Support and Recovery</a:t>
            </a:r>
            <a:br>
              <a:rPr lang="en-GB" sz="1800">
                <a:ea typeface="Calibri" panose="020F0502020204030204" pitchFamily="34" charset="0"/>
                <a:cs typeface="Times New Roman" panose="02020603050405020304" pitchFamily="18" charset="0"/>
              </a:rPr>
            </a:br>
            <a:br>
              <a:rPr lang="en-GB" sz="1800">
                <a:ea typeface="Calibri" panose="020F0502020204030204" pitchFamily="34" charset="0"/>
                <a:cs typeface="Times New Roman" panose="02020603050405020304" pitchFamily="18" charset="0"/>
              </a:rPr>
            </a:br>
            <a:br>
              <a:rPr lang="en-GB" sz="1800">
                <a:latin typeface="Calibri" panose="020F0502020204030204" pitchFamily="34" charset="0"/>
                <a:ea typeface="Calibri" panose="020F0502020204030204" pitchFamily="34" charset="0"/>
                <a:cs typeface="Times New Roman" panose="02020603050405020304" pitchFamily="18" charset="0"/>
              </a:rPr>
            </a:br>
            <a:r>
              <a:rPr lang="en-GB" sz="1800">
                <a:solidFill>
                  <a:srgbClr val="000000"/>
                </a:solidFill>
                <a:latin typeface="Arial Nova"/>
                <a:ea typeface="Calibri"/>
                <a:cs typeface="Times New Roman"/>
              </a:rPr>
              <a:t>Priority 5 - Safety, Support and Recovery </a:t>
            </a:r>
            <a:br>
              <a:rPr lang="en-GB" sz="1800">
                <a:ea typeface="Calibri" panose="020F0502020204030204" pitchFamily="34" charset="0"/>
                <a:cs typeface="Times New Roman" panose="02020603050405020304" pitchFamily="18" charset="0"/>
              </a:rPr>
            </a:br>
            <a:br>
              <a:rPr lang="en-GB" sz="1800">
                <a:latin typeface="Calibri" panose="020F0502020204030204" pitchFamily="34" charset="0"/>
                <a:ea typeface="Calibri" panose="020F0502020204030204" pitchFamily="34" charset="0"/>
                <a:cs typeface="Times New Roman" panose="02020603050405020304" pitchFamily="18" charset="0"/>
              </a:rPr>
            </a:br>
            <a:r>
              <a:rPr lang="en-GB" sz="1800" err="1">
                <a:latin typeface="Calibri" panose="020F0502020204030204" pitchFamily="34" charset="0"/>
                <a:ea typeface="Calibri" panose="020F0502020204030204" pitchFamily="34" charset="0"/>
                <a:cs typeface="Times New Roman" panose="02020603050405020304" pitchFamily="18" charset="0"/>
              </a:rPr>
              <a:t>prio</a:t>
            </a:r>
            <a:endParaRPr lang="en-GB"/>
          </a:p>
        </p:txBody>
      </p:sp>
      <p:sp>
        <p:nvSpPr>
          <p:cNvPr id="3" name="Content Placeholder 2">
            <a:extLst>
              <a:ext uri="{FF2B5EF4-FFF2-40B4-BE49-F238E27FC236}">
                <a16:creationId xmlns:a16="http://schemas.microsoft.com/office/drawing/2014/main" id="{88C18CC3-7158-A19D-A0BE-33F7A91E0BBE}"/>
              </a:ext>
            </a:extLst>
          </p:cNvPr>
          <p:cNvSpPr>
            <a:spLocks noGrp="1"/>
          </p:cNvSpPr>
          <p:nvPr>
            <p:ph idx="4294967295"/>
          </p:nvPr>
        </p:nvSpPr>
        <p:spPr>
          <a:xfrm>
            <a:off x="467360" y="1222098"/>
            <a:ext cx="10876280" cy="3901017"/>
          </a:xfrm>
          <a:prstGeom prst="rect">
            <a:avLst/>
          </a:prstGeom>
          <a:ln w="25400">
            <a:solidFill>
              <a:srgbClr val="FDCAFD"/>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2500"/>
          </a:bodyPr>
          <a:lstStyle/>
          <a:p>
            <a:pPr marL="0" indent="0">
              <a:lnSpc>
                <a:spcPct val="107000"/>
              </a:lnSpc>
              <a:spcAft>
                <a:spcPts val="800"/>
              </a:spcAft>
              <a:buNone/>
            </a:pPr>
            <a:r>
              <a:rPr lang="en-GB" sz="1400">
                <a:latin typeface="Arial Nova"/>
                <a:ea typeface="Calibri"/>
                <a:cs typeface="Times New Roman"/>
              </a:rPr>
              <a:t>Ensuring that survivors  and their children are kept safe and are supported through good </a:t>
            </a:r>
            <a:r>
              <a:rPr lang="en-GB" sz="1400">
                <a:latin typeface="Arial Nova"/>
                <a:ea typeface="Calibri"/>
                <a:cs typeface="Times New Roman" panose="02020603050405020304" pitchFamily="18" charset="0"/>
              </a:rPr>
              <a:t> </a:t>
            </a:r>
            <a:r>
              <a:rPr lang="en-GB" sz="1400">
                <a:latin typeface="Arial Nova"/>
                <a:ea typeface="Calibri"/>
              </a:rPr>
              <a:t>quality assured  specialist support both in  safe accommodation as per Part 4 DA Act duty and in a community setting. Develop and embed a longer-term holistic offer to recovery</a:t>
            </a:r>
            <a:endParaRPr lang="en-GB" sz="1400" b="1">
              <a:latin typeface="Arial Nova"/>
              <a:ea typeface="Calibri"/>
              <a:cs typeface="Times New Roman" panose="02020603050405020304" pitchFamily="18" charset="0"/>
            </a:endParaRPr>
          </a:p>
          <a:p>
            <a:pPr marL="0" indent="0">
              <a:lnSpc>
                <a:spcPct val="132000"/>
              </a:lnSpc>
              <a:spcAft>
                <a:spcPts val="800"/>
              </a:spcAft>
              <a:buNone/>
            </a:pPr>
            <a:r>
              <a:rPr lang="en-GB" sz="1400" b="1">
                <a:solidFill>
                  <a:srgbClr val="0070C0"/>
                </a:solidFill>
                <a:latin typeface="Arial Nova"/>
                <a:ea typeface="Calibri"/>
                <a:cs typeface="Times New Roman"/>
              </a:rPr>
              <a:t>What we will do </a:t>
            </a:r>
            <a:endParaRPr lang="en-GB" sz="1400" b="1">
              <a:solidFill>
                <a:srgbClr val="0070C0"/>
              </a:solidFill>
              <a:latin typeface="Arial Nova"/>
              <a:ea typeface="Calibri" panose="020F0502020204030204" pitchFamily="34" charset="0"/>
              <a:cs typeface="Times New Roman" panose="02020603050405020304" pitchFamily="18" charset="0"/>
            </a:endParaRPr>
          </a:p>
          <a:p>
            <a:pPr marL="342882" indent="-342882">
              <a:lnSpc>
                <a:spcPct val="132000"/>
              </a:lnSpc>
              <a:buFont typeface="Wingdings" panose="05000000000000000000" pitchFamily="2" charset="2"/>
              <a:buChar char=""/>
            </a:pPr>
            <a:r>
              <a:rPr lang="en-GB" sz="1400">
                <a:latin typeface="Arial Nova"/>
                <a:ea typeface="Calibri"/>
                <a:cs typeface="Times New Roman"/>
              </a:rPr>
              <a:t>Commission quality assured specialist support for survivors and their children in safe accommodation, that meets their complex needs, based on  needs assessment, data insight and intelligence from the market, including specialist DA sector to inform our commissioning intentions. </a:t>
            </a:r>
          </a:p>
          <a:p>
            <a:pPr marL="342882" indent="-342882">
              <a:lnSpc>
                <a:spcPct val="132000"/>
              </a:lnSpc>
              <a:buFont typeface="Wingdings" panose="05000000000000000000" pitchFamily="2" charset="2"/>
              <a:buChar char=""/>
            </a:pPr>
            <a:r>
              <a:rPr lang="en-GB" sz="1400">
                <a:latin typeface="Arial Nova"/>
                <a:ea typeface="Calibri"/>
                <a:cs typeface="Times New Roman"/>
              </a:rPr>
              <a:t>Increase the amount of community support, and awareness of mechanisms such as civil orders and Sanctuary, available to enable survivors to stay safely in their own homes surrounded by their own support networks, where it is safe to do so. </a:t>
            </a:r>
            <a:endParaRPr lang="en-GB" sz="1400">
              <a:latin typeface="Arial Nova"/>
              <a:ea typeface="Calibri" panose="020F0502020204030204" pitchFamily="34" charset="0"/>
              <a:cs typeface="Times New Roman" panose="02020603050405020304" pitchFamily="18" charset="0"/>
            </a:endParaRPr>
          </a:p>
          <a:p>
            <a:pPr marL="342882" indent="-342882">
              <a:lnSpc>
                <a:spcPct val="132000"/>
              </a:lnSpc>
              <a:buFont typeface="Wingdings" panose="05000000000000000000" pitchFamily="2" charset="2"/>
              <a:buChar char=""/>
            </a:pPr>
            <a:r>
              <a:rPr lang="en-GB" sz="1400">
                <a:latin typeface="Arial Nova"/>
                <a:ea typeface="Calibri"/>
                <a:cs typeface="Times New Roman"/>
              </a:rPr>
              <a:t>Ensure that holistic support to recover following the abuse is given, recognising wider needs such as mental health or financial support, and that professionals understand risks around post-separation abuse and suicide.</a:t>
            </a:r>
          </a:p>
          <a:p>
            <a:pPr marL="0" indent="0">
              <a:lnSpc>
                <a:spcPct val="132000"/>
              </a:lnSpc>
              <a:buNone/>
            </a:pPr>
            <a:r>
              <a:rPr lang="en-GB" sz="1400" b="1">
                <a:solidFill>
                  <a:srgbClr val="4472C4">
                    <a:lumMod val="75000"/>
                  </a:srgbClr>
                </a:solidFill>
                <a:latin typeface="Arial Nova"/>
                <a:ea typeface="Calibri"/>
                <a:cs typeface="Times New Roman"/>
              </a:rPr>
              <a:t>What success will look like:</a:t>
            </a:r>
          </a:p>
          <a:p>
            <a:pPr>
              <a:lnSpc>
                <a:spcPct val="132000"/>
              </a:lnSpc>
              <a:buFont typeface="Wingdings" panose="05000000000000000000" pitchFamily="2" charset="2"/>
              <a:buChar char="ü"/>
            </a:pPr>
            <a:r>
              <a:rPr lang="en-GB" sz="1400">
                <a:latin typeface="Arial Nova"/>
                <a:ea typeface="Calibri" panose="020F0502020204030204" pitchFamily="34" charset="0"/>
                <a:cs typeface="Times New Roman"/>
              </a:rPr>
              <a:t>Increasing the number of survivors and their children who feel they can live their lives safely, and continue to live freely following the abuse.</a:t>
            </a:r>
            <a:endParaRPr lang="en-GB" sz="1400">
              <a:latin typeface="Arial Nova"/>
              <a:ea typeface="Calibri" panose="020F0502020204030204" pitchFamily="34" charset="0"/>
              <a:cs typeface="Times New Roman" panose="02020603050405020304" pitchFamily="18" charset="0"/>
            </a:endParaRPr>
          </a:p>
          <a:p>
            <a:pPr indent="0">
              <a:lnSpc>
                <a:spcPct val="132000"/>
              </a:lnSpc>
              <a:spcAft>
                <a:spcPts val="800"/>
              </a:spcAft>
              <a:buNone/>
            </a:pPr>
            <a:endParaRPr lang="en-GB" sz="180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a:ea typeface="Calibri" panose="020F0502020204030204"/>
              <a:cs typeface="Calibri" panose="020F0502020204030204"/>
            </a:endParaRPr>
          </a:p>
        </p:txBody>
      </p:sp>
      <p:pic>
        <p:nvPicPr>
          <p:cNvPr id="5" name="Graphic 4" descr="Protecting hand with solid fill">
            <a:extLst>
              <a:ext uri="{FF2B5EF4-FFF2-40B4-BE49-F238E27FC236}">
                <a16:creationId xmlns:a16="http://schemas.microsoft.com/office/drawing/2014/main" id="{08BF591A-4208-F997-D668-B0AE475524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27427" y="394149"/>
            <a:ext cx="637991" cy="637991"/>
          </a:xfrm>
          <a:prstGeom prst="rect">
            <a:avLst/>
          </a:prstGeom>
        </p:spPr>
      </p:pic>
      <p:pic>
        <p:nvPicPr>
          <p:cNvPr id="8" name="Graphic 7" descr="Group success with solid fill">
            <a:extLst>
              <a:ext uri="{FF2B5EF4-FFF2-40B4-BE49-F238E27FC236}">
                <a16:creationId xmlns:a16="http://schemas.microsoft.com/office/drawing/2014/main" id="{321B4BB3-AEC0-6F6E-A006-062662A24C4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99037" y="365125"/>
            <a:ext cx="557763" cy="557763"/>
          </a:xfrm>
          <a:prstGeom prst="rect">
            <a:avLst/>
          </a:prstGeom>
        </p:spPr>
      </p:pic>
    </p:spTree>
    <p:extLst>
      <p:ext uri="{BB962C8B-B14F-4D97-AF65-F5344CB8AC3E}">
        <p14:creationId xmlns:p14="http://schemas.microsoft.com/office/powerpoint/2010/main" val="118062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D2C3-F4D8-59D6-F673-42C84CB0A554}"/>
              </a:ext>
            </a:extLst>
          </p:cNvPr>
          <p:cNvSpPr>
            <a:spLocks noGrp="1"/>
          </p:cNvSpPr>
          <p:nvPr>
            <p:ph type="title"/>
          </p:nvPr>
        </p:nvSpPr>
        <p:spPr>
          <a:xfrm>
            <a:off x="838201" y="349252"/>
            <a:ext cx="10677527" cy="727787"/>
          </a:xfrm>
          <a:ln w="28575"/>
        </p:spPr>
        <p:style>
          <a:lnRef idx="2">
            <a:schemeClr val="accent1"/>
          </a:lnRef>
          <a:fillRef idx="1">
            <a:schemeClr val="lt1"/>
          </a:fillRef>
          <a:effectRef idx="0">
            <a:schemeClr val="accent1"/>
          </a:effectRef>
          <a:fontRef idx="minor">
            <a:schemeClr val="dk1"/>
          </a:fontRef>
        </p:style>
        <p:txBody>
          <a:bodyPr>
            <a:normAutofit fontScale="90000"/>
          </a:bodyPr>
          <a:lstStyle/>
          <a:p>
            <a:pPr algn="ctr">
              <a:lnSpc>
                <a:spcPct val="112000"/>
              </a:lnSpc>
              <a:spcAft>
                <a:spcPts val="800"/>
              </a:spcAft>
            </a:pPr>
            <a:br>
              <a:rPr lang="en-GB" sz="1800">
                <a:ea typeface="Calibri" panose="020F0502020204030204" pitchFamily="34" charset="0"/>
                <a:cs typeface="Times New Roman" panose="02020603050405020304" pitchFamily="18" charset="0"/>
              </a:rPr>
            </a:br>
            <a:r>
              <a:rPr lang="en-GB" sz="1800">
                <a:solidFill>
                  <a:srgbClr val="000000"/>
                </a:solidFill>
                <a:latin typeface="Arial Nova"/>
                <a:ea typeface="Calibri"/>
                <a:cs typeface="Times New Roman"/>
              </a:rPr>
              <a:t>Priority 6 - </a:t>
            </a:r>
            <a:r>
              <a:rPr lang="en-GB" sz="1800">
                <a:latin typeface="Arial Nova"/>
                <a:ea typeface="Calibri"/>
                <a:cs typeface="Times New Roman"/>
              </a:rPr>
              <a:t> Hold perpetrators to account</a:t>
            </a:r>
            <a:br>
              <a:rPr lang="en-GB" sz="1800">
                <a:latin typeface="Arial Nova"/>
                <a:ea typeface="Calibri" panose="020F0502020204030204" pitchFamily="34" charset="0"/>
                <a:cs typeface="Times New Roman" panose="02020603050405020304" pitchFamily="18" charset="0"/>
              </a:rPr>
            </a:br>
            <a:br>
              <a:rPr lang="en-GB" sz="1800">
                <a:ea typeface="Calibri" panose="020F0502020204030204" pitchFamily="34" charset="0"/>
                <a:cs typeface="Times New Roman" panose="02020603050405020304" pitchFamily="18" charset="0"/>
              </a:rPr>
            </a:br>
            <a:br>
              <a:rPr lang="en-GB" sz="1800">
                <a:latin typeface="Calibri" panose="020F0502020204030204" pitchFamily="34" charset="0"/>
                <a:ea typeface="Calibri" panose="020F0502020204030204" pitchFamily="34" charset="0"/>
                <a:cs typeface="Times New Roman" panose="02020603050405020304" pitchFamily="18" charset="0"/>
              </a:rPr>
            </a:br>
            <a:br>
              <a:rPr lang="en-GB" sz="1800">
                <a:ea typeface="Calibri" panose="020F0502020204030204" pitchFamily="34" charset="0"/>
                <a:cs typeface="Times New Roman" panose="02020603050405020304" pitchFamily="18" charset="0"/>
              </a:rPr>
            </a:br>
            <a:br>
              <a:rPr lang="en-GB" sz="1800">
                <a:latin typeface="Calibri" panose="020F0502020204030204" pitchFamily="34" charset="0"/>
                <a:ea typeface="Calibri" panose="020F0502020204030204" pitchFamily="34" charset="0"/>
                <a:cs typeface="Times New Roman" panose="02020603050405020304" pitchFamily="18" charset="0"/>
              </a:rPr>
            </a:br>
            <a:br>
              <a:rPr lang="en-GB" sz="1800">
                <a:latin typeface="Calibri" panose="020F0502020204030204" pitchFamily="34" charset="0"/>
                <a:ea typeface="Calibri" panose="020F0502020204030204" pitchFamily="34" charset="0"/>
                <a:cs typeface="Times New Roman" panose="02020603050405020304" pitchFamily="18" charset="0"/>
              </a:rPr>
            </a:br>
            <a:r>
              <a:rPr lang="en-GB" sz="1800">
                <a:solidFill>
                  <a:srgbClr val="000000"/>
                </a:solidFill>
                <a:latin typeface="Arial Nova"/>
                <a:ea typeface="Calibri"/>
                <a:cs typeface="Times New Roman"/>
              </a:rPr>
              <a:t>Priority 6 - </a:t>
            </a:r>
            <a:r>
              <a:rPr lang="en-GB" sz="1800">
                <a:latin typeface="Arial Nova"/>
                <a:ea typeface="Calibri"/>
                <a:cs typeface="Times New Roman"/>
              </a:rPr>
              <a:t> Hold perpetrators to account</a:t>
            </a:r>
            <a:br>
              <a:rPr lang="en-GB" sz="1800">
                <a:latin typeface="Arial Nova"/>
                <a:ea typeface="Calibri" panose="020F0502020204030204" pitchFamily="34" charset="0"/>
                <a:cs typeface="Times New Roman" panose="02020603050405020304" pitchFamily="18" charset="0"/>
              </a:rPr>
            </a:br>
            <a:br>
              <a:rPr lang="en-GB" sz="1800">
                <a:ea typeface="Calibri" panose="020F0502020204030204" pitchFamily="34" charset="0"/>
                <a:cs typeface="Times New Roman" panose="02020603050405020304" pitchFamily="18" charset="0"/>
              </a:rPr>
            </a:br>
            <a:br>
              <a:rPr lang="en-GB" sz="1800">
                <a:latin typeface="Calibri" panose="020F0502020204030204" pitchFamily="34" charset="0"/>
                <a:ea typeface="Calibri" panose="020F0502020204030204" pitchFamily="34" charset="0"/>
                <a:cs typeface="Times New Roman" panose="02020603050405020304" pitchFamily="18" charset="0"/>
              </a:rPr>
            </a:br>
            <a:endParaRPr lang="en-GB"/>
          </a:p>
        </p:txBody>
      </p:sp>
      <p:sp>
        <p:nvSpPr>
          <p:cNvPr id="3" name="Content Placeholder 2">
            <a:extLst>
              <a:ext uri="{FF2B5EF4-FFF2-40B4-BE49-F238E27FC236}">
                <a16:creationId xmlns:a16="http://schemas.microsoft.com/office/drawing/2014/main" id="{88C18CC3-7158-A19D-A0BE-33F7A91E0BBE}"/>
              </a:ext>
            </a:extLst>
          </p:cNvPr>
          <p:cNvSpPr>
            <a:spLocks noGrp="1"/>
          </p:cNvSpPr>
          <p:nvPr>
            <p:ph idx="1"/>
          </p:nvPr>
        </p:nvSpPr>
        <p:spPr>
          <a:xfrm>
            <a:off x="838200" y="1474239"/>
            <a:ext cx="10677525" cy="3853359"/>
          </a:xfrm>
          <a:ln w="25400">
            <a:solidFill>
              <a:srgbClr val="FFCCFF"/>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rmAutofit fontScale="92500" lnSpcReduction="20000"/>
          </a:bodyPr>
          <a:lstStyle/>
          <a:p>
            <a:pPr marL="0" indent="0">
              <a:lnSpc>
                <a:spcPct val="122000"/>
              </a:lnSpc>
              <a:spcAft>
                <a:spcPts val="800"/>
              </a:spcAft>
              <a:buNone/>
            </a:pPr>
            <a:r>
              <a:rPr lang="en-GB" sz="1400">
                <a:latin typeface="Arial Nova"/>
                <a:ea typeface="Calibri"/>
                <a:cs typeface="Times New Roman"/>
              </a:rPr>
              <a:t>Develop an intervention pathway that sets out a range of actions that holds perpetrators to account at every opportunity across the system rather than rely on a single agency to do this, and without putting the burden of actions on the survivor.</a:t>
            </a:r>
            <a:r>
              <a:rPr lang="en-GB" sz="1400">
                <a:latin typeface="Arial Nova"/>
                <a:ea typeface="Calibri"/>
                <a:cs typeface="Arial"/>
              </a:rPr>
              <a:t> This should span the continuum of domestic abuse ranging from civil injunctions and DAPO’S, to criminal convictions and offender management</a:t>
            </a:r>
            <a:r>
              <a:rPr lang="en-GB" sz="1200">
                <a:latin typeface="Arial Nova"/>
                <a:ea typeface="Calibri"/>
                <a:cs typeface="Arial"/>
              </a:rPr>
              <a:t>. </a:t>
            </a:r>
          </a:p>
          <a:p>
            <a:pPr marL="0" indent="0">
              <a:lnSpc>
                <a:spcPct val="122000"/>
              </a:lnSpc>
              <a:spcAft>
                <a:spcPts val="800"/>
              </a:spcAft>
              <a:buNone/>
            </a:pPr>
            <a:r>
              <a:rPr lang="en-GB" sz="1300" b="1">
                <a:solidFill>
                  <a:srgbClr val="0070C0"/>
                </a:solidFill>
                <a:latin typeface="Arial Nova"/>
                <a:ea typeface="Calibri"/>
                <a:cs typeface="Times New Roman"/>
              </a:rPr>
              <a:t>What we will do </a:t>
            </a:r>
            <a:endParaRPr lang="en-GB" sz="1300" b="1">
              <a:solidFill>
                <a:srgbClr val="0070C0"/>
              </a:solidFill>
              <a:latin typeface="Arial Nova"/>
              <a:ea typeface="Calibri" panose="020F0502020204030204" pitchFamily="34" charset="0"/>
              <a:cs typeface="Times New Roman" panose="02020603050405020304" pitchFamily="18" charset="0"/>
            </a:endParaRPr>
          </a:p>
          <a:p>
            <a:pPr marL="342882" indent="-342882">
              <a:lnSpc>
                <a:spcPct val="142000"/>
              </a:lnSpc>
              <a:spcAft>
                <a:spcPts val="800"/>
              </a:spcAft>
              <a:buFont typeface="Wingdings" panose="05000000000000000000" pitchFamily="2" charset="2"/>
              <a:buChar char=""/>
            </a:pPr>
            <a:r>
              <a:rPr lang="en-GB" sz="1267">
                <a:latin typeface="Arial Nova"/>
                <a:ea typeface="Calibri"/>
                <a:cs typeface="Times New Roman"/>
              </a:rPr>
              <a:t>Develop a shared vision, where all partners recognise the need to work more collaboratively to hold perpetrators to account for their behaviour. Using learning from DHR’S and child and adult serious case reviews.</a:t>
            </a:r>
          </a:p>
          <a:p>
            <a:pPr marL="342882" indent="-342882">
              <a:lnSpc>
                <a:spcPct val="142000"/>
              </a:lnSpc>
              <a:spcAft>
                <a:spcPts val="800"/>
              </a:spcAft>
              <a:buFont typeface="Wingdings" panose="05000000000000000000" pitchFamily="2" charset="2"/>
              <a:buChar char=""/>
            </a:pPr>
            <a:r>
              <a:rPr lang="en-GB" sz="1267">
                <a:latin typeface="Arial Nova"/>
                <a:cs typeface="Times New Roman"/>
              </a:rPr>
              <a:t>Ensure partners continue to share appropriate information regarding risk of perpetrators – to work to keep survivors and her children safe. </a:t>
            </a:r>
          </a:p>
          <a:p>
            <a:pPr marL="342882" indent="-342882">
              <a:lnSpc>
                <a:spcPct val="132000"/>
              </a:lnSpc>
              <a:buFont typeface="Wingdings" panose="05000000000000000000" pitchFamily="2" charset="2"/>
              <a:buChar char=""/>
            </a:pPr>
            <a:r>
              <a:rPr lang="en-GB" sz="1300">
                <a:latin typeface="Arial Nova"/>
                <a:cs typeface="Times New Roman"/>
              </a:rPr>
              <a:t>Empower frontline staff through specialist training and good practice guidance to implement interventions for the perpetrator (e.g. Civil orders), and challenge the abusive actions that perpetrators commit, recognising the impact of the actions and behaviour and understand that domestic abuse is a choice, and not a result of e.g., substance addiction or mental health. </a:t>
            </a:r>
            <a:r>
              <a:rPr lang="en-GB" sz="1300" b="1">
                <a:latin typeface="Arial Nova"/>
                <a:cs typeface="Times New Roman"/>
              </a:rPr>
              <a:t>All perpetrator intervention must keep the safety of women and children at the forefront.</a:t>
            </a:r>
          </a:p>
          <a:p>
            <a:pPr marL="0" indent="0">
              <a:lnSpc>
                <a:spcPct val="132000"/>
              </a:lnSpc>
              <a:buNone/>
            </a:pPr>
            <a:r>
              <a:rPr lang="en-GB" sz="1400" b="1">
                <a:solidFill>
                  <a:srgbClr val="4472C4">
                    <a:lumMod val="75000"/>
                  </a:srgbClr>
                </a:solidFill>
                <a:latin typeface="Arial Nova"/>
                <a:ea typeface="Calibri"/>
                <a:cs typeface="Times New Roman"/>
              </a:rPr>
              <a:t>What success will look like:</a:t>
            </a:r>
          </a:p>
          <a:p>
            <a:pPr>
              <a:lnSpc>
                <a:spcPct val="132000"/>
              </a:lnSpc>
              <a:buFont typeface="Wingdings" panose="05000000000000000000" pitchFamily="2" charset="2"/>
              <a:buChar char="ü"/>
            </a:pPr>
            <a:r>
              <a:rPr lang="en-GB" sz="1333">
                <a:latin typeface="Arial Nova"/>
                <a:ea typeface="Calibri" panose="020F0502020204030204" pitchFamily="34" charset="0"/>
                <a:cs typeface="Times New Roman"/>
              </a:rPr>
              <a:t>Survivors and their children are safe from the perpetrator, and all interventions across the system include perpetrator. </a:t>
            </a:r>
            <a:endParaRPr lang="en-GB" sz="130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a:p>
        </p:txBody>
      </p:sp>
      <p:pic>
        <p:nvPicPr>
          <p:cNvPr id="6" name="Graphic 5" descr="Scales of justice with solid fill">
            <a:extLst>
              <a:ext uri="{FF2B5EF4-FFF2-40B4-BE49-F238E27FC236}">
                <a16:creationId xmlns:a16="http://schemas.microsoft.com/office/drawing/2014/main" id="{6DCACACA-AE29-7AB3-4B7F-6A2A9F578E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25756" y="413008"/>
            <a:ext cx="600269" cy="600269"/>
          </a:xfrm>
          <a:prstGeom prst="rect">
            <a:avLst/>
          </a:prstGeom>
        </p:spPr>
      </p:pic>
      <p:pic>
        <p:nvPicPr>
          <p:cNvPr id="9" name="Graphic 8" descr="Artificial Intelligence with solid fill">
            <a:extLst>
              <a:ext uri="{FF2B5EF4-FFF2-40B4-BE49-F238E27FC236}">
                <a16:creationId xmlns:a16="http://schemas.microsoft.com/office/drawing/2014/main" id="{705BCA49-51D5-6464-0BFE-CB54D055FD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3454" y="454347"/>
            <a:ext cx="600271" cy="600271"/>
          </a:xfrm>
          <a:prstGeom prst="rect">
            <a:avLst/>
          </a:prstGeom>
        </p:spPr>
      </p:pic>
    </p:spTree>
    <p:extLst>
      <p:ext uri="{BB962C8B-B14F-4D97-AF65-F5344CB8AC3E}">
        <p14:creationId xmlns:p14="http://schemas.microsoft.com/office/powerpoint/2010/main" val="31478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sz="2400">
                <a:latin typeface="+mj-lt"/>
              </a:rPr>
              <a:t>What </a:t>
            </a:r>
            <a:r>
              <a:rPr lang="en-GB" sz="2400">
                <a:latin typeface="+mj-lt"/>
                <a:ea typeface="Calibri"/>
                <a:cs typeface="Calibri"/>
              </a:rPr>
              <a:t>does success look like?</a:t>
            </a:r>
            <a:endParaRPr lang="en-GB" sz="2400" b="0">
              <a:latin typeface="+mj-lt"/>
            </a:endParaRPr>
          </a:p>
        </p:txBody>
      </p:sp>
      <p:sp>
        <p:nvSpPr>
          <p:cNvPr id="3" name="Content Placeholder 2">
            <a:extLst>
              <a:ext uri="{FF2B5EF4-FFF2-40B4-BE49-F238E27FC236}">
                <a16:creationId xmlns:a16="http://schemas.microsoft.com/office/drawing/2014/main" id="{22D9BDE7-DC38-911D-5F09-488F8DE3EECF}"/>
              </a:ext>
            </a:extLst>
          </p:cNvPr>
          <p:cNvSpPr>
            <a:spLocks noGrp="1"/>
          </p:cNvSpPr>
          <p:nvPr>
            <p:ph idx="4294967295"/>
          </p:nvPr>
        </p:nvSpPr>
        <p:spPr>
          <a:xfrm>
            <a:off x="0" y="1028700"/>
            <a:ext cx="10515600" cy="4726517"/>
          </a:xfrm>
          <a:prstGeom prst="rect">
            <a:avLst/>
          </a:prstGeom>
          <a:ln w="19050">
            <a:noFill/>
          </a:ln>
        </p:spPr>
        <p:style>
          <a:lnRef idx="2">
            <a:schemeClr val="accent6"/>
          </a:lnRef>
          <a:fillRef idx="1">
            <a:schemeClr val="lt1"/>
          </a:fillRef>
          <a:effectRef idx="0">
            <a:schemeClr val="accent6"/>
          </a:effectRef>
          <a:fontRef idx="minor">
            <a:schemeClr val="dk1"/>
          </a:fontRef>
        </p:style>
        <p:txBody>
          <a:bodyPr vert="horz" lIns="91440" tIns="45720" rIns="91440" bIns="45720" rtlCol="0" anchor="t">
            <a:normAutofit/>
          </a:bodyPr>
          <a:lstStyle/>
          <a:p>
            <a:pPr marL="0" indent="0">
              <a:lnSpc>
                <a:spcPct val="132000"/>
              </a:lnSpc>
              <a:spcBef>
                <a:spcPts val="1000"/>
              </a:spcBef>
              <a:spcAft>
                <a:spcPts val="800"/>
              </a:spcAft>
              <a:buNone/>
            </a:pPr>
            <a:r>
              <a:rPr lang="en-GB" sz="2133">
                <a:latin typeface="Arial Nova"/>
                <a:cs typeface="Segoe UI"/>
              </a:rPr>
              <a:t>This strategy seeks to achieve the following outcomes: </a:t>
            </a:r>
            <a:endParaRPr lang="en-GB" sz="1867">
              <a:solidFill>
                <a:srgbClr val="000000"/>
              </a:solidFill>
              <a:latin typeface="Arial Nova"/>
              <a:cs typeface="Segoe UI"/>
            </a:endParaRPr>
          </a:p>
          <a:p>
            <a:pPr marL="342891" indent="-342891">
              <a:lnSpc>
                <a:spcPct val="132000"/>
              </a:lnSpc>
              <a:spcBef>
                <a:spcPts val="1000"/>
              </a:spcBef>
              <a:buFont typeface="Wingdings,Sans-Serif"/>
              <a:buChar char="§"/>
            </a:pPr>
            <a:r>
              <a:rPr lang="en-GB" sz="1467">
                <a:solidFill>
                  <a:schemeClr val="tx1"/>
                </a:solidFill>
                <a:latin typeface="Arial Nova"/>
                <a:cs typeface="Arial"/>
              </a:rPr>
              <a:t>Survivors and their children are offered survivor centred support to address their specific needs. </a:t>
            </a:r>
          </a:p>
          <a:p>
            <a:pPr marL="342891" indent="-342891">
              <a:lnSpc>
                <a:spcPct val="132000"/>
              </a:lnSpc>
              <a:spcBef>
                <a:spcPts val="1000"/>
              </a:spcBef>
              <a:buFont typeface="Wingdings,Sans-Serif"/>
              <a:buChar char="§"/>
            </a:pPr>
            <a:r>
              <a:rPr lang="en-GB" sz="1467">
                <a:solidFill>
                  <a:schemeClr val="tx1"/>
                </a:solidFill>
                <a:latin typeface="Arial Nova"/>
                <a:cs typeface="Arial"/>
              </a:rPr>
              <a:t>Workforce are confident to recognise and respond to domestic abuse through trauma informed training. </a:t>
            </a:r>
            <a:endParaRPr lang="en-US" sz="1467">
              <a:solidFill>
                <a:schemeClr val="tx1"/>
              </a:solidFill>
              <a:latin typeface="Arial Nova"/>
              <a:cs typeface="Arial"/>
            </a:endParaRPr>
          </a:p>
          <a:p>
            <a:pPr marL="342891" indent="-342891">
              <a:lnSpc>
                <a:spcPct val="132000"/>
              </a:lnSpc>
              <a:spcBef>
                <a:spcPts val="1000"/>
              </a:spcBef>
              <a:buFont typeface="Wingdings,Sans-Serif"/>
              <a:buChar char="§"/>
            </a:pPr>
            <a:r>
              <a:rPr lang="en-GB" sz="1467">
                <a:solidFill>
                  <a:schemeClr val="tx1"/>
                </a:solidFill>
                <a:latin typeface="Arial Nova"/>
                <a:cs typeface="Arial"/>
              </a:rPr>
              <a:t>Our community is educated as to what domestic abuse is, and what services are available in Birmingham.</a:t>
            </a:r>
            <a:endParaRPr lang="en-US" sz="1467">
              <a:solidFill>
                <a:schemeClr val="tx1"/>
              </a:solidFill>
              <a:latin typeface="Arial Nova"/>
              <a:cs typeface="Arial"/>
            </a:endParaRPr>
          </a:p>
          <a:p>
            <a:pPr marL="342891" indent="-342891">
              <a:lnSpc>
                <a:spcPct val="132000"/>
              </a:lnSpc>
              <a:spcBef>
                <a:spcPts val="1000"/>
              </a:spcBef>
              <a:buFont typeface="Wingdings,Sans-Serif"/>
              <a:buChar char="§"/>
            </a:pPr>
            <a:r>
              <a:rPr lang="en-GB" sz="1467">
                <a:solidFill>
                  <a:schemeClr val="tx1"/>
                </a:solidFill>
                <a:latin typeface="Arial Nova"/>
                <a:cs typeface="Arial"/>
              </a:rPr>
              <a:t>Abuse is reported earlier as people are confident in raising the issue, therefore reducing opportunities for harm.</a:t>
            </a:r>
            <a:endParaRPr lang="en-US" sz="1467">
              <a:solidFill>
                <a:schemeClr val="tx1"/>
              </a:solidFill>
              <a:latin typeface="Arial Nova"/>
              <a:cs typeface="Arial"/>
            </a:endParaRPr>
          </a:p>
          <a:p>
            <a:pPr marL="342891" indent="-342891">
              <a:lnSpc>
                <a:spcPct val="132000"/>
              </a:lnSpc>
              <a:spcBef>
                <a:spcPts val="1000"/>
              </a:spcBef>
              <a:buFont typeface="Wingdings,Sans-Serif"/>
              <a:buChar char="§"/>
            </a:pPr>
            <a:r>
              <a:rPr lang="en-GB" sz="1467">
                <a:solidFill>
                  <a:schemeClr val="tx1"/>
                </a:solidFill>
                <a:latin typeface="Arial Nova"/>
                <a:cs typeface="Arial"/>
              </a:rPr>
              <a:t>Consistent whole system approach is in place to respond appropriately to domestic abuse wherever the survivor is on their journey.</a:t>
            </a:r>
            <a:endParaRPr lang="en-US" sz="1467">
              <a:solidFill>
                <a:schemeClr val="tx1"/>
              </a:solidFill>
              <a:latin typeface="Arial Nova"/>
              <a:cs typeface="Arial"/>
            </a:endParaRPr>
          </a:p>
          <a:p>
            <a:pPr marL="0" indent="0">
              <a:lnSpc>
                <a:spcPct val="132000"/>
              </a:lnSpc>
              <a:spcBef>
                <a:spcPts val="1000"/>
              </a:spcBef>
              <a:buNone/>
            </a:pPr>
            <a:endParaRPr lang="en-GB" sz="1200">
              <a:latin typeface="Arial Nova"/>
              <a:cs typeface="Arial"/>
            </a:endParaRPr>
          </a:p>
        </p:txBody>
      </p:sp>
    </p:spTree>
    <p:extLst>
      <p:ext uri="{BB962C8B-B14F-4D97-AF65-F5344CB8AC3E}">
        <p14:creationId xmlns:p14="http://schemas.microsoft.com/office/powerpoint/2010/main" val="2879664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4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5" y="1"/>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89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44">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1"/>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89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57D50D-9C75-63EA-46D1-C01CD64B18F2}"/>
              </a:ext>
            </a:extLst>
          </p:cNvPr>
          <p:cNvSpPr>
            <a:spLocks noGrp="1"/>
          </p:cNvSpPr>
          <p:nvPr>
            <p:ph type="title"/>
          </p:nvPr>
        </p:nvSpPr>
        <p:spPr>
          <a:xfrm>
            <a:off x="218833" y="528345"/>
            <a:ext cx="3360615" cy="5576771"/>
          </a:xfrm>
        </p:spPr>
        <p:txBody>
          <a:bodyPr anchor="t">
            <a:normAutofit/>
          </a:bodyPr>
          <a:lstStyle/>
          <a:p>
            <a:r>
              <a:rPr lang="en-GB" sz="2400" b="1" dirty="0">
                <a:solidFill>
                  <a:schemeClr val="bg1"/>
                </a:solidFill>
                <a:latin typeface="Arial Nova"/>
              </a:rPr>
              <a:t>Question 1</a:t>
            </a:r>
            <a:br>
              <a:rPr lang="en-GB" sz="2400" b="1" dirty="0">
                <a:latin typeface="Arial Nova"/>
              </a:rPr>
            </a:br>
            <a:br>
              <a:rPr lang="en-GB" sz="2400" b="1" dirty="0">
                <a:latin typeface="Arial Nova"/>
              </a:rPr>
            </a:br>
            <a:r>
              <a:rPr lang="en-GB" sz="2400" dirty="0">
                <a:solidFill>
                  <a:schemeClr val="bg1"/>
                </a:solidFill>
                <a:latin typeface="Arial Nova"/>
              </a:rPr>
              <a:t>The vision is taken from the existing strategy.  </a:t>
            </a:r>
            <a:br>
              <a:rPr lang="en-GB" sz="2400" dirty="0">
                <a:latin typeface="Arial Nova"/>
              </a:rPr>
            </a:br>
            <a:br>
              <a:rPr lang="en-GB" sz="2400" dirty="0">
                <a:latin typeface="Arial Nova"/>
              </a:rPr>
            </a:br>
            <a:r>
              <a:rPr lang="en-GB" sz="2400" dirty="0">
                <a:solidFill>
                  <a:schemeClr val="bg1"/>
                </a:solidFill>
                <a:latin typeface="Arial Nova"/>
              </a:rPr>
              <a:t>Is the vision, value and principles reflective of the City’s ambition?</a:t>
            </a:r>
            <a:br>
              <a:rPr lang="en-GB" sz="2400" dirty="0">
                <a:latin typeface="Arial Nova"/>
              </a:rPr>
            </a:br>
            <a:br>
              <a:rPr lang="en-GB" sz="2400" dirty="0">
                <a:latin typeface="Arial Nova"/>
              </a:rPr>
            </a:br>
            <a:r>
              <a:rPr lang="en-GB" sz="2400" dirty="0">
                <a:solidFill>
                  <a:schemeClr val="bg1"/>
                </a:solidFill>
                <a:latin typeface="Arial Nova"/>
              </a:rPr>
              <a:t>If not, what should this be?</a:t>
            </a:r>
          </a:p>
        </p:txBody>
      </p:sp>
      <p:sp>
        <p:nvSpPr>
          <p:cNvPr id="47" name="Rectangle 46">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89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5BF8B89-0158-45EA-F975-EEAA364A9F2B}"/>
              </a:ext>
            </a:extLst>
          </p:cNvPr>
          <p:cNvSpPr>
            <a:spLocks noGrp="1"/>
          </p:cNvSpPr>
          <p:nvPr>
            <p:ph idx="1"/>
          </p:nvPr>
        </p:nvSpPr>
        <p:spPr>
          <a:xfrm>
            <a:off x="4476388" y="408262"/>
            <a:ext cx="7718232" cy="6791325"/>
          </a:xfrm>
        </p:spPr>
        <p:txBody>
          <a:bodyPr vert="horz" lIns="91440" tIns="45720" rIns="91440" bIns="45720" rtlCol="0" anchor="ctr">
            <a:noAutofit/>
          </a:bodyPr>
          <a:lstStyle/>
          <a:p>
            <a:pPr marL="0" indent="0">
              <a:buNone/>
            </a:pPr>
            <a:r>
              <a:rPr lang="en-GB" sz="1667" b="1">
                <a:latin typeface="Arial Nova"/>
              </a:rPr>
              <a:t>Vision </a:t>
            </a:r>
          </a:p>
          <a:p>
            <a:pPr marL="0" indent="0">
              <a:buNone/>
            </a:pPr>
            <a:r>
              <a:rPr lang="en-GB" sz="1667" i="1">
                <a:latin typeface="Arial Nova"/>
              </a:rPr>
              <a:t>“</a:t>
            </a:r>
            <a:r>
              <a:rPr lang="en-GB" sz="1667" i="1">
                <a:solidFill>
                  <a:srgbClr val="0070C0"/>
                </a:solidFill>
                <a:latin typeface="Arial Nova"/>
              </a:rPr>
              <a:t>Birmingham is a place where domestic abuse is not tolerated; where everyone can expect equality and respect in their relationships, and live free from domestic abuse</a:t>
            </a:r>
            <a:r>
              <a:rPr lang="en-GB" sz="1667">
                <a:solidFill>
                  <a:srgbClr val="0070C0"/>
                </a:solidFill>
                <a:latin typeface="Arial Nova"/>
              </a:rPr>
              <a:t>. “</a:t>
            </a:r>
          </a:p>
          <a:p>
            <a:pPr marL="0" indent="0">
              <a:buNone/>
            </a:pPr>
            <a:r>
              <a:rPr lang="en-GB" sz="1667" b="1">
                <a:latin typeface="Arial Nova"/>
              </a:rPr>
              <a:t>Values  and principles</a:t>
            </a:r>
            <a:r>
              <a:rPr lang="en-GB" sz="1667">
                <a:latin typeface="Arial Nova"/>
              </a:rPr>
              <a:t> </a:t>
            </a:r>
          </a:p>
          <a:p>
            <a:pPr marL="342891" indent="-342891">
              <a:lnSpc>
                <a:spcPct val="107000"/>
              </a:lnSpc>
              <a:buFont typeface="Symbol" panose="05050102010706020507" pitchFamily="18" charset="2"/>
              <a:buChar char=""/>
            </a:pPr>
            <a:r>
              <a:rPr lang="en-GB" sz="1667" b="1">
                <a:latin typeface="Arial Nova"/>
                <a:ea typeface="Calibri"/>
                <a:cs typeface="Calibri"/>
              </a:rPr>
              <a:t>Survivor centred </a:t>
            </a:r>
            <a:r>
              <a:rPr lang="en-GB" sz="1667">
                <a:latin typeface="Arial Nova"/>
                <a:ea typeface="Calibri"/>
                <a:cs typeface="Calibri"/>
              </a:rPr>
              <a:t>-Tailored, trauma-informed support to survivors including children (child centred), recognising safety as paramount.</a:t>
            </a:r>
          </a:p>
          <a:p>
            <a:pPr marL="342891" indent="-342891">
              <a:lnSpc>
                <a:spcPct val="107000"/>
              </a:lnSpc>
              <a:buFont typeface="Symbol" panose="05050102010706020507" pitchFamily="18" charset="2"/>
              <a:buChar char=""/>
            </a:pPr>
            <a:r>
              <a:rPr lang="en-GB" sz="1667" b="1">
                <a:latin typeface="Arial Nova"/>
                <a:ea typeface="Calibri"/>
                <a:cs typeface="Calibri"/>
              </a:rPr>
              <a:t>Strengths-based </a:t>
            </a:r>
            <a:r>
              <a:rPr lang="en-GB" sz="1667">
                <a:latin typeface="Arial Nova"/>
                <a:ea typeface="Calibri"/>
                <a:cs typeface="Calibri"/>
              </a:rPr>
              <a:t>- Recognise</a:t>
            </a:r>
            <a:r>
              <a:rPr lang="en-GB" sz="1667" b="1">
                <a:latin typeface="Arial Nova"/>
                <a:ea typeface="Calibri"/>
                <a:cs typeface="Calibri"/>
              </a:rPr>
              <a:t> all </a:t>
            </a:r>
            <a:r>
              <a:rPr lang="en-GB" sz="1667">
                <a:latin typeface="Arial Nova"/>
                <a:ea typeface="Calibri"/>
                <a:cs typeface="Calibri"/>
              </a:rPr>
              <a:t>the survivor has done to keep herself and children safe, she is the expert and is no way to blame for perpetrator's behaviour.</a:t>
            </a:r>
          </a:p>
          <a:p>
            <a:pPr marL="342891" indent="-342891">
              <a:lnSpc>
                <a:spcPct val="107000"/>
              </a:lnSpc>
              <a:buFont typeface="Symbol" panose="05050102010706020507" pitchFamily="18" charset="2"/>
              <a:buChar char=""/>
            </a:pPr>
            <a:r>
              <a:rPr lang="en-GB" sz="1667" b="1">
                <a:latin typeface="Arial Nova"/>
                <a:ea typeface="Calibri"/>
                <a:cs typeface="Calibri"/>
              </a:rPr>
              <a:t>Early Intervention and Prevention </a:t>
            </a:r>
            <a:r>
              <a:rPr lang="en-GB" sz="1667">
                <a:latin typeface="Arial Nova"/>
                <a:ea typeface="Calibri"/>
                <a:cs typeface="Calibri"/>
              </a:rPr>
              <a:t>- Preventing abuse happening in the first place &amp; preventing the escalation of risk.</a:t>
            </a:r>
          </a:p>
          <a:p>
            <a:pPr marL="342891" indent="-342891">
              <a:lnSpc>
                <a:spcPct val="107000"/>
              </a:lnSpc>
              <a:buFont typeface="Symbol" panose="05050102010706020507" pitchFamily="18" charset="2"/>
              <a:buChar char=""/>
            </a:pPr>
            <a:r>
              <a:rPr lang="en-GB" sz="1667" b="1">
                <a:latin typeface="Arial Nova"/>
                <a:ea typeface="Calibri"/>
                <a:cs typeface="Calibri"/>
              </a:rPr>
              <a:t>Accountability </a:t>
            </a:r>
            <a:r>
              <a:rPr lang="en-GB" sz="1667">
                <a:latin typeface="Arial Nova"/>
                <a:ea typeface="Calibri"/>
                <a:cs typeface="Calibri"/>
              </a:rPr>
              <a:t>-</a:t>
            </a:r>
            <a:r>
              <a:rPr lang="en-GB" sz="1667" b="1">
                <a:latin typeface="Arial Nova"/>
                <a:ea typeface="Calibri"/>
                <a:cs typeface="Calibri"/>
              </a:rPr>
              <a:t> </a:t>
            </a:r>
            <a:r>
              <a:rPr lang="en-GB" sz="1667">
                <a:latin typeface="Arial Nova"/>
                <a:ea typeface="Calibri"/>
                <a:cs typeface="Calibri"/>
              </a:rPr>
              <a:t>Recognise all actions perpetrator takes to abuse including using children to control, post separation abuse and hold them accountable.</a:t>
            </a:r>
          </a:p>
          <a:p>
            <a:pPr marL="342891" indent="-342891">
              <a:lnSpc>
                <a:spcPct val="107000"/>
              </a:lnSpc>
              <a:buFont typeface="Symbol" panose="05050102010706020507" pitchFamily="18" charset="2"/>
              <a:buChar char=""/>
            </a:pPr>
            <a:r>
              <a:rPr lang="en-GB" sz="1667" b="1">
                <a:latin typeface="Arial Nova"/>
                <a:ea typeface="Calibri"/>
                <a:cs typeface="Calibri"/>
              </a:rPr>
              <a:t>Intersectionality </a:t>
            </a:r>
            <a:r>
              <a:rPr lang="en-GB" sz="1667">
                <a:latin typeface="Arial Nova"/>
                <a:ea typeface="Calibri"/>
                <a:cs typeface="Calibri"/>
              </a:rPr>
              <a:t>- Remove barriers to support for marginalised communities, actively adopt anti-racist practice and consider intersecting needs like mental health or substance addiction.</a:t>
            </a:r>
          </a:p>
          <a:p>
            <a:pPr marL="342891" indent="-342891">
              <a:lnSpc>
                <a:spcPct val="107000"/>
              </a:lnSpc>
              <a:spcAft>
                <a:spcPts val="800"/>
              </a:spcAft>
              <a:buFont typeface="Symbol" panose="05050102010706020507" pitchFamily="18" charset="2"/>
              <a:buChar char=""/>
            </a:pPr>
            <a:r>
              <a:rPr lang="en-GB" sz="1667" b="1">
                <a:latin typeface="Arial Nova"/>
                <a:ea typeface="Calibri"/>
                <a:cs typeface="Calibri"/>
              </a:rPr>
              <a:t>Robust partnership response </a:t>
            </a:r>
            <a:r>
              <a:rPr lang="en-GB" sz="1667">
                <a:latin typeface="Arial Nova"/>
                <a:ea typeface="Calibri"/>
                <a:cs typeface="Calibri"/>
              </a:rPr>
              <a:t>- Whole systems response to domestic abuse with strong and simple pathways to quality assured support service</a:t>
            </a:r>
            <a:r>
              <a:rPr lang="en-GB" sz="1800">
                <a:latin typeface="Arial Nova"/>
                <a:ea typeface="Calibri"/>
                <a:cs typeface="Calibri"/>
              </a:rPr>
              <a:t>s, </a:t>
            </a:r>
            <a:r>
              <a:rPr lang="en-GB" sz="1600">
                <a:latin typeface="Arial Nova"/>
                <a:ea typeface="Calibri"/>
                <a:cs typeface="Calibri"/>
              </a:rPr>
              <a:t>ensuring the right support at the right time from all professionals.</a:t>
            </a:r>
          </a:p>
          <a:p>
            <a:pPr marL="0" indent="0">
              <a:buNone/>
            </a:pPr>
            <a:endParaRPr lang="en-GB" sz="1600"/>
          </a:p>
        </p:txBody>
      </p:sp>
    </p:spTree>
    <p:extLst>
      <p:ext uri="{BB962C8B-B14F-4D97-AF65-F5344CB8AC3E}">
        <p14:creationId xmlns:p14="http://schemas.microsoft.com/office/powerpoint/2010/main" val="626607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4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5" y="1"/>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89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44">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1"/>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89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57D50D-9C75-63EA-46D1-C01CD64B18F2}"/>
              </a:ext>
            </a:extLst>
          </p:cNvPr>
          <p:cNvSpPr>
            <a:spLocks noGrp="1"/>
          </p:cNvSpPr>
          <p:nvPr>
            <p:ph type="title"/>
          </p:nvPr>
        </p:nvSpPr>
        <p:spPr>
          <a:xfrm>
            <a:off x="211016" y="568962"/>
            <a:ext cx="3173045" cy="5344159"/>
          </a:xfrm>
        </p:spPr>
        <p:txBody>
          <a:bodyPr anchor="t">
            <a:normAutofit/>
          </a:bodyPr>
          <a:lstStyle/>
          <a:p>
            <a:r>
              <a:rPr lang="en-GB" sz="2400" b="1" dirty="0">
                <a:solidFill>
                  <a:schemeClr val="bg1"/>
                </a:solidFill>
                <a:latin typeface="Arial Nova" panose="020B0504020202020204" pitchFamily="34" charset="0"/>
              </a:rPr>
              <a:t>Question 2</a:t>
            </a:r>
            <a:br>
              <a:rPr lang="en-GB" sz="2400" b="1" dirty="0">
                <a:solidFill>
                  <a:schemeClr val="bg1"/>
                </a:solidFill>
                <a:latin typeface="Arial Nova" panose="020B0504020202020204" pitchFamily="34" charset="0"/>
              </a:rPr>
            </a:br>
            <a:br>
              <a:rPr lang="en-GB" sz="2400" b="1" dirty="0">
                <a:solidFill>
                  <a:schemeClr val="bg1"/>
                </a:solidFill>
                <a:latin typeface="Arial Nova" panose="020B0504020202020204" pitchFamily="34" charset="0"/>
              </a:rPr>
            </a:br>
            <a:br>
              <a:rPr lang="en-GB" sz="2400" b="1" dirty="0">
                <a:solidFill>
                  <a:schemeClr val="bg1"/>
                </a:solidFill>
                <a:latin typeface="Arial Nova" panose="020B0504020202020204" pitchFamily="34" charset="0"/>
              </a:rPr>
            </a:br>
            <a:r>
              <a:rPr lang="en-GB" sz="2400" b="1" dirty="0">
                <a:solidFill>
                  <a:schemeClr val="bg1"/>
                </a:solidFill>
                <a:latin typeface="Arial Nova" panose="020B0504020202020204" pitchFamily="34" charset="0"/>
              </a:rPr>
              <a:t>a) </a:t>
            </a:r>
            <a:r>
              <a:rPr lang="en-GB" sz="2400" dirty="0">
                <a:solidFill>
                  <a:schemeClr val="bg1"/>
                </a:solidFill>
                <a:latin typeface="Arial Nova" panose="020B0504020202020204" pitchFamily="34" charset="0"/>
              </a:rPr>
              <a:t>Do the priorities reflect the key issues/challenges in Birmingham? </a:t>
            </a:r>
            <a:br>
              <a:rPr lang="en-GB" sz="2400" dirty="0">
                <a:solidFill>
                  <a:schemeClr val="bg1"/>
                </a:solidFill>
                <a:latin typeface="Arial Nova" panose="020B0504020202020204" pitchFamily="34" charset="0"/>
              </a:rPr>
            </a:br>
            <a:br>
              <a:rPr lang="en-GB" sz="2400" dirty="0">
                <a:solidFill>
                  <a:schemeClr val="bg1"/>
                </a:solidFill>
                <a:latin typeface="Arial Nova" panose="020B0504020202020204" pitchFamily="34" charset="0"/>
              </a:rPr>
            </a:br>
            <a:r>
              <a:rPr lang="en-GB" sz="2400" dirty="0">
                <a:solidFill>
                  <a:schemeClr val="bg1"/>
                </a:solidFill>
                <a:latin typeface="Arial Nova" panose="020B0504020202020204" pitchFamily="34" charset="0"/>
              </a:rPr>
              <a:t>b) If not, what is missing?</a:t>
            </a:r>
            <a:br>
              <a:rPr lang="en-GB" sz="2400" dirty="0">
                <a:solidFill>
                  <a:schemeClr val="bg1"/>
                </a:solidFill>
                <a:latin typeface="Arial Nova" panose="020B0504020202020204" pitchFamily="34" charset="0"/>
              </a:rPr>
            </a:br>
            <a:br>
              <a:rPr lang="en-GB" sz="2400" dirty="0">
                <a:solidFill>
                  <a:schemeClr val="bg1"/>
                </a:solidFill>
                <a:latin typeface="Arial Nova" panose="020B0504020202020204" pitchFamily="34" charset="0"/>
              </a:rPr>
            </a:br>
            <a:r>
              <a:rPr lang="en-GB" sz="2400" dirty="0">
                <a:solidFill>
                  <a:schemeClr val="bg1"/>
                </a:solidFill>
                <a:latin typeface="Arial Nova" panose="020B0504020202020204" pitchFamily="34" charset="0"/>
              </a:rPr>
              <a:t>c) Do they </a:t>
            </a:r>
            <a:r>
              <a:rPr lang="en-GB" sz="2400">
                <a:solidFill>
                  <a:schemeClr val="bg1"/>
                </a:solidFill>
                <a:latin typeface="Arial Nova" panose="020B0504020202020204" pitchFamily="34" charset="0"/>
              </a:rPr>
              <a:t>reflect your </a:t>
            </a:r>
            <a:r>
              <a:rPr lang="en-GB" sz="2400" dirty="0">
                <a:solidFill>
                  <a:schemeClr val="bg1"/>
                </a:solidFill>
                <a:latin typeface="Arial Nova" panose="020B0504020202020204" pitchFamily="34" charset="0"/>
              </a:rPr>
              <a:t>organisational priorities on DA</a:t>
            </a:r>
            <a:r>
              <a:rPr lang="en-GB" sz="2400" dirty="0">
                <a:solidFill>
                  <a:schemeClr val="bg1"/>
                </a:solidFill>
                <a:latin typeface="+mn-lt"/>
              </a:rPr>
              <a:t>? </a:t>
            </a:r>
            <a:br>
              <a:rPr lang="en-GB" sz="2400" b="1" dirty="0">
                <a:solidFill>
                  <a:schemeClr val="bg1"/>
                </a:solidFill>
                <a:latin typeface="+mn-lt"/>
              </a:rPr>
            </a:br>
            <a:endParaRPr lang="en-GB" sz="2400" dirty="0">
              <a:solidFill>
                <a:schemeClr val="bg1"/>
              </a:solidFill>
              <a:latin typeface="+mn-lt"/>
            </a:endParaRPr>
          </a:p>
        </p:txBody>
      </p:sp>
      <p:sp>
        <p:nvSpPr>
          <p:cNvPr id="47" name="Rectangle 46">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89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3">
            <a:extLst>
              <a:ext uri="{FF2B5EF4-FFF2-40B4-BE49-F238E27FC236}">
                <a16:creationId xmlns:a16="http://schemas.microsoft.com/office/drawing/2014/main" id="{145F2BBE-35B6-1962-15B5-F3599B56BEB1}"/>
              </a:ext>
            </a:extLst>
          </p:cNvPr>
          <p:cNvSpPr>
            <a:spLocks noGrp="1"/>
          </p:cNvSpPr>
          <p:nvPr>
            <p:ph idx="1"/>
          </p:nvPr>
        </p:nvSpPr>
        <p:spPr>
          <a:xfrm>
            <a:off x="3740384" y="1825625"/>
            <a:ext cx="7613416" cy="3352627"/>
          </a:xfrm>
        </p:spPr>
        <p:txBody>
          <a:bodyPr/>
          <a:lstStyle/>
          <a:p>
            <a:endParaRPr lang="en-GB"/>
          </a:p>
        </p:txBody>
      </p:sp>
      <p:pic>
        <p:nvPicPr>
          <p:cNvPr id="27" name="Picture 26">
            <a:extLst>
              <a:ext uri="{FF2B5EF4-FFF2-40B4-BE49-F238E27FC236}">
                <a16:creationId xmlns:a16="http://schemas.microsoft.com/office/drawing/2014/main" id="{AC9CAC2E-FD0A-7855-0ACD-1CE04B574B6B}"/>
              </a:ext>
            </a:extLst>
          </p:cNvPr>
          <p:cNvPicPr>
            <a:picLocks noChangeAspect="1"/>
          </p:cNvPicPr>
          <p:nvPr/>
        </p:nvPicPr>
        <p:blipFill rotWithShape="1">
          <a:blip r:embed="rId2"/>
          <a:srcRect l="27756" t="24853" r="12616" b="16899"/>
          <a:stretch/>
        </p:blipFill>
        <p:spPr>
          <a:xfrm>
            <a:off x="3667393" y="173085"/>
            <a:ext cx="8585556" cy="4717667"/>
          </a:xfrm>
          <a:prstGeom prst="rect">
            <a:avLst/>
          </a:prstGeom>
        </p:spPr>
      </p:pic>
    </p:spTree>
    <p:extLst>
      <p:ext uri="{BB962C8B-B14F-4D97-AF65-F5344CB8AC3E}">
        <p14:creationId xmlns:p14="http://schemas.microsoft.com/office/powerpoint/2010/main" val="3810686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4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0385" y="1"/>
            <a:ext cx="8451607"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89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Rectangle 44">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1"/>
            <a:ext cx="374517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89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057D50D-9C75-63EA-46D1-C01CD64B18F2}"/>
              </a:ext>
            </a:extLst>
          </p:cNvPr>
          <p:cNvSpPr>
            <a:spLocks noGrp="1"/>
          </p:cNvSpPr>
          <p:nvPr>
            <p:ph type="title"/>
          </p:nvPr>
        </p:nvSpPr>
        <p:spPr>
          <a:xfrm>
            <a:off x="390770" y="528345"/>
            <a:ext cx="3085509" cy="5775552"/>
          </a:xfrm>
        </p:spPr>
        <p:txBody>
          <a:bodyPr anchor="t">
            <a:normAutofit/>
          </a:bodyPr>
          <a:lstStyle/>
          <a:p>
            <a:r>
              <a:rPr lang="en-GB" sz="2800" b="1" dirty="0">
                <a:solidFill>
                  <a:schemeClr val="bg1"/>
                </a:solidFill>
                <a:latin typeface="Arial Nova"/>
              </a:rPr>
              <a:t>Question 3</a:t>
            </a:r>
            <a:br>
              <a:rPr lang="en-GB" sz="2800" b="1" dirty="0">
                <a:latin typeface="Arial Nova" panose="020B0504020202020204" pitchFamily="34" charset="0"/>
              </a:rPr>
            </a:br>
            <a:br>
              <a:rPr lang="en-GB" sz="2800" b="1" dirty="0">
                <a:latin typeface="Arial Nova" panose="020B0504020202020204" pitchFamily="34" charset="0"/>
              </a:rPr>
            </a:br>
            <a:br>
              <a:rPr lang="en-GB" sz="2800" b="1" dirty="0">
                <a:latin typeface="Arial Nova" panose="020B0504020202020204" pitchFamily="34" charset="0"/>
              </a:rPr>
            </a:br>
            <a:r>
              <a:rPr lang="en-GB" sz="2800" dirty="0">
                <a:solidFill>
                  <a:schemeClr val="bg1"/>
                </a:solidFill>
                <a:latin typeface="Arial Nova"/>
              </a:rPr>
              <a:t>a) Each priority will have a focus. What do you think the focus should be under each one?</a:t>
            </a:r>
            <a:endParaRPr lang="en-GB" sz="2400" dirty="0">
              <a:solidFill>
                <a:schemeClr val="bg1"/>
              </a:solidFill>
              <a:latin typeface="+mn-lt"/>
            </a:endParaRPr>
          </a:p>
        </p:txBody>
      </p:sp>
      <p:sp>
        <p:nvSpPr>
          <p:cNvPr id="47" name="Rectangle 46">
            <a:extLst>
              <a:ext uri="{FF2B5EF4-FFF2-40B4-BE49-F238E27FC236}">
                <a16:creationId xmlns:a16="http://schemas.microsoft.com/office/drawing/2014/main" id="{B8EAE243-3A9F-4A46-B0D9-04C723A8A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733" y="643465"/>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389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screenshot of a computer&#10;&#10;Description automatically generated">
            <a:extLst>
              <a:ext uri="{FF2B5EF4-FFF2-40B4-BE49-F238E27FC236}">
                <a16:creationId xmlns:a16="http://schemas.microsoft.com/office/drawing/2014/main" id="{FF18A8C6-F4A3-3CC3-15A6-A03AC7C79093}"/>
              </a:ext>
            </a:extLst>
          </p:cNvPr>
          <p:cNvPicPr>
            <a:picLocks noChangeAspect="1"/>
          </p:cNvPicPr>
          <p:nvPr/>
        </p:nvPicPr>
        <p:blipFill rotWithShape="1">
          <a:blip r:embed="rId2"/>
          <a:srcRect l="33846" t="31873" r="15363" b="9489"/>
          <a:stretch/>
        </p:blipFill>
        <p:spPr>
          <a:xfrm>
            <a:off x="3907463" y="141560"/>
            <a:ext cx="3857532" cy="2537264"/>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D3D9364D-8526-6F98-4BA2-5A7F72EA0924}"/>
              </a:ext>
            </a:extLst>
          </p:cNvPr>
          <p:cNvPicPr>
            <a:picLocks noChangeAspect="1"/>
          </p:cNvPicPr>
          <p:nvPr/>
        </p:nvPicPr>
        <p:blipFill rotWithShape="1">
          <a:blip r:embed="rId3"/>
          <a:srcRect l="25489" t="36838" r="32287" b="17339"/>
          <a:stretch/>
        </p:blipFill>
        <p:spPr>
          <a:xfrm>
            <a:off x="8149900" y="143129"/>
            <a:ext cx="3904221" cy="2405384"/>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A5C19C59-43EA-74BD-7A9A-AD7BA10E02A9}"/>
              </a:ext>
            </a:extLst>
          </p:cNvPr>
          <p:cNvPicPr>
            <a:picLocks noChangeAspect="1"/>
          </p:cNvPicPr>
          <p:nvPr/>
        </p:nvPicPr>
        <p:blipFill rotWithShape="1">
          <a:blip r:embed="rId4"/>
          <a:srcRect l="33566" t="31997" r="14685" b="15789"/>
          <a:stretch/>
        </p:blipFill>
        <p:spPr>
          <a:xfrm>
            <a:off x="3913808" y="2691296"/>
            <a:ext cx="3832632" cy="2194307"/>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B71A8298-D564-571C-3C2B-A94A13A280DF}"/>
              </a:ext>
            </a:extLst>
          </p:cNvPr>
          <p:cNvPicPr>
            <a:picLocks noChangeAspect="1"/>
          </p:cNvPicPr>
          <p:nvPr/>
        </p:nvPicPr>
        <p:blipFill rotWithShape="1">
          <a:blip r:embed="rId5"/>
          <a:srcRect l="32839" t="32954" r="14407" b="17045"/>
          <a:stretch/>
        </p:blipFill>
        <p:spPr>
          <a:xfrm>
            <a:off x="8143460" y="2742647"/>
            <a:ext cx="3733872" cy="1989488"/>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91C32A83-939C-E243-6A29-BE615F65B63A}"/>
              </a:ext>
            </a:extLst>
          </p:cNvPr>
          <p:cNvPicPr>
            <a:picLocks noChangeAspect="1"/>
          </p:cNvPicPr>
          <p:nvPr/>
        </p:nvPicPr>
        <p:blipFill rotWithShape="1">
          <a:blip r:embed="rId6"/>
          <a:srcRect l="33779" t="31845" r="16054" b="12569"/>
          <a:stretch/>
        </p:blipFill>
        <p:spPr>
          <a:xfrm>
            <a:off x="3899757" y="4874040"/>
            <a:ext cx="3778003" cy="1975315"/>
          </a:xfrm>
          <a:prstGeom prst="rect">
            <a:avLst/>
          </a:prstGeom>
        </p:spPr>
      </p:pic>
      <p:pic>
        <p:nvPicPr>
          <p:cNvPr id="12" name="Picture 11" descr="A screenshot of a computer&#10;&#10;Description automatically generated">
            <a:extLst>
              <a:ext uri="{FF2B5EF4-FFF2-40B4-BE49-F238E27FC236}">
                <a16:creationId xmlns:a16="http://schemas.microsoft.com/office/drawing/2014/main" id="{AF10995D-CEEA-5A92-FD32-FADC3AC0ECA8}"/>
              </a:ext>
            </a:extLst>
          </p:cNvPr>
          <p:cNvPicPr>
            <a:picLocks noChangeAspect="1"/>
          </p:cNvPicPr>
          <p:nvPr/>
        </p:nvPicPr>
        <p:blipFill rotWithShape="1">
          <a:blip r:embed="rId7"/>
          <a:srcRect l="32884" t="34524" r="15177" b="13690"/>
          <a:stretch/>
        </p:blipFill>
        <p:spPr>
          <a:xfrm>
            <a:off x="8198678" y="4885083"/>
            <a:ext cx="3547268" cy="1973623"/>
          </a:xfrm>
          <a:prstGeom prst="rect">
            <a:avLst/>
          </a:prstGeom>
        </p:spPr>
      </p:pic>
    </p:spTree>
    <p:extLst>
      <p:ext uri="{BB962C8B-B14F-4D97-AF65-F5344CB8AC3E}">
        <p14:creationId xmlns:p14="http://schemas.microsoft.com/office/powerpoint/2010/main" val="476973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4AB2CA0-D784-BB00-4115-EABD75AFE337}"/>
              </a:ext>
            </a:extLst>
          </p:cNvPr>
          <p:cNvSpPr txBox="1">
            <a:spLocks noGrp="1"/>
          </p:cNvSpPr>
          <p:nvPr>
            <p:ph type="title" idx="4294967295"/>
          </p:nvPr>
        </p:nvSpPr>
        <p:spPr>
          <a:xfrm>
            <a:off x="373626" y="291735"/>
            <a:ext cx="11818374" cy="7315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742932" rtl="0" eaLnBrk="1" latinLnBrk="0" hangingPunct="1">
              <a:lnSpc>
                <a:spcPct val="90000"/>
              </a:lnSpc>
              <a:spcBef>
                <a:spcPct val="0"/>
              </a:spcBef>
              <a:buNone/>
              <a:defRPr sz="2925"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742932"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Wider consultation</a:t>
            </a:r>
            <a:endParaRPr kumimoji="0" lang="en-US" sz="25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3" name="Content Placeholder 2">
            <a:extLst>
              <a:ext uri="{FF2B5EF4-FFF2-40B4-BE49-F238E27FC236}">
                <a16:creationId xmlns:a16="http://schemas.microsoft.com/office/drawing/2014/main" id="{7D3C2B45-32F3-A2AA-6E85-9741D1B116BF}"/>
              </a:ext>
            </a:extLst>
          </p:cNvPr>
          <p:cNvSpPr>
            <a:spLocks noGrp="1"/>
          </p:cNvSpPr>
          <p:nvPr>
            <p:ph sz="half" idx="1"/>
          </p:nvPr>
        </p:nvSpPr>
        <p:spPr>
          <a:xfrm>
            <a:off x="608402" y="764613"/>
            <a:ext cx="10745398" cy="4923737"/>
          </a:xfrm>
        </p:spPr>
        <p:txBody>
          <a:bodyPr>
            <a:normAutofit fontScale="25000" lnSpcReduction="20000"/>
          </a:bodyPr>
          <a:lstStyle/>
          <a:p>
            <a:pPr marL="0" indent="0">
              <a:buNone/>
            </a:pPr>
            <a:endParaRPr lang="en-GB" sz="2063" dirty="0"/>
          </a:p>
          <a:p>
            <a:pPr>
              <a:buClr>
                <a:schemeClr val="tx1"/>
              </a:buClr>
            </a:pPr>
            <a:r>
              <a:rPr lang="en-GB" sz="9600" dirty="0">
                <a:effectLst/>
                <a:latin typeface="Arial" panose="020B0604020202020204" pitchFamily="34" charset="0"/>
                <a:ea typeface="Times New Roman" panose="02020603050405020304" pitchFamily="18" charset="0"/>
                <a:cs typeface="Times New Roman" panose="02020603050405020304" pitchFamily="18" charset="0"/>
              </a:rPr>
              <a:t>This draft was created based on a series of workshops and conversations with key agencies in the city and survivors. </a:t>
            </a:r>
          </a:p>
          <a:p>
            <a:endParaRPr lang="en-GB" sz="9600" dirty="0">
              <a:ea typeface="Times New Roman" panose="02020603050405020304" pitchFamily="18" charset="0"/>
              <a:cs typeface="Times New Roman" panose="02020603050405020304" pitchFamily="18" charset="0"/>
            </a:endParaRPr>
          </a:p>
          <a:p>
            <a:pPr>
              <a:buClr>
                <a:schemeClr val="tx1"/>
              </a:buClr>
            </a:pPr>
            <a:r>
              <a:rPr lang="en-GB" sz="9600" dirty="0">
                <a:effectLst/>
                <a:latin typeface="Arial" panose="020B0604020202020204" pitchFamily="34" charset="0"/>
                <a:ea typeface="Times New Roman" panose="02020603050405020304" pitchFamily="18" charset="0"/>
                <a:cs typeface="Times New Roman" panose="02020603050405020304" pitchFamily="18" charset="0"/>
              </a:rPr>
              <a:t>This wider consultation began 25</a:t>
            </a:r>
            <a:r>
              <a:rPr lang="en-GB" sz="96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GB" sz="9600" dirty="0">
                <a:effectLst/>
                <a:latin typeface="Arial" panose="020B0604020202020204" pitchFamily="34" charset="0"/>
                <a:ea typeface="Times New Roman" panose="02020603050405020304" pitchFamily="18" charset="0"/>
                <a:cs typeface="Times New Roman" panose="02020603050405020304" pitchFamily="18" charset="0"/>
              </a:rPr>
              <a:t> October 2023, and runs for 6 weeks until 6</a:t>
            </a:r>
            <a:r>
              <a:rPr lang="en-GB" sz="9600" baseline="30000" dirty="0">
                <a:effectLst/>
                <a:latin typeface="Arial" panose="020B0604020202020204" pitchFamily="34" charset="0"/>
                <a:ea typeface="Times New Roman" panose="02020603050405020304" pitchFamily="18" charset="0"/>
                <a:cs typeface="Times New Roman" panose="02020603050405020304" pitchFamily="18" charset="0"/>
              </a:rPr>
              <a:t>th</a:t>
            </a:r>
            <a:r>
              <a:rPr lang="en-GB" sz="9600" dirty="0">
                <a:effectLst/>
                <a:latin typeface="Arial" panose="020B0604020202020204" pitchFamily="34" charset="0"/>
                <a:ea typeface="Times New Roman" panose="02020603050405020304" pitchFamily="18" charset="0"/>
                <a:cs typeface="Times New Roman" panose="02020603050405020304" pitchFamily="18" charset="0"/>
              </a:rPr>
              <a:t> December 2023.</a:t>
            </a:r>
          </a:p>
          <a:p>
            <a:endParaRPr lang="en-GB" sz="96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GB" sz="9600" dirty="0">
                <a:ea typeface="Times New Roman" panose="02020603050405020304" pitchFamily="18" charset="0"/>
                <a:cs typeface="Times New Roman" panose="02020603050405020304" pitchFamily="18" charset="0"/>
              </a:rPr>
              <a:t>There are a number of ways during this time that we are getting views:</a:t>
            </a:r>
          </a:p>
          <a:p>
            <a:pPr marL="0" indent="0">
              <a:buNone/>
            </a:pPr>
            <a:endParaRPr lang="en-GB" sz="9600" dirty="0">
              <a:ea typeface="Times New Roman" panose="02020603050405020304" pitchFamily="18" charset="0"/>
              <a:cs typeface="Times New Roman" panose="02020603050405020304" pitchFamily="18" charset="0"/>
            </a:endParaRPr>
          </a:p>
          <a:p>
            <a:pPr lvl="1">
              <a:buClr>
                <a:schemeClr val="tx1"/>
              </a:buClr>
            </a:pPr>
            <a:r>
              <a:rPr lang="en-GB" sz="9600" dirty="0">
                <a:effectLst/>
                <a:latin typeface="Arial" panose="020B0604020202020204" pitchFamily="34" charset="0"/>
                <a:ea typeface="Times New Roman" panose="02020603050405020304" pitchFamily="18" charset="0"/>
                <a:cs typeface="Times New Roman" panose="02020603050405020304" pitchFamily="18" charset="0"/>
                <a:hlinkClick r:id="rId3"/>
              </a:rPr>
              <a:t>Be Heard survey</a:t>
            </a:r>
            <a:endParaRPr lang="en-GB" sz="9600" dirty="0">
              <a:effectLst/>
              <a:latin typeface="Arial" panose="020B0604020202020204" pitchFamily="34" charset="0"/>
              <a:ea typeface="Times New Roman" panose="02020603050405020304" pitchFamily="18" charset="0"/>
              <a:cs typeface="Times New Roman" panose="02020603050405020304" pitchFamily="18" charset="0"/>
            </a:endParaRPr>
          </a:p>
          <a:p>
            <a:pPr marL="371465" lvl="1" indent="0">
              <a:buClr>
                <a:schemeClr val="tx1"/>
              </a:buClr>
              <a:buNone/>
            </a:pPr>
            <a:endParaRPr lang="en-GB" sz="9600" dirty="0">
              <a:effectLst/>
              <a:latin typeface="Arial" panose="020B0604020202020204" pitchFamily="34" charset="0"/>
              <a:ea typeface="Times New Roman" panose="02020603050405020304" pitchFamily="18" charset="0"/>
              <a:cs typeface="Times New Roman" panose="02020603050405020304" pitchFamily="18" charset="0"/>
            </a:endParaRPr>
          </a:p>
          <a:p>
            <a:pPr lvl="1">
              <a:buClr>
                <a:schemeClr val="tx1"/>
              </a:buClr>
            </a:pPr>
            <a:r>
              <a:rPr lang="en-GB" sz="9600" dirty="0">
                <a:ea typeface="Times New Roman" panose="02020603050405020304" pitchFamily="18" charset="0"/>
                <a:cs typeface="Times New Roman" panose="02020603050405020304" pitchFamily="18" charset="0"/>
              </a:rPr>
              <a:t>Workshops with specialist services</a:t>
            </a:r>
          </a:p>
          <a:p>
            <a:pPr marL="371465" lvl="1" indent="0">
              <a:buClr>
                <a:schemeClr val="tx1"/>
              </a:buClr>
              <a:buNone/>
            </a:pPr>
            <a:endParaRPr lang="en-GB" sz="9600" dirty="0">
              <a:ea typeface="Times New Roman" panose="02020603050405020304" pitchFamily="18" charset="0"/>
              <a:cs typeface="Times New Roman" panose="02020603050405020304" pitchFamily="18" charset="0"/>
            </a:endParaRPr>
          </a:p>
          <a:p>
            <a:pPr lvl="1">
              <a:buClr>
                <a:schemeClr val="tx1"/>
              </a:buClr>
            </a:pPr>
            <a:r>
              <a:rPr lang="en-GB" sz="9600" dirty="0">
                <a:effectLst/>
                <a:latin typeface="Arial" panose="020B0604020202020204" pitchFamily="34" charset="0"/>
                <a:ea typeface="Times New Roman" panose="02020603050405020304" pitchFamily="18" charset="0"/>
                <a:cs typeface="Times New Roman" panose="02020603050405020304" pitchFamily="18" charset="0"/>
              </a:rPr>
              <a:t>Workshops with survivors, carried out by specialist services</a:t>
            </a:r>
          </a:p>
          <a:p>
            <a:pPr marL="371465" lvl="1" indent="0">
              <a:buClr>
                <a:schemeClr val="tx1"/>
              </a:buClr>
              <a:buNone/>
            </a:pPr>
            <a:endParaRPr lang="en-GB" sz="9600" dirty="0">
              <a:effectLst/>
              <a:latin typeface="Arial" panose="020B0604020202020204" pitchFamily="34" charset="0"/>
              <a:ea typeface="Times New Roman" panose="02020603050405020304" pitchFamily="18" charset="0"/>
              <a:cs typeface="Times New Roman" panose="02020603050405020304" pitchFamily="18" charset="0"/>
            </a:endParaRPr>
          </a:p>
          <a:p>
            <a:pPr lvl="1">
              <a:buClr>
                <a:schemeClr val="tx1"/>
              </a:buClr>
            </a:pPr>
            <a:r>
              <a:rPr lang="en-GB" sz="9600" dirty="0">
                <a:ea typeface="Times New Roman" panose="02020603050405020304" pitchFamily="18" charset="0"/>
                <a:cs typeface="Times New Roman" panose="02020603050405020304" pitchFamily="18" charset="0"/>
              </a:rPr>
              <a:t>Conferences, e.g. Cost of Living Week conference, and Safeguarding Children conference</a:t>
            </a:r>
            <a:endParaRPr lang="en-GB" sz="9600" dirty="0">
              <a:effectLst/>
              <a:latin typeface="Arial" panose="020B0604020202020204" pitchFamily="34" charset="0"/>
              <a:ea typeface="Times New Roman" panose="02020603050405020304" pitchFamily="18" charset="0"/>
              <a:cs typeface="Times New Roman" panose="02020603050405020304" pitchFamily="18" charset="0"/>
            </a:endParaRPr>
          </a:p>
          <a:p>
            <a:pPr lvl="1"/>
            <a:endParaRPr lang="en-GB" sz="6638"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6400" dirty="0">
              <a:effectLst/>
              <a:latin typeface="Arial" panose="020B0604020202020204" pitchFamily="34" charset="0"/>
              <a:ea typeface="Times New Roman" panose="02020603050405020304" pitchFamily="18" charset="0"/>
              <a:cs typeface="Times New Roman" panose="02020603050405020304" pitchFamily="18" charset="0"/>
            </a:endParaRPr>
          </a:p>
          <a:p>
            <a:pPr lvl="1"/>
            <a:endParaRPr lang="en-GB" sz="6400" dirty="0">
              <a:solidFill>
                <a:srgbClr val="00B0F0"/>
              </a:solidFill>
            </a:endParaRPr>
          </a:p>
          <a:p>
            <a:pPr marL="0" indent="0">
              <a:buNone/>
            </a:pPr>
            <a:endParaRPr lang="en-GB" sz="7200" dirty="0">
              <a:solidFill>
                <a:srgbClr val="00B0F0"/>
              </a:solidFill>
            </a:endParaRPr>
          </a:p>
          <a:p>
            <a:pPr lvl="1"/>
            <a:endParaRPr lang="en-GB" sz="7200" dirty="0"/>
          </a:p>
          <a:p>
            <a:endParaRPr lang="en-GB" sz="7200" dirty="0"/>
          </a:p>
          <a:p>
            <a:pPr lvl="1"/>
            <a:endParaRPr lang="en-GB" sz="7200" dirty="0"/>
          </a:p>
          <a:p>
            <a:pPr lvl="1"/>
            <a:endParaRPr lang="en-GB" sz="7200" dirty="0">
              <a:solidFill>
                <a:srgbClr val="00B0F0"/>
              </a:solidFill>
            </a:endParaRPr>
          </a:p>
          <a:p>
            <a:pPr marL="0" indent="0">
              <a:buNone/>
            </a:pPr>
            <a:endParaRPr lang="en-GB" sz="7200" dirty="0"/>
          </a:p>
          <a:p>
            <a:pPr marL="0" indent="0">
              <a:buNone/>
            </a:pPr>
            <a:endParaRPr lang="en-GB" sz="7200" dirty="0"/>
          </a:p>
          <a:p>
            <a:pPr marL="0" indent="0">
              <a:buNone/>
            </a:pPr>
            <a:endParaRPr lang="en-GB" sz="7200" dirty="0"/>
          </a:p>
          <a:p>
            <a:pPr marL="0" indent="0">
              <a:buNone/>
            </a:pPr>
            <a:r>
              <a:rPr lang="en-GB" sz="7200" dirty="0">
                <a:solidFill>
                  <a:srgbClr val="E32D8B"/>
                </a:solidFill>
              </a:rPr>
              <a:t>.</a:t>
            </a:r>
          </a:p>
          <a:p>
            <a:pPr marL="0" indent="0">
              <a:buNone/>
            </a:pPr>
            <a:endParaRPr lang="en-GB" sz="1600" dirty="0"/>
          </a:p>
        </p:txBody>
      </p:sp>
      <p:sp>
        <p:nvSpPr>
          <p:cNvPr id="5" name="Slide Number Placeholder 4">
            <a:extLst>
              <a:ext uri="{FF2B5EF4-FFF2-40B4-BE49-F238E27FC236}">
                <a16:creationId xmlns:a16="http://schemas.microsoft.com/office/drawing/2014/main" id="{953D8702-FFCB-F3DD-5810-8961C7F79715}"/>
              </a:ext>
            </a:extLst>
          </p:cNvPr>
          <p:cNvSpPr>
            <a:spLocks noGrp="1"/>
          </p:cNvSpPr>
          <p:nvPr>
            <p:ph type="sldNum" sz="quarter" idx="4294967295"/>
          </p:nvPr>
        </p:nvSpPr>
        <p:spPr>
          <a:xfrm>
            <a:off x="8610600" y="6356351"/>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54" rtl="0" eaLnBrk="1" fontAlgn="base" latinLnBrk="0" hangingPunct="1">
              <a:lnSpc>
                <a:spcPct val="90000"/>
              </a:lnSpc>
              <a:spcBef>
                <a:spcPct val="0"/>
              </a:spcBef>
              <a:spcAft>
                <a:spcPts val="488"/>
              </a:spcAft>
              <a:buClrTx/>
              <a:buSzTx/>
              <a:buFontTx/>
              <a:buNone/>
              <a:tabLst/>
              <a:defRPr/>
            </a:pPr>
            <a:fld id="{FDAB77A3-BCC2-4386-87C5-EFEC289B945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4" rtl="0" eaLnBrk="1" fontAlgn="base" latinLnBrk="0" hangingPunct="1">
                <a:lnSpc>
                  <a:spcPct val="90000"/>
                </a:lnSpc>
                <a:spcBef>
                  <a:spcPct val="0"/>
                </a:spcBef>
                <a:spcAft>
                  <a:spcPts val="488"/>
                </a:spcAft>
                <a:buClrTx/>
                <a:buSzTx/>
                <a:buFontTx/>
                <a:buNone/>
                <a:tabLst/>
                <a:defRPr/>
              </a:pPr>
              <a:t>19</a:t>
            </a:fld>
            <a:endParaRPr kumimoji="0" lang="en-GB" sz="1500" b="0" i="0" u="none" strike="noStrike" kern="1200" cap="none" spc="0" normalizeH="0" baseline="0" noProof="0">
              <a:ln>
                <a:noFill/>
              </a:ln>
              <a:solidFill>
                <a:prstClr val="black"/>
              </a:solidFill>
              <a:effectLst/>
              <a:uLnTx/>
              <a:uFillTx/>
              <a:latin typeface="Arial Nova"/>
              <a:ea typeface="+mn-ea"/>
              <a:cs typeface="Arial" pitchFamily="34" charset="0"/>
            </a:endParaRPr>
          </a:p>
        </p:txBody>
      </p:sp>
    </p:spTree>
    <p:extLst>
      <p:ext uri="{BB962C8B-B14F-4D97-AF65-F5344CB8AC3E}">
        <p14:creationId xmlns:p14="http://schemas.microsoft.com/office/powerpoint/2010/main" val="4072935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A logo with a circle and two circles&#10;&#10;Description automatically generated with medium confidence">
            <a:extLst>
              <a:ext uri="{FF2B5EF4-FFF2-40B4-BE49-F238E27FC236}">
                <a16:creationId xmlns:a16="http://schemas.microsoft.com/office/drawing/2014/main" id="{852DAA79-0FA3-04A4-B953-130C0B9D362E}"/>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608217" y="720682"/>
            <a:ext cx="6377379" cy="6441408"/>
          </a:xfrm>
          <a:prstGeom prst="rect">
            <a:avLst/>
          </a:prstGeom>
        </p:spPr>
      </p:pic>
      <p:sp>
        <p:nvSpPr>
          <p:cNvPr id="2" name="Title 1">
            <a:extLst>
              <a:ext uri="{FF2B5EF4-FFF2-40B4-BE49-F238E27FC236}">
                <a16:creationId xmlns:a16="http://schemas.microsoft.com/office/drawing/2014/main" id="{241AA2DE-F23B-D8A6-31C8-559421B273F6}"/>
              </a:ext>
            </a:extLst>
          </p:cNvPr>
          <p:cNvSpPr>
            <a:spLocks noGrp="1"/>
          </p:cNvSpPr>
          <p:nvPr>
            <p:ph type="title"/>
          </p:nvPr>
        </p:nvSpPr>
        <p:spPr/>
        <p:txBody>
          <a:bodyPr>
            <a:normAutofit/>
          </a:bodyPr>
          <a:lstStyle/>
          <a:p>
            <a:r>
              <a:rPr lang="en-GB" sz="3200" b="1" dirty="0">
                <a:latin typeface="+mn-lt"/>
              </a:rPr>
              <a:t>This Morning’s Agenda</a:t>
            </a:r>
            <a:endParaRPr lang="en-GB" sz="3200" dirty="0"/>
          </a:p>
        </p:txBody>
      </p:sp>
      <p:graphicFrame>
        <p:nvGraphicFramePr>
          <p:cNvPr id="7" name="Content Placeholder 6">
            <a:extLst>
              <a:ext uri="{FF2B5EF4-FFF2-40B4-BE49-F238E27FC236}">
                <a16:creationId xmlns:a16="http://schemas.microsoft.com/office/drawing/2014/main" id="{A7A5B9EC-CB1A-3AAE-F0CC-A61699D48462}"/>
              </a:ext>
            </a:extLst>
          </p:cNvPr>
          <p:cNvGraphicFramePr>
            <a:graphicFrameLocks noGrp="1"/>
          </p:cNvGraphicFramePr>
          <p:nvPr>
            <p:ph idx="1"/>
            <p:extLst>
              <p:ext uri="{D42A27DB-BD31-4B8C-83A1-F6EECF244321}">
                <p14:modId xmlns:p14="http://schemas.microsoft.com/office/powerpoint/2010/main" val="1553550723"/>
              </p:ext>
            </p:extLst>
          </p:nvPr>
        </p:nvGraphicFramePr>
        <p:xfrm>
          <a:off x="838200" y="1825625"/>
          <a:ext cx="6107350" cy="2865120"/>
        </p:xfrm>
        <a:graphic>
          <a:graphicData uri="http://schemas.openxmlformats.org/drawingml/2006/table">
            <a:tbl>
              <a:tblPr firstRow="1" bandRow="1">
                <a:tableStyleId>{5C22544A-7EE6-4342-B048-85BDC9FD1C3A}</a:tableStyleId>
              </a:tblPr>
              <a:tblGrid>
                <a:gridCol w="945022">
                  <a:extLst>
                    <a:ext uri="{9D8B030D-6E8A-4147-A177-3AD203B41FA5}">
                      <a16:colId xmlns:a16="http://schemas.microsoft.com/office/drawing/2014/main" val="3314391417"/>
                    </a:ext>
                  </a:extLst>
                </a:gridCol>
                <a:gridCol w="5162328">
                  <a:extLst>
                    <a:ext uri="{9D8B030D-6E8A-4147-A177-3AD203B41FA5}">
                      <a16:colId xmlns:a16="http://schemas.microsoft.com/office/drawing/2014/main" val="3325667605"/>
                    </a:ext>
                  </a:extLst>
                </a:gridCol>
              </a:tblGrid>
              <a:tr h="370840">
                <a:tc>
                  <a:txBody>
                    <a:bodyPr/>
                    <a:lstStyle/>
                    <a:p>
                      <a:r>
                        <a:rPr lang="en-GB" b="1" dirty="0">
                          <a:solidFill>
                            <a:schemeClr val="tx1"/>
                          </a:solidFill>
                        </a:rPr>
                        <a:t>9:15</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Independent Chair’s Introduction </a:t>
                      </a:r>
                    </a:p>
                  </a:txBody>
                  <a:tcPr>
                    <a:noFill/>
                  </a:tcPr>
                </a:tc>
                <a:extLst>
                  <a:ext uri="{0D108BD9-81ED-4DB2-BD59-A6C34878D82A}">
                    <a16:rowId xmlns:a16="http://schemas.microsoft.com/office/drawing/2014/main" val="454550113"/>
                  </a:ext>
                </a:extLst>
              </a:tr>
              <a:tr h="370840">
                <a:tc>
                  <a:txBody>
                    <a:bodyPr/>
                    <a:lstStyle/>
                    <a:p>
                      <a:r>
                        <a:rPr lang="en-GB" b="1" dirty="0">
                          <a:solidFill>
                            <a:schemeClr val="tx1"/>
                          </a:solidFill>
                        </a:rPr>
                        <a:t>9:30</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mn-lt"/>
                          <a:ea typeface="+mn-ea"/>
                          <a:cs typeface="+mn-cs"/>
                        </a:rPr>
                        <a:t>Birmingham Domestic Abuse Prevention Strategy 2024 -2029 - Consultation Close 6</a:t>
                      </a:r>
                      <a:r>
                        <a:rPr lang="en-GB" sz="1800" b="1" kern="1200" baseline="30000" dirty="0">
                          <a:solidFill>
                            <a:schemeClr val="dk1"/>
                          </a:solidFill>
                          <a:effectLst/>
                          <a:latin typeface="+mn-lt"/>
                          <a:ea typeface="+mn-ea"/>
                          <a:cs typeface="+mn-cs"/>
                        </a:rPr>
                        <a:t>th</a:t>
                      </a:r>
                      <a:r>
                        <a:rPr lang="en-GB" sz="1800" b="1" kern="1200" dirty="0">
                          <a:solidFill>
                            <a:schemeClr val="dk1"/>
                          </a:solidFill>
                          <a:effectLst/>
                          <a:latin typeface="+mn-lt"/>
                          <a:ea typeface="+mn-ea"/>
                          <a:cs typeface="+mn-cs"/>
                        </a:rPr>
                        <a:t> December 2023</a:t>
                      </a:r>
                      <a:endParaRPr lang="en-GB" sz="1800" kern="1200" dirty="0">
                        <a:solidFill>
                          <a:schemeClr val="dk1"/>
                        </a:solidFill>
                        <a:effectLst/>
                        <a:latin typeface="+mn-lt"/>
                        <a:ea typeface="+mn-ea"/>
                        <a:cs typeface="+mn-cs"/>
                      </a:endParaRPr>
                    </a:p>
                  </a:txBody>
                  <a:tcPr>
                    <a:noFill/>
                  </a:tcPr>
                </a:tc>
                <a:extLst>
                  <a:ext uri="{0D108BD9-81ED-4DB2-BD59-A6C34878D82A}">
                    <a16:rowId xmlns:a16="http://schemas.microsoft.com/office/drawing/2014/main" val="2564227100"/>
                  </a:ext>
                </a:extLst>
              </a:tr>
              <a:tr h="370840">
                <a:tc>
                  <a:txBody>
                    <a:bodyPr/>
                    <a:lstStyle/>
                    <a:p>
                      <a:r>
                        <a:rPr lang="en-GB" b="1" dirty="0">
                          <a:solidFill>
                            <a:schemeClr val="tx1"/>
                          </a:solidFill>
                        </a:rPr>
                        <a:t>9:50</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mn-lt"/>
                          <a:ea typeface="+mn-ea"/>
                          <a:cs typeface="+mn-cs"/>
                        </a:rPr>
                        <a:t>Safeguarding ‘Children out of sight’</a:t>
                      </a:r>
                      <a:endParaRPr lang="en-GB" sz="1800" kern="1200" dirty="0">
                        <a:solidFill>
                          <a:schemeClr val="dk1"/>
                        </a:solidFill>
                        <a:effectLst/>
                        <a:latin typeface="+mn-lt"/>
                        <a:ea typeface="+mn-ea"/>
                        <a:cs typeface="+mn-cs"/>
                      </a:endParaRPr>
                    </a:p>
                  </a:txBody>
                  <a:tcPr>
                    <a:noFill/>
                  </a:tcPr>
                </a:tc>
                <a:extLst>
                  <a:ext uri="{0D108BD9-81ED-4DB2-BD59-A6C34878D82A}">
                    <a16:rowId xmlns:a16="http://schemas.microsoft.com/office/drawing/2014/main" val="2233078751"/>
                  </a:ext>
                </a:extLst>
              </a:tr>
              <a:tr h="370840">
                <a:tc>
                  <a:txBody>
                    <a:bodyPr/>
                    <a:lstStyle/>
                    <a:p>
                      <a:r>
                        <a:rPr lang="en-GB" b="1" dirty="0">
                          <a:solidFill>
                            <a:schemeClr val="tx1"/>
                          </a:solidFill>
                        </a:rPr>
                        <a:t>10:30</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mn-lt"/>
                          <a:ea typeface="+mn-ea"/>
                          <a:cs typeface="+mn-cs"/>
                        </a:rPr>
                        <a:t>Comfort Break </a:t>
                      </a:r>
                      <a:endParaRPr lang="en-GB" sz="1800" b="1" kern="1200" dirty="0">
                        <a:solidFill>
                          <a:schemeClr val="tx1"/>
                        </a:solidFill>
                        <a:effectLst/>
                        <a:latin typeface="+mn-lt"/>
                        <a:ea typeface="+mn-ea"/>
                        <a:cs typeface="+mn-cs"/>
                      </a:endParaRPr>
                    </a:p>
                  </a:txBody>
                  <a:tcPr>
                    <a:noFill/>
                  </a:tcPr>
                </a:tc>
                <a:extLst>
                  <a:ext uri="{0D108BD9-81ED-4DB2-BD59-A6C34878D82A}">
                    <a16:rowId xmlns:a16="http://schemas.microsoft.com/office/drawing/2014/main" val="12366158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10:45</a:t>
                      </a:r>
                    </a:p>
                  </a:txBody>
                  <a:tcPr>
                    <a:noFill/>
                  </a:tcPr>
                </a:tc>
                <a:tc>
                  <a:txBody>
                    <a:bodyPr/>
                    <a:lstStyle/>
                    <a:p>
                      <a:r>
                        <a:rPr lang="en-GB" sz="1800" b="1" kern="1200" dirty="0">
                          <a:solidFill>
                            <a:schemeClr val="dk1"/>
                          </a:solidFill>
                          <a:effectLst/>
                          <a:latin typeface="+mn-lt"/>
                          <a:ea typeface="+mn-ea"/>
                          <a:cs typeface="+mn-cs"/>
                        </a:rPr>
                        <a:t>Facilitated Workshop &amp; Plenary Session </a:t>
                      </a:r>
                      <a:endParaRPr lang="en-GB" sz="1800" b="1" kern="1200" dirty="0">
                        <a:solidFill>
                          <a:schemeClr val="tx1"/>
                        </a:solidFill>
                        <a:effectLst/>
                        <a:latin typeface="+mn-lt"/>
                        <a:ea typeface="+mn-ea"/>
                        <a:cs typeface="+mn-cs"/>
                      </a:endParaRPr>
                    </a:p>
                  </a:txBody>
                  <a:tcPr>
                    <a:noFill/>
                  </a:tcPr>
                </a:tc>
                <a:extLst>
                  <a:ext uri="{0D108BD9-81ED-4DB2-BD59-A6C34878D82A}">
                    <a16:rowId xmlns:a16="http://schemas.microsoft.com/office/drawing/2014/main" val="30733887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11:45</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Any Other Business </a:t>
                      </a:r>
                    </a:p>
                  </a:txBody>
                  <a:tcPr>
                    <a:noFill/>
                  </a:tcPr>
                </a:tc>
                <a:extLst>
                  <a:ext uri="{0D108BD9-81ED-4DB2-BD59-A6C34878D82A}">
                    <a16:rowId xmlns:a16="http://schemas.microsoft.com/office/drawing/2014/main" val="2929328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12:00</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chemeClr val="tx1"/>
                          </a:solidFill>
                        </a:rPr>
                        <a:t>Close</a:t>
                      </a:r>
                    </a:p>
                  </a:txBody>
                  <a:tcPr>
                    <a:noFill/>
                  </a:tcPr>
                </a:tc>
                <a:extLst>
                  <a:ext uri="{0D108BD9-81ED-4DB2-BD59-A6C34878D82A}">
                    <a16:rowId xmlns:a16="http://schemas.microsoft.com/office/drawing/2014/main" val="1333254132"/>
                  </a:ext>
                </a:extLst>
              </a:tr>
            </a:tbl>
          </a:graphicData>
        </a:graphic>
      </p:graphicFrame>
      <p:pic>
        <p:nvPicPr>
          <p:cNvPr id="4" name="Picture 3">
            <a:extLst>
              <a:ext uri="{FF2B5EF4-FFF2-40B4-BE49-F238E27FC236}">
                <a16:creationId xmlns:a16="http://schemas.microsoft.com/office/drawing/2014/main" id="{711CAB0D-DE52-AA12-80EE-9C22FCE86CF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01872" y="158405"/>
            <a:ext cx="2332254" cy="1026192"/>
          </a:xfrm>
          <a:prstGeom prst="rect">
            <a:avLst/>
          </a:prstGeom>
        </p:spPr>
      </p:pic>
      <p:sp>
        <p:nvSpPr>
          <p:cNvPr id="6" name="TextBox 5">
            <a:extLst>
              <a:ext uri="{FF2B5EF4-FFF2-40B4-BE49-F238E27FC236}">
                <a16:creationId xmlns:a16="http://schemas.microsoft.com/office/drawing/2014/main" id="{2B756E40-3DF3-3CF3-C341-C02B5C9FBAD2}"/>
              </a:ext>
            </a:extLst>
          </p:cNvPr>
          <p:cNvSpPr txBox="1"/>
          <p:nvPr/>
        </p:nvSpPr>
        <p:spPr>
          <a:xfrm>
            <a:off x="0" y="6581001"/>
            <a:ext cx="12192000" cy="292388"/>
          </a:xfrm>
          <a:prstGeom prst="rect">
            <a:avLst/>
          </a:prstGeom>
          <a:solidFill>
            <a:srgbClr val="477E1E"/>
          </a:solidFill>
        </p:spPr>
        <p:txBody>
          <a:bodyPr wrap="square" rtlCol="0">
            <a:spAutoFit/>
          </a:bodyPr>
          <a:lstStyle/>
          <a:p>
            <a:r>
              <a:rPr lang="en-GB" sz="1300" dirty="0">
                <a:solidFill>
                  <a:schemeClr val="bg1"/>
                </a:solidFill>
              </a:rPr>
              <a:t>   </a:t>
            </a:r>
            <a:r>
              <a:rPr lang="en-GB" sz="1300" dirty="0">
                <a:solidFill>
                  <a:schemeClr val="bg1"/>
                </a:solidFill>
                <a:hlinkClick r:id="rId4">
                  <a:extLst>
                    <a:ext uri="{A12FA001-AC4F-418D-AE19-62706E023703}">
                      <ahyp:hlinkClr xmlns:ahyp="http://schemas.microsoft.com/office/drawing/2018/hyperlinkcolor" val="tx"/>
                    </a:ext>
                  </a:extLst>
                </a:hlinkClick>
              </a:rPr>
              <a:t>www.lscpbirmingham.org.uk</a:t>
            </a:r>
            <a:r>
              <a:rPr lang="en-GB" sz="1300" dirty="0">
                <a:solidFill>
                  <a:schemeClr val="bg1"/>
                </a:solidFill>
              </a:rPr>
              <a:t>                                                                                                                                                                                                                              @Birmin</a:t>
            </a:r>
            <a:r>
              <a:rPr lang="en-GB" sz="1300" b="0" i="0" dirty="0">
                <a:solidFill>
                  <a:schemeClr val="bg1"/>
                </a:solidFill>
                <a:effectLst/>
              </a:rPr>
              <a:t>ghamLSCP</a:t>
            </a:r>
            <a:endParaRPr lang="en-GB" sz="1300" dirty="0">
              <a:solidFill>
                <a:schemeClr val="bg1"/>
              </a:solidFill>
            </a:endParaRPr>
          </a:p>
        </p:txBody>
      </p:sp>
      <p:pic>
        <p:nvPicPr>
          <p:cNvPr id="10" name="Picture 9">
            <a:extLst>
              <a:ext uri="{FF2B5EF4-FFF2-40B4-BE49-F238E27FC236}">
                <a16:creationId xmlns:a16="http://schemas.microsoft.com/office/drawing/2014/main" id="{5EC5BE6E-8911-BEF5-ED72-D739BBA94EF5}"/>
              </a:ext>
            </a:extLst>
          </p:cNvPr>
          <p:cNvPicPr>
            <a:picLocks noChangeAspect="1"/>
          </p:cNvPicPr>
          <p:nvPr/>
        </p:nvPicPr>
        <p:blipFill>
          <a:blip r:embed="rId5"/>
          <a:stretch>
            <a:fillRect/>
          </a:stretch>
        </p:blipFill>
        <p:spPr>
          <a:xfrm>
            <a:off x="7215579" y="1184597"/>
            <a:ext cx="4067430" cy="2313475"/>
          </a:xfrm>
          <a:prstGeom prst="rect">
            <a:avLst/>
          </a:prstGeom>
          <a:ln>
            <a:solidFill>
              <a:schemeClr val="tx1"/>
            </a:solidFill>
          </a:ln>
        </p:spPr>
      </p:pic>
      <p:pic>
        <p:nvPicPr>
          <p:cNvPr id="8" name="Picture 7">
            <a:extLst>
              <a:ext uri="{FF2B5EF4-FFF2-40B4-BE49-F238E27FC236}">
                <a16:creationId xmlns:a16="http://schemas.microsoft.com/office/drawing/2014/main" id="{A93A9714-5FD2-ED10-6FAB-2D03FE86DDB0}"/>
              </a:ext>
            </a:extLst>
          </p:cNvPr>
          <p:cNvPicPr>
            <a:picLocks noChangeAspect="1"/>
          </p:cNvPicPr>
          <p:nvPr/>
        </p:nvPicPr>
        <p:blipFill>
          <a:blip r:embed="rId6"/>
          <a:stretch>
            <a:fillRect/>
          </a:stretch>
        </p:blipFill>
        <p:spPr>
          <a:xfrm>
            <a:off x="7215579" y="3616591"/>
            <a:ext cx="4067430" cy="2317643"/>
          </a:xfrm>
          <a:prstGeom prst="rect">
            <a:avLst/>
          </a:prstGeom>
          <a:ln>
            <a:solidFill>
              <a:schemeClr val="tx1"/>
            </a:solidFill>
          </a:ln>
        </p:spPr>
      </p:pic>
    </p:spTree>
    <p:extLst>
      <p:ext uri="{BB962C8B-B14F-4D97-AF65-F5344CB8AC3E}">
        <p14:creationId xmlns:p14="http://schemas.microsoft.com/office/powerpoint/2010/main" val="2826089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47E7460-F1B6-1F47-6696-2CD703D069BF}"/>
              </a:ext>
            </a:extLst>
          </p:cNvPr>
          <p:cNvSpPr txBox="1">
            <a:spLocks noGrp="1"/>
          </p:cNvSpPr>
          <p:nvPr>
            <p:ph type="title" idx="4294967295"/>
          </p:nvPr>
        </p:nvSpPr>
        <p:spPr>
          <a:xfrm>
            <a:off x="314632" y="291735"/>
            <a:ext cx="11877368" cy="7315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742932" rtl="0" eaLnBrk="1" latinLnBrk="0" hangingPunct="1">
              <a:lnSpc>
                <a:spcPct val="90000"/>
              </a:lnSpc>
              <a:spcBef>
                <a:spcPct val="0"/>
              </a:spcBef>
              <a:buNone/>
              <a:defRPr sz="2925"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742932"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Next steps</a:t>
            </a:r>
            <a:endParaRPr kumimoji="0" lang="en-US" sz="25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3" name="Content Placeholder 2">
            <a:extLst>
              <a:ext uri="{FF2B5EF4-FFF2-40B4-BE49-F238E27FC236}">
                <a16:creationId xmlns:a16="http://schemas.microsoft.com/office/drawing/2014/main" id="{7D3C2B45-32F3-A2AA-6E85-9741D1B116BF}"/>
              </a:ext>
            </a:extLst>
          </p:cNvPr>
          <p:cNvSpPr>
            <a:spLocks noGrp="1"/>
          </p:cNvSpPr>
          <p:nvPr>
            <p:ph sz="half" idx="1"/>
          </p:nvPr>
        </p:nvSpPr>
        <p:spPr>
          <a:xfrm>
            <a:off x="569332" y="657495"/>
            <a:ext cx="10376048" cy="4808984"/>
          </a:xfrm>
        </p:spPr>
        <p:txBody>
          <a:bodyPr>
            <a:normAutofit fontScale="25000" lnSpcReduction="20000"/>
          </a:bodyPr>
          <a:lstStyle/>
          <a:p>
            <a:pPr marL="0" indent="0">
              <a:buNone/>
            </a:pPr>
            <a:endParaRPr lang="en-GB" sz="8800" dirty="0"/>
          </a:p>
          <a:p>
            <a:pPr>
              <a:buClrTx/>
            </a:pPr>
            <a:r>
              <a:rPr lang="en-GB" sz="8800" dirty="0">
                <a:ea typeface="Times New Roman" panose="02020603050405020304" pitchFamily="18" charset="0"/>
                <a:cs typeface="Times New Roman" panose="02020603050405020304" pitchFamily="18" charset="0"/>
              </a:rPr>
              <a:t>We need you to t</a:t>
            </a:r>
            <a:r>
              <a:rPr lang="en-GB" sz="8800" dirty="0">
                <a:effectLst/>
                <a:latin typeface="Arial" panose="020B0604020202020204" pitchFamily="34" charset="0"/>
                <a:ea typeface="Times New Roman" panose="02020603050405020304" pitchFamily="18" charset="0"/>
                <a:cs typeface="Times New Roman" panose="02020603050405020304" pitchFamily="18" charset="0"/>
              </a:rPr>
              <a:t>ake the consultation to your citizen and partnership groups during the period with the citizen slides available, and signpost to survey</a:t>
            </a:r>
          </a:p>
          <a:p>
            <a:pPr marL="0" indent="0">
              <a:buClrTx/>
              <a:buNone/>
            </a:pPr>
            <a:endParaRPr lang="en-GB" sz="8800" dirty="0">
              <a:effectLst/>
              <a:latin typeface="Arial" panose="020B0604020202020204" pitchFamily="34" charset="0"/>
              <a:ea typeface="Times New Roman" panose="02020603050405020304" pitchFamily="18" charset="0"/>
              <a:cs typeface="Times New Roman" panose="02020603050405020304" pitchFamily="18" charset="0"/>
            </a:endParaRPr>
          </a:p>
          <a:p>
            <a:pPr>
              <a:buClrTx/>
            </a:pPr>
            <a:r>
              <a:rPr lang="en-GB" sz="8800" dirty="0">
                <a:effectLst/>
                <a:latin typeface="Arial" panose="020B0604020202020204" pitchFamily="34" charset="0"/>
                <a:ea typeface="Times New Roman" panose="02020603050405020304" pitchFamily="18" charset="0"/>
                <a:cs typeface="Times New Roman" panose="02020603050405020304" pitchFamily="18" charset="0"/>
              </a:rPr>
              <a:t>All feedback given on the strategy is collected by Birmingham’s Domestic abuse team</a:t>
            </a:r>
          </a:p>
          <a:p>
            <a:pPr>
              <a:buClrTx/>
            </a:pPr>
            <a:endParaRPr lang="en-GB" sz="8800" dirty="0">
              <a:ea typeface="Times New Roman" panose="02020603050405020304" pitchFamily="18" charset="0"/>
              <a:cs typeface="Times New Roman" panose="02020603050405020304" pitchFamily="18" charset="0"/>
            </a:endParaRPr>
          </a:p>
          <a:p>
            <a:pPr>
              <a:buClrTx/>
            </a:pPr>
            <a:r>
              <a:rPr lang="en-GB" sz="8800" dirty="0">
                <a:effectLst/>
                <a:latin typeface="Arial" panose="020B0604020202020204" pitchFamily="34" charset="0"/>
                <a:ea typeface="Times New Roman" panose="02020603050405020304" pitchFamily="18" charset="0"/>
                <a:cs typeface="Times New Roman" panose="02020603050405020304" pitchFamily="18" charset="0"/>
              </a:rPr>
              <a:t>This feedback will be looked at and used to shape the next version of the strategy</a:t>
            </a:r>
          </a:p>
          <a:p>
            <a:pPr>
              <a:buClrTx/>
            </a:pPr>
            <a:endParaRPr lang="en-GB" sz="8800" dirty="0">
              <a:effectLst/>
              <a:latin typeface="Arial" panose="020B0604020202020204" pitchFamily="34" charset="0"/>
              <a:ea typeface="Times New Roman" panose="02020603050405020304" pitchFamily="18" charset="0"/>
              <a:cs typeface="Times New Roman" panose="02020603050405020304" pitchFamily="18" charset="0"/>
            </a:endParaRPr>
          </a:p>
          <a:p>
            <a:pPr>
              <a:buClrTx/>
            </a:pPr>
            <a:r>
              <a:rPr lang="en-GB" sz="8800" dirty="0">
                <a:ea typeface="Times New Roman" panose="02020603050405020304" pitchFamily="18" charset="0"/>
                <a:cs typeface="Times New Roman" panose="02020603050405020304" pitchFamily="18" charset="0"/>
              </a:rPr>
              <a:t>We are also working with agencies on an</a:t>
            </a:r>
            <a:r>
              <a:rPr lang="en-GB" sz="8800" dirty="0">
                <a:effectLst/>
                <a:latin typeface="Arial" panose="020B0604020202020204" pitchFamily="34" charset="0"/>
                <a:ea typeface="Times New Roman" panose="02020603050405020304" pitchFamily="18" charset="0"/>
                <a:cs typeface="Times New Roman" panose="02020603050405020304" pitchFamily="18" charset="0"/>
              </a:rPr>
              <a:t> action plan that will deliver the strategy</a:t>
            </a:r>
          </a:p>
          <a:p>
            <a:pPr>
              <a:buClrTx/>
            </a:pPr>
            <a:endParaRPr lang="en-GB" sz="8800" dirty="0">
              <a:ea typeface="Times New Roman" panose="02020603050405020304" pitchFamily="18" charset="0"/>
              <a:cs typeface="Times New Roman" panose="02020603050405020304" pitchFamily="18" charset="0"/>
            </a:endParaRPr>
          </a:p>
          <a:p>
            <a:pPr>
              <a:buClrTx/>
            </a:pPr>
            <a:r>
              <a:rPr lang="en-GB" sz="8800" dirty="0">
                <a:effectLst/>
                <a:latin typeface="Arial" panose="020B0604020202020204" pitchFamily="34" charset="0"/>
                <a:ea typeface="Times New Roman" panose="02020603050405020304" pitchFamily="18" charset="0"/>
                <a:cs typeface="Times New Roman" panose="02020603050405020304" pitchFamily="18" charset="0"/>
              </a:rPr>
              <a:t>A final strategy will be presented to elected members in Council for approval next year</a:t>
            </a:r>
          </a:p>
          <a:p>
            <a:pPr>
              <a:buClrTx/>
            </a:pPr>
            <a:endParaRPr lang="en-GB" sz="8800" dirty="0">
              <a:ea typeface="Times New Roman" panose="02020603050405020304" pitchFamily="18" charset="0"/>
              <a:cs typeface="Times New Roman" panose="02020603050405020304" pitchFamily="18" charset="0"/>
            </a:endParaRPr>
          </a:p>
          <a:p>
            <a:pPr>
              <a:buClrTx/>
            </a:pPr>
            <a:r>
              <a:rPr lang="en-GB" sz="8800" dirty="0">
                <a:effectLst/>
                <a:latin typeface="Arial" panose="020B0604020202020204" pitchFamily="34" charset="0"/>
                <a:ea typeface="Times New Roman" panose="02020603050405020304" pitchFamily="18" charset="0"/>
                <a:cs typeface="Times New Roman" panose="02020603050405020304" pitchFamily="18" charset="0"/>
              </a:rPr>
              <a:t>Following approval, the final strategy will be launched in Spring 2024</a:t>
            </a:r>
          </a:p>
          <a:p>
            <a:pPr lvl="1"/>
            <a:endParaRPr lang="en-GB" sz="6638"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6400" dirty="0">
              <a:effectLst/>
              <a:latin typeface="Arial" panose="020B0604020202020204" pitchFamily="34" charset="0"/>
              <a:ea typeface="Times New Roman" panose="02020603050405020304" pitchFamily="18" charset="0"/>
              <a:cs typeface="Times New Roman" panose="02020603050405020304" pitchFamily="18" charset="0"/>
            </a:endParaRPr>
          </a:p>
          <a:p>
            <a:pPr lvl="1"/>
            <a:endParaRPr lang="en-GB" sz="6400" dirty="0">
              <a:solidFill>
                <a:srgbClr val="00B0F0"/>
              </a:solidFill>
            </a:endParaRPr>
          </a:p>
          <a:p>
            <a:pPr marL="0" indent="0">
              <a:buNone/>
            </a:pPr>
            <a:endParaRPr lang="en-GB" sz="7200" dirty="0">
              <a:solidFill>
                <a:srgbClr val="00B0F0"/>
              </a:solidFill>
            </a:endParaRPr>
          </a:p>
          <a:p>
            <a:pPr lvl="1"/>
            <a:endParaRPr lang="en-GB" sz="7200" dirty="0"/>
          </a:p>
          <a:p>
            <a:endParaRPr lang="en-GB" sz="7200" dirty="0"/>
          </a:p>
          <a:p>
            <a:pPr lvl="1"/>
            <a:endParaRPr lang="en-GB" sz="7200" dirty="0"/>
          </a:p>
          <a:p>
            <a:pPr lvl="1"/>
            <a:endParaRPr lang="en-GB" sz="7200" dirty="0">
              <a:solidFill>
                <a:srgbClr val="00B0F0"/>
              </a:solidFill>
            </a:endParaRPr>
          </a:p>
          <a:p>
            <a:pPr marL="0" indent="0">
              <a:buNone/>
            </a:pPr>
            <a:endParaRPr lang="en-GB" sz="7200" dirty="0"/>
          </a:p>
          <a:p>
            <a:pPr marL="0" indent="0">
              <a:buNone/>
            </a:pPr>
            <a:endParaRPr lang="en-GB" sz="7200" dirty="0"/>
          </a:p>
          <a:p>
            <a:pPr marL="0" indent="0">
              <a:buNone/>
            </a:pPr>
            <a:endParaRPr lang="en-GB" sz="7200" dirty="0"/>
          </a:p>
          <a:p>
            <a:pPr marL="0" indent="0">
              <a:buNone/>
            </a:pPr>
            <a:r>
              <a:rPr lang="en-GB" sz="7200" dirty="0">
                <a:solidFill>
                  <a:srgbClr val="E32D8B"/>
                </a:solidFill>
              </a:rPr>
              <a:t>.</a:t>
            </a:r>
          </a:p>
          <a:p>
            <a:pPr marL="0" indent="0">
              <a:buNone/>
            </a:pPr>
            <a:endParaRPr lang="en-GB" sz="1600" dirty="0"/>
          </a:p>
        </p:txBody>
      </p:sp>
      <p:sp>
        <p:nvSpPr>
          <p:cNvPr id="5" name="Slide Number Placeholder 4" hidden="1">
            <a:extLst>
              <a:ext uri="{FF2B5EF4-FFF2-40B4-BE49-F238E27FC236}">
                <a16:creationId xmlns:a16="http://schemas.microsoft.com/office/drawing/2014/main" id="{953D8702-FFCB-F3DD-5810-8961C7F79715}"/>
              </a:ext>
            </a:extLst>
          </p:cNvPr>
          <p:cNvSpPr>
            <a:spLocks noGrp="1"/>
          </p:cNvSpPr>
          <p:nvPr>
            <p:ph type="sldNum" sz="quarter" idx="4294967295"/>
          </p:nvPr>
        </p:nvSpPr>
        <p:spPr>
          <a:xfrm>
            <a:off x="8610600" y="6356351"/>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54" rtl="0" eaLnBrk="1" fontAlgn="base" latinLnBrk="0" hangingPunct="1">
              <a:lnSpc>
                <a:spcPct val="90000"/>
              </a:lnSpc>
              <a:spcBef>
                <a:spcPct val="0"/>
              </a:spcBef>
              <a:spcAft>
                <a:spcPts val="488"/>
              </a:spcAft>
              <a:buClrTx/>
              <a:buSzTx/>
              <a:buFontTx/>
              <a:buNone/>
              <a:tabLst/>
              <a:defRPr/>
            </a:pPr>
            <a:fld id="{FDAB77A3-BCC2-4386-87C5-EFEC289B945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4" rtl="0" eaLnBrk="1" fontAlgn="base" latinLnBrk="0" hangingPunct="1">
                <a:lnSpc>
                  <a:spcPct val="90000"/>
                </a:lnSpc>
                <a:spcBef>
                  <a:spcPct val="0"/>
                </a:spcBef>
                <a:spcAft>
                  <a:spcPts val="488"/>
                </a:spcAft>
                <a:buClrTx/>
                <a:buSzTx/>
                <a:buFontTx/>
                <a:buNone/>
                <a:tabLst/>
                <a:defRPr/>
              </a:pPr>
              <a:t>20</a:t>
            </a:fld>
            <a:endParaRPr kumimoji="0" lang="en-GB" sz="1500" b="0" i="0" u="none" strike="noStrike" kern="1200" cap="none" spc="0" normalizeH="0" baseline="0" noProof="0">
              <a:ln>
                <a:noFill/>
              </a:ln>
              <a:solidFill>
                <a:prstClr val="black"/>
              </a:solidFill>
              <a:effectLst/>
              <a:uLnTx/>
              <a:uFillTx/>
              <a:latin typeface="Arial Nova"/>
              <a:ea typeface="+mn-ea"/>
              <a:cs typeface="Arial" pitchFamily="34" charset="0"/>
            </a:endParaRPr>
          </a:p>
        </p:txBody>
      </p:sp>
    </p:spTree>
    <p:extLst>
      <p:ext uri="{BB962C8B-B14F-4D97-AF65-F5344CB8AC3E}">
        <p14:creationId xmlns:p14="http://schemas.microsoft.com/office/powerpoint/2010/main" val="2782970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3984C-68D6-5BF4-D4EB-6A6860F394DA}"/>
              </a:ext>
            </a:extLst>
          </p:cNvPr>
          <p:cNvSpPr>
            <a:spLocks noGrp="1"/>
          </p:cNvSpPr>
          <p:nvPr>
            <p:ph type="title"/>
          </p:nvPr>
        </p:nvSpPr>
        <p:spPr/>
        <p:txBody>
          <a:bodyPr/>
          <a:lstStyle/>
          <a:p>
            <a:r>
              <a:rPr lang="en-GB" dirty="0"/>
              <a:t>If you would like to feed back further</a:t>
            </a:r>
          </a:p>
        </p:txBody>
      </p:sp>
      <p:sp>
        <p:nvSpPr>
          <p:cNvPr id="3" name="Content Placeholder 2">
            <a:extLst>
              <a:ext uri="{FF2B5EF4-FFF2-40B4-BE49-F238E27FC236}">
                <a16:creationId xmlns:a16="http://schemas.microsoft.com/office/drawing/2014/main" id="{B99264CD-4353-C430-8C08-7A2DEB8DFD68}"/>
              </a:ext>
            </a:extLst>
          </p:cNvPr>
          <p:cNvSpPr>
            <a:spLocks noGrp="1"/>
          </p:cNvSpPr>
          <p:nvPr>
            <p:ph idx="1"/>
          </p:nvPr>
        </p:nvSpPr>
        <p:spPr/>
        <p:txBody>
          <a:bodyPr/>
          <a:lstStyle/>
          <a:p>
            <a:r>
              <a:rPr lang="en-GB" dirty="0"/>
              <a:t>Email </a:t>
            </a:r>
            <a:r>
              <a:rPr lang="en-GB" dirty="0">
                <a:hlinkClick r:id="rId2"/>
              </a:rPr>
              <a:t>DAteam@birmingham.gov.uk</a:t>
            </a:r>
            <a:r>
              <a:rPr lang="en-GB" dirty="0"/>
              <a:t> </a:t>
            </a:r>
          </a:p>
          <a:p>
            <a:r>
              <a:rPr lang="en-GB" dirty="0"/>
              <a:t>Link to Be Heard</a:t>
            </a:r>
          </a:p>
        </p:txBody>
      </p:sp>
    </p:spTree>
    <p:extLst>
      <p:ext uri="{BB962C8B-B14F-4D97-AF65-F5344CB8AC3E}">
        <p14:creationId xmlns:p14="http://schemas.microsoft.com/office/powerpoint/2010/main" val="1660010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C1337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AB9C6B2-C84D-44EE-AFFB-C85F70ECB894}"/>
              </a:ext>
            </a:extLst>
          </p:cNvPr>
          <p:cNvSpPr txBox="1">
            <a:spLocks/>
          </p:cNvSpPr>
          <p:nvPr/>
        </p:nvSpPr>
        <p:spPr>
          <a:xfrm>
            <a:off x="626162" y="1748409"/>
            <a:ext cx="8830212" cy="1470025"/>
          </a:xfrm>
          <a:prstGeom prst="rect">
            <a:avLst/>
          </a:prstGeom>
        </p:spPr>
        <p:txBody>
          <a:bodyPr vert="horz" lIns="77925" tIns="38963" rIns="77925" bIns="38963" rtlCol="0" anchor="ctr">
            <a:normAutofit/>
          </a:bodyPr>
          <a:lstStyle>
            <a:lvl1pPr algn="l" defTabSz="1038977" rtl="0" eaLnBrk="1" latinLnBrk="0" hangingPunct="1">
              <a:spcBef>
                <a:spcPct val="0"/>
              </a:spcBef>
              <a:buNone/>
              <a:defRPr sz="3200" b="1" kern="1200">
                <a:solidFill>
                  <a:schemeClr val="tx1"/>
                </a:solidFill>
                <a:latin typeface="Arial Nova" pitchFamily="34" charset="0"/>
                <a:ea typeface="+mj-ea"/>
                <a:cs typeface="+mj-cs"/>
              </a:defRPr>
            </a:lvl1pPr>
          </a:lstStyle>
          <a:p>
            <a:r>
              <a:rPr lang="en-GB" sz="4000" dirty="0">
                <a:solidFill>
                  <a:schemeClr val="bg1"/>
                </a:solidFill>
                <a:latin typeface="Calibri" panose="020F0502020204030204" pitchFamily="34" charset="0"/>
                <a:cs typeface="Calibri" panose="020F0502020204030204" pitchFamily="34" charset="0"/>
              </a:rPr>
              <a:t>Children Out of Sight </a:t>
            </a:r>
          </a:p>
        </p:txBody>
      </p:sp>
      <p:sp>
        <p:nvSpPr>
          <p:cNvPr id="6" name="Subtitle 4">
            <a:extLst>
              <a:ext uri="{FF2B5EF4-FFF2-40B4-BE49-F238E27FC236}">
                <a16:creationId xmlns:a16="http://schemas.microsoft.com/office/drawing/2014/main" id="{53C625AD-76DE-633B-EE48-8C98D4639DBB}"/>
              </a:ext>
            </a:extLst>
          </p:cNvPr>
          <p:cNvSpPr txBox="1">
            <a:spLocks/>
          </p:cNvSpPr>
          <p:nvPr/>
        </p:nvSpPr>
        <p:spPr>
          <a:xfrm>
            <a:off x="643703" y="3260576"/>
            <a:ext cx="10932212" cy="1752600"/>
          </a:xfrm>
          <a:prstGeom prst="rect">
            <a:avLst/>
          </a:prstGeom>
        </p:spPr>
        <p:txBody>
          <a:bodyPr vert="horz" lIns="77925" tIns="38963" rIns="77925" bIns="38963" rtlCol="0">
            <a:normAutofit/>
          </a:bodyPr>
          <a:lstStyle>
            <a:lvl1pPr marL="389616" indent="-389616" algn="l" defTabSz="1038977" rtl="0" eaLnBrk="1" latinLnBrk="0" hangingPunct="1">
              <a:spcBef>
                <a:spcPct val="20000"/>
              </a:spcBef>
              <a:buFont typeface="Wingdings" pitchFamily="2" charset="2"/>
              <a:buChar char="§"/>
              <a:defRPr sz="2667" kern="1200">
                <a:solidFill>
                  <a:schemeClr val="tx1"/>
                </a:solidFill>
                <a:latin typeface="Arial Nova" pitchFamily="34" charset="0"/>
                <a:ea typeface="+mn-ea"/>
                <a:cs typeface="+mn-cs"/>
              </a:defRPr>
            </a:lvl1pPr>
            <a:lvl2pPr marL="844168" indent="-324680" algn="l" defTabSz="1038977" rtl="0" eaLnBrk="1" latinLnBrk="0" hangingPunct="1">
              <a:spcBef>
                <a:spcPct val="20000"/>
              </a:spcBef>
              <a:buFont typeface="Arial" pitchFamily="34" charset="0"/>
              <a:buChar char="•"/>
              <a:defRPr sz="2267" kern="1200">
                <a:solidFill>
                  <a:schemeClr val="tx1"/>
                </a:solidFill>
                <a:latin typeface="Arial Nova Light" pitchFamily="34" charset="0"/>
                <a:ea typeface="+mn-ea"/>
                <a:cs typeface="Arial Nova Light" pitchFamily="34" charset="0"/>
              </a:defRPr>
            </a:lvl2pPr>
            <a:lvl3pPr marL="1298721" indent="-259744" algn="l" defTabSz="1038977" rtl="0" eaLnBrk="1" latinLnBrk="0" hangingPunct="1">
              <a:spcBef>
                <a:spcPct val="20000"/>
              </a:spcBef>
              <a:buFont typeface="Arial Nova Light" pitchFamily="34" charset="0"/>
              <a:buChar char="–"/>
              <a:defRPr sz="2000" kern="1200">
                <a:solidFill>
                  <a:schemeClr val="tx1"/>
                </a:solidFill>
                <a:latin typeface="Arial Nova Light" pitchFamily="34" charset="0"/>
                <a:ea typeface="+mn-ea"/>
                <a:cs typeface="Arial Nova Light" pitchFamily="34" charset="0"/>
              </a:defRPr>
            </a:lvl3pPr>
            <a:lvl4pPr marL="1818208"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4pPr>
            <a:lvl5pPr marL="2337696"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5pPr>
            <a:lvl6pPr marL="2857185"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673"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6161"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650"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r>
              <a:rPr lang="en-GB" sz="1800" b="1" dirty="0">
                <a:solidFill>
                  <a:schemeClr val="bg1"/>
                </a:solidFill>
                <a:latin typeface="Calibri" panose="020F0502020204030204" pitchFamily="34" charset="0"/>
                <a:cs typeface="Calibri" panose="020F0502020204030204" pitchFamily="34" charset="0"/>
              </a:rPr>
              <a:t>Di Rhoden, </a:t>
            </a:r>
            <a:r>
              <a:rPr lang="en-GB" sz="1800" dirty="0">
                <a:solidFill>
                  <a:schemeClr val="bg1"/>
                </a:solidFill>
                <a:latin typeface="Calibri" panose="020F0502020204030204" pitchFamily="34" charset="0"/>
                <a:cs typeface="Calibri" panose="020F0502020204030204" pitchFamily="34" charset="0"/>
              </a:rPr>
              <a:t>Director of Nursing – Safeguarding, Children in Care &amp;CDR, BSOL ICB</a:t>
            </a:r>
          </a:p>
          <a:p>
            <a:r>
              <a:rPr lang="en-GB" sz="1800" b="1" dirty="0">
                <a:solidFill>
                  <a:schemeClr val="bg1"/>
                </a:solidFill>
                <a:latin typeface="Calibri" panose="020F0502020204030204" pitchFamily="34" charset="0"/>
                <a:cs typeface="Calibri" panose="020F0502020204030204" pitchFamily="34" charset="0"/>
              </a:rPr>
              <a:t>Razia Butt, </a:t>
            </a:r>
            <a:r>
              <a:rPr lang="en-GB" sz="1800" dirty="0">
                <a:solidFill>
                  <a:schemeClr val="bg1"/>
                </a:solidFill>
                <a:latin typeface="Calibri" panose="020F0502020204030204" pitchFamily="34" charset="0"/>
                <a:cs typeface="Calibri" panose="020F0502020204030204" pitchFamily="34" charset="0"/>
              </a:rPr>
              <a:t>Director for Thriving Children and Families, Birmingham City Council</a:t>
            </a:r>
          </a:p>
          <a:p>
            <a:pPr fontAlgn="base"/>
            <a:r>
              <a:rPr lang="en-GB" sz="1800" b="1" dirty="0">
                <a:solidFill>
                  <a:schemeClr val="bg1"/>
                </a:solidFill>
                <a:latin typeface="Calibri" panose="020F0502020204030204" pitchFamily="34" charset="0"/>
                <a:cs typeface="Calibri" panose="020F0502020204030204" pitchFamily="34" charset="0"/>
              </a:rPr>
              <a:t>Claire </a:t>
            </a:r>
            <a:r>
              <a:rPr lang="en-GB" sz="1800" b="1" dirty="0" err="1">
                <a:solidFill>
                  <a:schemeClr val="bg1"/>
                </a:solidFill>
                <a:latin typeface="Calibri" panose="020F0502020204030204" pitchFamily="34" charset="0"/>
                <a:cs typeface="Calibri" panose="020F0502020204030204" pitchFamily="34" charset="0"/>
              </a:rPr>
              <a:t>Capewell</a:t>
            </a:r>
            <a:r>
              <a:rPr lang="en-GB" sz="1800" b="1" dirty="0">
                <a:solidFill>
                  <a:schemeClr val="bg1"/>
                </a:solidFill>
                <a:latin typeface="Calibri" panose="020F0502020204030204" pitchFamily="34" charset="0"/>
                <a:cs typeface="Calibri" panose="020F0502020204030204" pitchFamily="34" charset="0"/>
              </a:rPr>
              <a:t>, </a:t>
            </a:r>
            <a:r>
              <a:rPr lang="en-GB" sz="1800" dirty="0">
                <a:solidFill>
                  <a:schemeClr val="bg1"/>
                </a:solidFill>
                <a:latin typeface="Calibri" panose="020F0502020204030204" pitchFamily="34" charset="0"/>
                <a:cs typeface="Calibri" panose="020F0502020204030204" pitchFamily="34" charset="0"/>
              </a:rPr>
              <a:t>Associate Director of Safeguarding, Birmingham Community Healthcare NHS Trust</a:t>
            </a:r>
          </a:p>
          <a:p>
            <a:endParaRPr lang="en-GB" sz="2400" b="1" dirty="0">
              <a:solidFill>
                <a:srgbClr val="242424"/>
              </a:solidFill>
              <a:latin typeface="Calibri" panose="020F0502020204030204" pitchFamily="34" charset="0"/>
            </a:endParaRPr>
          </a:p>
          <a:p>
            <a:endParaRPr lang="en-US" dirty="0"/>
          </a:p>
        </p:txBody>
      </p:sp>
      <p:pic>
        <p:nvPicPr>
          <p:cNvPr id="13" name="Picture 12" descr="A logo with white text&#10;&#10;Description automatically generated">
            <a:extLst>
              <a:ext uri="{FF2B5EF4-FFF2-40B4-BE49-F238E27FC236}">
                <a16:creationId xmlns:a16="http://schemas.microsoft.com/office/drawing/2014/main" id="{0BBE6CBA-30C9-06A9-9263-0882B6528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72" y="136062"/>
            <a:ext cx="2408990" cy="1048535"/>
          </a:xfrm>
          <a:prstGeom prst="rect">
            <a:avLst/>
          </a:prstGeom>
        </p:spPr>
      </p:pic>
      <p:grpSp>
        <p:nvGrpSpPr>
          <p:cNvPr id="15" name="Group 14">
            <a:extLst>
              <a:ext uri="{FF2B5EF4-FFF2-40B4-BE49-F238E27FC236}">
                <a16:creationId xmlns:a16="http://schemas.microsoft.com/office/drawing/2014/main" id="{637ABA96-6526-1CFE-C364-6DA35ADC4156}"/>
              </a:ext>
            </a:extLst>
          </p:cNvPr>
          <p:cNvGrpSpPr/>
          <p:nvPr/>
        </p:nvGrpSpPr>
        <p:grpSpPr>
          <a:xfrm>
            <a:off x="13809" y="6565612"/>
            <a:ext cx="12192000" cy="292388"/>
            <a:chOff x="0" y="6581001"/>
            <a:chExt cx="12192000" cy="292388"/>
          </a:xfrm>
          <a:noFill/>
        </p:grpSpPr>
        <p:sp>
          <p:nvSpPr>
            <p:cNvPr id="16" name="TextBox 15">
              <a:extLst>
                <a:ext uri="{FF2B5EF4-FFF2-40B4-BE49-F238E27FC236}">
                  <a16:creationId xmlns:a16="http://schemas.microsoft.com/office/drawing/2014/main" id="{B783A9BD-B400-4B2B-C02E-3F6E6806FA86}"/>
                </a:ext>
              </a:extLst>
            </p:cNvPr>
            <p:cNvSpPr txBox="1"/>
            <p:nvPr/>
          </p:nvSpPr>
          <p:spPr>
            <a:xfrm>
              <a:off x="0" y="6581001"/>
              <a:ext cx="12192000" cy="292388"/>
            </a:xfrm>
            <a:prstGeom prst="rect">
              <a:avLst/>
            </a:prstGeom>
            <a:grpFill/>
          </p:spPr>
          <p:txBody>
            <a:bodyPr wrap="square" rtlCol="0">
              <a:spAutoFit/>
            </a:bodyPr>
            <a:lstStyle/>
            <a:p>
              <a:r>
                <a:rPr lang="en-GB" sz="1300" dirty="0">
                  <a:solidFill>
                    <a:prstClr val="white"/>
                  </a:solidFill>
                  <a:latin typeface="Calibri" panose="020F0502020204030204"/>
                </a:rPr>
                <a:t>   </a:t>
              </a:r>
              <a:r>
                <a:rPr lang="en-GB" sz="1300" dirty="0">
                  <a:solidFill>
                    <a:prstClr val="white"/>
                  </a:solidFill>
                  <a:latin typeface="Calibri" panose="020F0502020204030204"/>
                  <a:hlinkClick r:id="rId3">
                    <a:extLst>
                      <a:ext uri="{A12FA001-AC4F-418D-AE19-62706E023703}">
                        <ahyp:hlinkClr xmlns:ahyp="http://schemas.microsoft.com/office/drawing/2018/hyperlinkcolor" val="tx"/>
                      </a:ext>
                    </a:extLst>
                  </a:hlinkClick>
                </a:rPr>
                <a:t>www.lscpbirmingham.org.uk</a:t>
              </a:r>
              <a:r>
                <a:rPr lang="en-GB" sz="1300" dirty="0">
                  <a:solidFill>
                    <a:prstClr val="white"/>
                  </a:solidFill>
                  <a:latin typeface="Calibri" panose="020F0502020204030204"/>
                </a:rPr>
                <a:t>                                                                                                                                                                                                                              @BirminghamLSCP</a:t>
              </a:r>
            </a:p>
          </p:txBody>
        </p:sp>
        <p:pic>
          <p:nvPicPr>
            <p:cNvPr id="17" name="Picture 16" descr="A black background with a black square&#10;&#10;Description automatically generated with medium confidence">
              <a:extLst>
                <a:ext uri="{FF2B5EF4-FFF2-40B4-BE49-F238E27FC236}">
                  <a16:creationId xmlns:a16="http://schemas.microsoft.com/office/drawing/2014/main" id="{0C6B405A-9A33-2765-6C17-28583E5FB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4434" y="6657515"/>
              <a:ext cx="176147" cy="180000"/>
            </a:xfrm>
            <a:prstGeom prst="rect">
              <a:avLst/>
            </a:prstGeom>
            <a:grpFill/>
          </p:spPr>
        </p:pic>
      </p:grpSp>
    </p:spTree>
    <p:extLst>
      <p:ext uri="{BB962C8B-B14F-4D97-AF65-F5344CB8AC3E}">
        <p14:creationId xmlns:p14="http://schemas.microsoft.com/office/powerpoint/2010/main" val="227981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A logo with a circle and two circles&#10;&#10;Description automatically generated with medium confidence">
            <a:extLst>
              <a:ext uri="{FF2B5EF4-FFF2-40B4-BE49-F238E27FC236}">
                <a16:creationId xmlns:a16="http://schemas.microsoft.com/office/drawing/2014/main" id="{FD4B6A7E-075A-C9CC-4C58-A32BE84D0C71}"/>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608217" y="710954"/>
            <a:ext cx="6377379" cy="6441408"/>
          </a:xfrm>
          <a:prstGeom prst="rect">
            <a:avLst/>
          </a:prstGeom>
        </p:spPr>
      </p:pic>
      <p:pic>
        <p:nvPicPr>
          <p:cNvPr id="2" name="Picture 1">
            <a:extLst>
              <a:ext uri="{FF2B5EF4-FFF2-40B4-BE49-F238E27FC236}">
                <a16:creationId xmlns:a16="http://schemas.microsoft.com/office/drawing/2014/main" id="{810485D0-C553-E56B-2EAE-E17F91E33D7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01872" y="168133"/>
            <a:ext cx="2332254" cy="1026192"/>
          </a:xfrm>
          <a:prstGeom prst="rect">
            <a:avLst/>
          </a:prstGeom>
        </p:spPr>
      </p:pic>
      <p:sp>
        <p:nvSpPr>
          <p:cNvPr id="10" name="Content Placeholder 9">
            <a:extLst>
              <a:ext uri="{FF2B5EF4-FFF2-40B4-BE49-F238E27FC236}">
                <a16:creationId xmlns:a16="http://schemas.microsoft.com/office/drawing/2014/main" id="{935F6EB6-85F1-8D35-4901-56D8AD889D24}"/>
              </a:ext>
            </a:extLst>
          </p:cNvPr>
          <p:cNvSpPr>
            <a:spLocks noGrp="1"/>
          </p:cNvSpPr>
          <p:nvPr>
            <p:ph idx="1"/>
          </p:nvPr>
        </p:nvSpPr>
        <p:spPr/>
        <p:txBody>
          <a:bodyPr/>
          <a:lstStyle/>
          <a:p>
            <a:r>
              <a:rPr lang="en-GB" sz="2000" dirty="0">
                <a:latin typeface="Calibri" panose="020F0502020204030204" pitchFamily="34" charset="0"/>
                <a:cs typeface="Calibri" panose="020F0502020204030204" pitchFamily="34" charset="0"/>
              </a:rPr>
              <a:t>Number of cases of concern through safeguarding of children missing / out of sight</a:t>
            </a:r>
          </a:p>
          <a:p>
            <a:r>
              <a:rPr lang="en-GB" sz="2000" dirty="0">
                <a:latin typeface="Calibri" panose="020F0502020204030204" pitchFamily="34" charset="0"/>
                <a:cs typeface="Calibri" panose="020F0502020204030204" pitchFamily="34" charset="0"/>
              </a:rPr>
              <a:t>Agreed group to be convened from QIO – subgroup of BSCP</a:t>
            </a:r>
          </a:p>
          <a:p>
            <a:r>
              <a:rPr lang="en-GB" sz="2000" dirty="0">
                <a:latin typeface="Calibri" panose="020F0502020204030204" pitchFamily="34" charset="0"/>
                <a:cs typeface="Calibri" panose="020F0502020204030204" pitchFamily="34" charset="0"/>
              </a:rPr>
              <a:t>Initial priority – identify where children may be lost from sight, to review children out of sight to universal services</a:t>
            </a:r>
          </a:p>
          <a:p>
            <a:pPr lvl="1"/>
            <a:r>
              <a:rPr lang="en-GB" sz="2000" dirty="0">
                <a:latin typeface="Calibri" panose="020F0502020204030204" pitchFamily="34" charset="0"/>
                <a:cs typeface="Calibri" panose="020F0502020204030204" pitchFamily="34" charset="0"/>
              </a:rPr>
              <a:t>Identify gaps in handovers between universal services</a:t>
            </a:r>
          </a:p>
          <a:p>
            <a:pPr lvl="1"/>
            <a:r>
              <a:rPr lang="en-GB" sz="2000" dirty="0">
                <a:latin typeface="Calibri" panose="020F0502020204030204" pitchFamily="34" charset="0"/>
                <a:cs typeface="Calibri" panose="020F0502020204030204" pitchFamily="34" charset="0"/>
              </a:rPr>
              <a:t>Audit cases to identify learning</a:t>
            </a:r>
          </a:p>
          <a:p>
            <a:pPr lvl="1"/>
            <a:r>
              <a:rPr lang="en-GB" sz="2000" dirty="0">
                <a:latin typeface="Calibri" panose="020F0502020204030204" pitchFamily="34" charset="0"/>
                <a:cs typeface="Calibri" panose="020F0502020204030204" pitchFamily="34" charset="0"/>
              </a:rPr>
              <a:t>Ensure lived experience of children and families is being considered when children are removed from universal services such as education</a:t>
            </a:r>
          </a:p>
          <a:p>
            <a:pPr lvl="1"/>
            <a:r>
              <a:rPr lang="en-GB" sz="2000" dirty="0">
                <a:latin typeface="Calibri" panose="020F0502020204030204" pitchFamily="34" charset="0"/>
                <a:cs typeface="Calibri" panose="020F0502020204030204" pitchFamily="34" charset="0"/>
              </a:rPr>
              <a:t>Develop performance data, identifying key priorities</a:t>
            </a:r>
          </a:p>
          <a:p>
            <a:endParaRPr lang="en-GB" dirty="0"/>
          </a:p>
        </p:txBody>
      </p:sp>
      <p:sp>
        <p:nvSpPr>
          <p:cNvPr id="12" name="Title 11">
            <a:extLst>
              <a:ext uri="{FF2B5EF4-FFF2-40B4-BE49-F238E27FC236}">
                <a16:creationId xmlns:a16="http://schemas.microsoft.com/office/drawing/2014/main" id="{B32B41BF-B92C-A863-708E-3957C8CE3289}"/>
              </a:ext>
            </a:extLst>
          </p:cNvPr>
          <p:cNvSpPr>
            <a:spLocks noGrp="1"/>
          </p:cNvSpPr>
          <p:nvPr>
            <p:ph type="title"/>
          </p:nvPr>
        </p:nvSpPr>
        <p:spPr/>
        <p:txBody>
          <a:bodyPr>
            <a:normAutofit/>
          </a:bodyPr>
          <a:lstStyle/>
          <a:p>
            <a:r>
              <a:rPr lang="en-GB" dirty="0">
                <a:latin typeface="Calibri" panose="020F0502020204030204" pitchFamily="34" charset="0"/>
                <a:cs typeface="Calibri" panose="020F0502020204030204" pitchFamily="34" charset="0"/>
              </a:rPr>
              <a:t>Out of Sight Group</a:t>
            </a:r>
          </a:p>
        </p:txBody>
      </p:sp>
      <p:grpSp>
        <p:nvGrpSpPr>
          <p:cNvPr id="16" name="Group 15">
            <a:extLst>
              <a:ext uri="{FF2B5EF4-FFF2-40B4-BE49-F238E27FC236}">
                <a16:creationId xmlns:a16="http://schemas.microsoft.com/office/drawing/2014/main" id="{E0CBC05F-BF8D-412F-9D0A-039CA4CA7E0A}"/>
              </a:ext>
            </a:extLst>
          </p:cNvPr>
          <p:cNvGrpSpPr/>
          <p:nvPr/>
        </p:nvGrpSpPr>
        <p:grpSpPr>
          <a:xfrm>
            <a:off x="0" y="6581001"/>
            <a:ext cx="12192000" cy="292388"/>
            <a:chOff x="0" y="6581001"/>
            <a:chExt cx="12192000" cy="292388"/>
          </a:xfrm>
        </p:grpSpPr>
        <p:sp>
          <p:nvSpPr>
            <p:cNvPr id="17" name="TextBox 16">
              <a:extLst>
                <a:ext uri="{FF2B5EF4-FFF2-40B4-BE49-F238E27FC236}">
                  <a16:creationId xmlns:a16="http://schemas.microsoft.com/office/drawing/2014/main" id="{5644C43E-DD81-8DFC-B9E9-276A70B3E480}"/>
                </a:ext>
              </a:extLst>
            </p:cNvPr>
            <p:cNvSpPr txBox="1"/>
            <p:nvPr/>
          </p:nvSpPr>
          <p:spPr>
            <a:xfrm>
              <a:off x="0" y="6581001"/>
              <a:ext cx="12192000" cy="292388"/>
            </a:xfrm>
            <a:prstGeom prst="rect">
              <a:avLst/>
            </a:prstGeom>
            <a:solidFill>
              <a:srgbClr val="477E1E"/>
            </a:solidFill>
          </p:spPr>
          <p:txBody>
            <a:bodyPr wrap="square" rtlCol="0">
              <a:spAutoFit/>
            </a:bodyPr>
            <a:lstStyle/>
            <a:p>
              <a:r>
                <a:rPr lang="en-GB" sz="1300" dirty="0">
                  <a:solidFill>
                    <a:prstClr val="white"/>
                  </a:solidFill>
                  <a:latin typeface="Calibri" panose="020F0502020204030204"/>
                </a:rPr>
                <a:t>   </a:t>
              </a:r>
              <a:r>
                <a:rPr lang="en-GB" sz="1300" dirty="0">
                  <a:solidFill>
                    <a:prstClr val="white"/>
                  </a:solidFill>
                  <a:latin typeface="Calibri" panose="020F0502020204030204"/>
                  <a:hlinkClick r:id="rId4">
                    <a:extLst>
                      <a:ext uri="{A12FA001-AC4F-418D-AE19-62706E023703}">
                        <ahyp:hlinkClr xmlns:ahyp="http://schemas.microsoft.com/office/drawing/2018/hyperlinkcolor" val="tx"/>
                      </a:ext>
                    </a:extLst>
                  </a:hlinkClick>
                </a:rPr>
                <a:t>www.lscpbirmingham.org.uk</a:t>
              </a:r>
              <a:r>
                <a:rPr lang="en-GB" sz="1300" dirty="0">
                  <a:solidFill>
                    <a:prstClr val="white"/>
                  </a:solidFill>
                  <a:latin typeface="Calibri" panose="020F0502020204030204"/>
                </a:rPr>
                <a:t>                                                                                                                                                                                                                              @BirminghamLSCP</a:t>
              </a:r>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E25BA9D8-4B69-E16A-FD25-99EB5DDC05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4434" y="6657515"/>
              <a:ext cx="176147" cy="180000"/>
            </a:xfrm>
            <a:prstGeom prst="rect">
              <a:avLst/>
            </a:prstGeom>
          </p:spPr>
        </p:pic>
      </p:grpSp>
    </p:spTree>
    <p:extLst>
      <p:ext uri="{BB962C8B-B14F-4D97-AF65-F5344CB8AC3E}">
        <p14:creationId xmlns:p14="http://schemas.microsoft.com/office/powerpoint/2010/main" val="270336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with a circle and two circles&#10;&#10;Description automatically generated with medium confidence">
            <a:extLst>
              <a:ext uri="{FF2B5EF4-FFF2-40B4-BE49-F238E27FC236}">
                <a16:creationId xmlns:a16="http://schemas.microsoft.com/office/drawing/2014/main" id="{38783B52-F800-F276-F1CD-80E872C33C10}"/>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573047" y="816461"/>
            <a:ext cx="6377379" cy="6441408"/>
          </a:xfrm>
          <a:prstGeom prst="rect">
            <a:avLst/>
          </a:prstGeom>
        </p:spPr>
      </p:pic>
      <p:pic>
        <p:nvPicPr>
          <p:cNvPr id="6" name="Picture 5">
            <a:extLst>
              <a:ext uri="{FF2B5EF4-FFF2-40B4-BE49-F238E27FC236}">
                <a16:creationId xmlns:a16="http://schemas.microsoft.com/office/drawing/2014/main" id="{E3EE4283-DB23-50CD-1A32-F48DCBE2D3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01872" y="168133"/>
            <a:ext cx="2332254" cy="1026192"/>
          </a:xfrm>
          <a:prstGeom prst="rect">
            <a:avLst/>
          </a:prstGeom>
        </p:spPr>
      </p:pic>
      <p:grpSp>
        <p:nvGrpSpPr>
          <p:cNvPr id="9" name="Group 8">
            <a:extLst>
              <a:ext uri="{FF2B5EF4-FFF2-40B4-BE49-F238E27FC236}">
                <a16:creationId xmlns:a16="http://schemas.microsoft.com/office/drawing/2014/main" id="{345BBF03-1244-C6C8-BD95-E0400A300A64}"/>
              </a:ext>
            </a:extLst>
          </p:cNvPr>
          <p:cNvGrpSpPr/>
          <p:nvPr/>
        </p:nvGrpSpPr>
        <p:grpSpPr>
          <a:xfrm>
            <a:off x="0" y="6581001"/>
            <a:ext cx="12192000" cy="292388"/>
            <a:chOff x="0" y="6581001"/>
            <a:chExt cx="12192000" cy="292388"/>
          </a:xfrm>
          <a:solidFill>
            <a:srgbClr val="477E1E"/>
          </a:solidFill>
        </p:grpSpPr>
        <p:sp>
          <p:nvSpPr>
            <p:cNvPr id="10" name="TextBox 9">
              <a:extLst>
                <a:ext uri="{FF2B5EF4-FFF2-40B4-BE49-F238E27FC236}">
                  <a16:creationId xmlns:a16="http://schemas.microsoft.com/office/drawing/2014/main" id="{DCB3E47D-030D-585C-8AE3-AB4F7A939671}"/>
                </a:ext>
              </a:extLst>
            </p:cNvPr>
            <p:cNvSpPr txBox="1"/>
            <p:nvPr/>
          </p:nvSpPr>
          <p:spPr>
            <a:xfrm>
              <a:off x="0" y="6581001"/>
              <a:ext cx="12192000" cy="292388"/>
            </a:xfrm>
            <a:prstGeom prst="rect">
              <a:avLst/>
            </a:prstGeom>
            <a:grpFill/>
          </p:spPr>
          <p:txBody>
            <a:bodyPr wrap="square" rtlCol="0">
              <a:spAutoFit/>
            </a:bodyPr>
            <a:lstStyle/>
            <a:p>
              <a:r>
                <a:rPr lang="en-GB" sz="1300" dirty="0">
                  <a:solidFill>
                    <a:prstClr val="white"/>
                  </a:solidFill>
                  <a:latin typeface="Calibri" panose="020F0502020204030204"/>
                </a:rPr>
                <a:t>   </a:t>
              </a:r>
              <a:r>
                <a:rPr lang="en-GB" sz="1300" dirty="0">
                  <a:solidFill>
                    <a:prstClr val="white"/>
                  </a:solidFill>
                  <a:latin typeface="Calibri" panose="020F0502020204030204"/>
                  <a:hlinkClick r:id="rId4">
                    <a:extLst>
                      <a:ext uri="{A12FA001-AC4F-418D-AE19-62706E023703}">
                        <ahyp:hlinkClr xmlns:ahyp="http://schemas.microsoft.com/office/drawing/2018/hyperlinkcolor" val="tx"/>
                      </a:ext>
                    </a:extLst>
                  </a:hlinkClick>
                </a:rPr>
                <a:t>www.lscpbirmingham.org.uk</a:t>
              </a:r>
              <a:r>
                <a:rPr lang="en-GB" sz="1300" dirty="0">
                  <a:solidFill>
                    <a:prstClr val="white"/>
                  </a:solidFill>
                  <a:latin typeface="Calibri" panose="020F0502020204030204"/>
                </a:rPr>
                <a:t>                                                                                                                                                                                                                              @BirminghamLSCP</a:t>
              </a:r>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45A8BC4F-2552-7A63-8248-BB780644C5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4434" y="6657515"/>
              <a:ext cx="176147" cy="180000"/>
            </a:xfrm>
            <a:prstGeom prst="rect">
              <a:avLst/>
            </a:prstGeom>
            <a:grpFill/>
          </p:spPr>
        </p:pic>
      </p:grpSp>
      <p:sp>
        <p:nvSpPr>
          <p:cNvPr id="5" name="Title 4">
            <a:extLst>
              <a:ext uri="{FF2B5EF4-FFF2-40B4-BE49-F238E27FC236}">
                <a16:creationId xmlns:a16="http://schemas.microsoft.com/office/drawing/2014/main" id="{11D4362E-05CF-ACE9-395C-3B5F350CF4BF}"/>
              </a:ext>
            </a:extLst>
          </p:cNvPr>
          <p:cNvSpPr>
            <a:spLocks noGrp="1"/>
          </p:cNvSpPr>
          <p:nvPr>
            <p:ph type="title"/>
          </p:nvPr>
        </p:nvSpPr>
        <p:spPr/>
        <p:txBody>
          <a:bodyPr>
            <a:normAutofit/>
          </a:bodyPr>
          <a:lstStyle/>
          <a:p>
            <a:r>
              <a:rPr lang="en-GB" sz="3200" b="1" dirty="0">
                <a:latin typeface="+mn-lt"/>
              </a:rPr>
              <a:t>Out of Sight – Initial Work</a:t>
            </a:r>
            <a:br>
              <a:rPr lang="en-GB" sz="3200" b="1" dirty="0">
                <a:latin typeface="+mn-lt"/>
              </a:rPr>
            </a:br>
            <a:endParaRPr lang="en-GB" sz="3200" dirty="0"/>
          </a:p>
        </p:txBody>
      </p:sp>
      <p:sp>
        <p:nvSpPr>
          <p:cNvPr id="12" name="Content Placeholder 11">
            <a:extLst>
              <a:ext uri="{FF2B5EF4-FFF2-40B4-BE49-F238E27FC236}">
                <a16:creationId xmlns:a16="http://schemas.microsoft.com/office/drawing/2014/main" id="{7218740C-F875-44BF-9A6D-98DBF03F2D94}"/>
              </a:ext>
            </a:extLst>
          </p:cNvPr>
          <p:cNvSpPr>
            <a:spLocks noGrp="1"/>
          </p:cNvSpPr>
          <p:nvPr>
            <p:ph idx="1"/>
          </p:nvPr>
        </p:nvSpPr>
        <p:spPr/>
        <p:txBody>
          <a:bodyPr>
            <a:normAutofit fontScale="92500" lnSpcReduction="10000"/>
          </a:bodyPr>
          <a:lstStyle/>
          <a:p>
            <a:r>
              <a:rPr lang="en-GB" sz="2400" dirty="0"/>
              <a:t>Review of the work of education – assurance</a:t>
            </a:r>
          </a:p>
          <a:p>
            <a:pPr lvl="1"/>
            <a:r>
              <a:rPr lang="en-GB" sz="2200" dirty="0"/>
              <a:t>Early years – Primary schools</a:t>
            </a:r>
          </a:p>
          <a:p>
            <a:pPr lvl="1"/>
            <a:r>
              <a:rPr lang="en-GB" sz="2200" dirty="0"/>
              <a:t>Primary schools – secondary school</a:t>
            </a:r>
          </a:p>
          <a:p>
            <a:pPr lvl="1"/>
            <a:r>
              <a:rPr lang="en-GB" sz="2200" dirty="0"/>
              <a:t>Secondary school – post 16</a:t>
            </a:r>
          </a:p>
          <a:p>
            <a:pPr lvl="1"/>
            <a:r>
              <a:rPr lang="en-GB" sz="2200" dirty="0"/>
              <a:t>Part –time timetables</a:t>
            </a:r>
          </a:p>
          <a:p>
            <a:pPr lvl="1"/>
            <a:r>
              <a:rPr lang="en-GB" sz="2200" dirty="0"/>
              <a:t>Low-school attendance</a:t>
            </a:r>
          </a:p>
          <a:p>
            <a:r>
              <a:rPr lang="en-GB" sz="2400" dirty="0"/>
              <a:t>Health</a:t>
            </a:r>
          </a:p>
          <a:p>
            <a:pPr lvl="1"/>
            <a:r>
              <a:rPr lang="en-GB" sz="2200" dirty="0"/>
              <a:t>Maternity – HV</a:t>
            </a:r>
          </a:p>
          <a:p>
            <a:pPr lvl="1"/>
            <a:r>
              <a:rPr lang="en-GB" sz="2200" dirty="0"/>
              <a:t>HV – SN</a:t>
            </a:r>
          </a:p>
          <a:p>
            <a:pPr lvl="1"/>
            <a:r>
              <a:rPr lang="en-GB" sz="2200" dirty="0"/>
              <a:t>GP – ghost children</a:t>
            </a:r>
          </a:p>
          <a:p>
            <a:pPr lvl="1"/>
            <a:r>
              <a:rPr lang="en-GB" sz="2200" dirty="0"/>
              <a:t>Children not bought to appointments – but also not in school, ? Increased risk</a:t>
            </a:r>
          </a:p>
          <a:p>
            <a:r>
              <a:rPr lang="en-GB" sz="2400" dirty="0"/>
              <a:t>Police</a:t>
            </a:r>
            <a:r>
              <a:rPr lang="en-GB" sz="2200" dirty="0"/>
              <a:t> – review of identified inactive missing children</a:t>
            </a:r>
          </a:p>
          <a:p>
            <a:r>
              <a:rPr lang="en-GB" sz="2400" dirty="0"/>
              <a:t>Boarder Force </a:t>
            </a:r>
            <a:r>
              <a:rPr lang="en-GB" sz="2200" dirty="0"/>
              <a:t>– children in / out of the country</a:t>
            </a:r>
          </a:p>
        </p:txBody>
      </p:sp>
    </p:spTree>
    <p:extLst>
      <p:ext uri="{BB962C8B-B14F-4D97-AF65-F5344CB8AC3E}">
        <p14:creationId xmlns:p14="http://schemas.microsoft.com/office/powerpoint/2010/main" val="894860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logo with a circle and two circles&#10;&#10;Description automatically generated with medium confidence">
            <a:extLst>
              <a:ext uri="{FF2B5EF4-FFF2-40B4-BE49-F238E27FC236}">
                <a16:creationId xmlns:a16="http://schemas.microsoft.com/office/drawing/2014/main" id="{DE991B6F-4308-4650-A127-16D899B2395D}"/>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608217" y="710954"/>
            <a:ext cx="6377379" cy="6441408"/>
          </a:xfrm>
          <a:prstGeom prst="rect">
            <a:avLst/>
          </a:prstGeom>
        </p:spPr>
      </p:pic>
      <p:sp>
        <p:nvSpPr>
          <p:cNvPr id="2" name="Title 1">
            <a:extLst>
              <a:ext uri="{FF2B5EF4-FFF2-40B4-BE49-F238E27FC236}">
                <a16:creationId xmlns:a16="http://schemas.microsoft.com/office/drawing/2014/main" id="{DC53D1F0-4930-EB67-0C09-D53064F2861A}"/>
              </a:ext>
            </a:extLst>
          </p:cNvPr>
          <p:cNvSpPr>
            <a:spLocks noGrp="1"/>
          </p:cNvSpPr>
          <p:nvPr>
            <p:ph type="title"/>
          </p:nvPr>
        </p:nvSpPr>
        <p:spPr/>
        <p:txBody>
          <a:bodyPr>
            <a:normAutofit/>
          </a:bodyPr>
          <a:lstStyle/>
          <a:p>
            <a:r>
              <a:rPr lang="en-GB" dirty="0">
                <a:latin typeface="Calibri" panose="020F0502020204030204" pitchFamily="34" charset="0"/>
                <a:cs typeface="Calibri" panose="020F0502020204030204" pitchFamily="34" charset="0"/>
              </a:rPr>
              <a:t>Out of sight – Further Work</a:t>
            </a:r>
          </a:p>
        </p:txBody>
      </p:sp>
      <p:sp>
        <p:nvSpPr>
          <p:cNvPr id="3" name="Content Placeholder 2">
            <a:extLst>
              <a:ext uri="{FF2B5EF4-FFF2-40B4-BE49-F238E27FC236}">
                <a16:creationId xmlns:a16="http://schemas.microsoft.com/office/drawing/2014/main" id="{38375148-CB69-E7C4-E3D8-A1A5CF552751}"/>
              </a:ext>
            </a:extLst>
          </p:cNvPr>
          <p:cNvSpPr>
            <a:spLocks noGrp="1"/>
          </p:cNvSpPr>
          <p:nvPr>
            <p:ph idx="1"/>
          </p:nvPr>
        </p:nvSpPr>
        <p:spPr/>
        <p:txBody>
          <a:bodyPr/>
          <a:lstStyle/>
          <a:p>
            <a:r>
              <a:rPr lang="en-GB" sz="2200" dirty="0"/>
              <a:t>Facilitated workshop – joint responses during COVID</a:t>
            </a:r>
          </a:p>
          <a:p>
            <a:r>
              <a:rPr lang="en-GB" sz="2200" dirty="0"/>
              <a:t>Use of systems already know to work well – CASS</a:t>
            </a:r>
          </a:p>
          <a:p>
            <a:r>
              <a:rPr lang="en-GB" sz="2200" dirty="0"/>
              <a:t>BSCP – Leaders assembly – way forward agreed</a:t>
            </a:r>
          </a:p>
          <a:p>
            <a:pPr marL="0" indent="0">
              <a:buNone/>
            </a:pPr>
            <a:endParaRPr lang="en-GB" dirty="0"/>
          </a:p>
        </p:txBody>
      </p:sp>
      <p:pic>
        <p:nvPicPr>
          <p:cNvPr id="5" name="Picture 4">
            <a:extLst>
              <a:ext uri="{FF2B5EF4-FFF2-40B4-BE49-F238E27FC236}">
                <a16:creationId xmlns:a16="http://schemas.microsoft.com/office/drawing/2014/main" id="{E9512030-2FB9-A857-5FE9-5A885E34E49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01872" y="158405"/>
            <a:ext cx="2332254" cy="1026192"/>
          </a:xfrm>
          <a:prstGeom prst="rect">
            <a:avLst/>
          </a:prstGeom>
        </p:spPr>
      </p:pic>
      <p:grpSp>
        <p:nvGrpSpPr>
          <p:cNvPr id="7" name="Group 6">
            <a:extLst>
              <a:ext uri="{FF2B5EF4-FFF2-40B4-BE49-F238E27FC236}">
                <a16:creationId xmlns:a16="http://schemas.microsoft.com/office/drawing/2014/main" id="{B4C4EBAE-99F8-1824-F178-447C07F4015E}"/>
              </a:ext>
            </a:extLst>
          </p:cNvPr>
          <p:cNvGrpSpPr/>
          <p:nvPr/>
        </p:nvGrpSpPr>
        <p:grpSpPr>
          <a:xfrm>
            <a:off x="0" y="6581001"/>
            <a:ext cx="12192000" cy="292388"/>
            <a:chOff x="0" y="6581001"/>
            <a:chExt cx="12192000" cy="292388"/>
          </a:xfrm>
        </p:grpSpPr>
        <p:sp>
          <p:nvSpPr>
            <p:cNvPr id="8" name="TextBox 7">
              <a:extLst>
                <a:ext uri="{FF2B5EF4-FFF2-40B4-BE49-F238E27FC236}">
                  <a16:creationId xmlns:a16="http://schemas.microsoft.com/office/drawing/2014/main" id="{AFAE260A-09E6-A06F-E7CA-ABEA37A32627}"/>
                </a:ext>
              </a:extLst>
            </p:cNvPr>
            <p:cNvSpPr txBox="1"/>
            <p:nvPr/>
          </p:nvSpPr>
          <p:spPr>
            <a:xfrm>
              <a:off x="0" y="6581001"/>
              <a:ext cx="12192000" cy="292388"/>
            </a:xfrm>
            <a:prstGeom prst="rect">
              <a:avLst/>
            </a:prstGeom>
            <a:solidFill>
              <a:srgbClr val="477E1E"/>
            </a:solidFill>
          </p:spPr>
          <p:txBody>
            <a:bodyPr wrap="square" rtlCol="0">
              <a:spAutoFit/>
            </a:bodyPr>
            <a:lstStyle/>
            <a:p>
              <a:r>
                <a:rPr lang="en-GB" sz="1300" dirty="0">
                  <a:solidFill>
                    <a:prstClr val="white"/>
                  </a:solidFill>
                  <a:latin typeface="Calibri" panose="020F0502020204030204"/>
                </a:rPr>
                <a:t>   </a:t>
              </a:r>
              <a:r>
                <a:rPr lang="en-GB" sz="1300" dirty="0">
                  <a:solidFill>
                    <a:prstClr val="white"/>
                  </a:solidFill>
                  <a:latin typeface="Calibri" panose="020F0502020204030204"/>
                  <a:hlinkClick r:id="rId4">
                    <a:extLst>
                      <a:ext uri="{A12FA001-AC4F-418D-AE19-62706E023703}">
                        <ahyp:hlinkClr xmlns:ahyp="http://schemas.microsoft.com/office/drawing/2018/hyperlinkcolor" val="tx"/>
                      </a:ext>
                    </a:extLst>
                  </a:hlinkClick>
                </a:rPr>
                <a:t>www.lscpbirmingham.org.uk</a:t>
              </a:r>
              <a:r>
                <a:rPr lang="en-GB" sz="1300" dirty="0">
                  <a:solidFill>
                    <a:prstClr val="white"/>
                  </a:solidFill>
                  <a:latin typeface="Calibri" panose="020F0502020204030204"/>
                </a:rPr>
                <a:t>                                                                                                                                                                                                                              @BirminghamLSCP</a:t>
              </a:r>
            </a:p>
          </p:txBody>
        </p:sp>
        <p:pic>
          <p:nvPicPr>
            <p:cNvPr id="9" name="Picture 8" descr="A black background with a black square&#10;&#10;Description automatically generated with medium confidence">
              <a:extLst>
                <a:ext uri="{FF2B5EF4-FFF2-40B4-BE49-F238E27FC236}">
                  <a16:creationId xmlns:a16="http://schemas.microsoft.com/office/drawing/2014/main" id="{9BD72C25-704C-3CFD-1035-6E6B456082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4434" y="6657515"/>
              <a:ext cx="176147" cy="180000"/>
            </a:xfrm>
            <a:prstGeom prst="rect">
              <a:avLst/>
            </a:prstGeom>
          </p:spPr>
        </p:pic>
      </p:grpSp>
    </p:spTree>
    <p:extLst>
      <p:ext uri="{BB962C8B-B14F-4D97-AF65-F5344CB8AC3E}">
        <p14:creationId xmlns:p14="http://schemas.microsoft.com/office/powerpoint/2010/main" val="3673938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logo with a circle and two circles">
            <a:extLst>
              <a:ext uri="{FF2B5EF4-FFF2-40B4-BE49-F238E27FC236}">
                <a16:creationId xmlns:a16="http://schemas.microsoft.com/office/drawing/2014/main" id="{E03E1530-C985-5ECC-E91D-6ADFB69D258F}"/>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608217" y="710954"/>
            <a:ext cx="6377379" cy="6441408"/>
          </a:xfrm>
          <a:prstGeom prst="rect">
            <a:avLst/>
          </a:prstGeom>
        </p:spPr>
      </p:pic>
      <p:sp>
        <p:nvSpPr>
          <p:cNvPr id="2" name="Content Placeholder 1">
            <a:extLst>
              <a:ext uri="{FF2B5EF4-FFF2-40B4-BE49-F238E27FC236}">
                <a16:creationId xmlns:a16="http://schemas.microsoft.com/office/drawing/2014/main" id="{E92930DA-0F5D-4B6B-41D0-6C2CB2BFB620}"/>
              </a:ext>
            </a:extLst>
          </p:cNvPr>
          <p:cNvSpPr>
            <a:spLocks noGrp="1"/>
          </p:cNvSpPr>
          <p:nvPr>
            <p:ph sz="half" idx="1"/>
          </p:nvPr>
        </p:nvSpPr>
        <p:spPr/>
        <p:txBody>
          <a:bodyPr/>
          <a:lstStyle/>
          <a:p>
            <a:r>
              <a:rPr lang="en-US" dirty="0"/>
              <a:t>EHCP/SEND </a:t>
            </a:r>
          </a:p>
          <a:p>
            <a:r>
              <a:rPr lang="en-US" dirty="0"/>
              <a:t>Exclusions</a:t>
            </a:r>
          </a:p>
          <a:p>
            <a:r>
              <a:rPr lang="en-US" dirty="0"/>
              <a:t>Part-time timetables</a:t>
            </a:r>
          </a:p>
          <a:p>
            <a:r>
              <a:rPr lang="en-US" dirty="0"/>
              <a:t>Elective Home Education</a:t>
            </a:r>
          </a:p>
          <a:p>
            <a:r>
              <a:rPr lang="en-US" dirty="0"/>
              <a:t>Poor attendance</a:t>
            </a:r>
          </a:p>
          <a:p>
            <a:r>
              <a:rPr lang="en-US" dirty="0"/>
              <a:t>No school place</a:t>
            </a:r>
          </a:p>
          <a:p>
            <a:r>
              <a:rPr lang="en-US" dirty="0"/>
              <a:t>Newly arrived, new to area</a:t>
            </a:r>
          </a:p>
          <a:p>
            <a:r>
              <a:rPr lang="en-US" dirty="0"/>
              <a:t>Insecure immigration status</a:t>
            </a:r>
          </a:p>
          <a:p>
            <a:r>
              <a:rPr lang="en-US" dirty="0"/>
              <a:t>Private fostering arrangements</a:t>
            </a:r>
          </a:p>
          <a:p>
            <a:endParaRPr lang="en-GB" dirty="0"/>
          </a:p>
        </p:txBody>
      </p:sp>
      <p:sp>
        <p:nvSpPr>
          <p:cNvPr id="3" name="Content Placeholder 2">
            <a:extLst>
              <a:ext uri="{FF2B5EF4-FFF2-40B4-BE49-F238E27FC236}">
                <a16:creationId xmlns:a16="http://schemas.microsoft.com/office/drawing/2014/main" id="{7588641D-E171-5BFF-CA48-FEAD6992B540}"/>
              </a:ext>
            </a:extLst>
          </p:cNvPr>
          <p:cNvSpPr>
            <a:spLocks noGrp="1"/>
          </p:cNvSpPr>
          <p:nvPr>
            <p:ph sz="half" idx="2"/>
          </p:nvPr>
        </p:nvSpPr>
        <p:spPr/>
        <p:txBody>
          <a:bodyPr/>
          <a:lstStyle/>
          <a:p>
            <a:r>
              <a:rPr lang="en-US" dirty="0"/>
              <a:t>Transient groups</a:t>
            </a:r>
          </a:p>
          <a:p>
            <a:r>
              <a:rPr lang="en-US" dirty="0"/>
              <a:t>Unregulated provision</a:t>
            </a:r>
          </a:p>
          <a:p>
            <a:r>
              <a:rPr lang="en-US" dirty="0"/>
              <a:t>Temporary Accommodation</a:t>
            </a:r>
          </a:p>
          <a:p>
            <a:r>
              <a:rPr lang="en-US" dirty="0"/>
              <a:t>Families living ‘off-grid’</a:t>
            </a:r>
          </a:p>
          <a:p>
            <a:r>
              <a:rPr lang="en-US" dirty="0"/>
              <a:t>No take up of  EEE</a:t>
            </a:r>
          </a:p>
          <a:p>
            <a:r>
              <a:rPr lang="en-US" dirty="0"/>
              <a:t>Risk of serious youth violence</a:t>
            </a:r>
          </a:p>
          <a:p>
            <a:r>
              <a:rPr lang="en-US" dirty="0"/>
              <a:t>At risk of exploitation</a:t>
            </a:r>
          </a:p>
          <a:p>
            <a:r>
              <a:rPr lang="en-US" dirty="0"/>
              <a:t>Abroad and out of contact</a:t>
            </a:r>
          </a:p>
          <a:p>
            <a:r>
              <a:rPr lang="en-US" dirty="0"/>
              <a:t>Never been known to services</a:t>
            </a:r>
          </a:p>
          <a:p>
            <a:endParaRPr lang="en-GB" dirty="0"/>
          </a:p>
        </p:txBody>
      </p:sp>
      <p:sp>
        <p:nvSpPr>
          <p:cNvPr id="4" name="Title 3">
            <a:extLst>
              <a:ext uri="{FF2B5EF4-FFF2-40B4-BE49-F238E27FC236}">
                <a16:creationId xmlns:a16="http://schemas.microsoft.com/office/drawing/2014/main" id="{80D7583C-A3E8-06F1-AA06-55F7A4FF22FF}"/>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Children missing education and out of sight</a:t>
            </a:r>
            <a:endParaRPr lang="en-GB"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A6A2FA45-2B16-B7E1-21F4-E4CE04DAC9C3}"/>
              </a:ext>
            </a:extLst>
          </p:cNvPr>
          <p:cNvSpPr>
            <a:spLocks noGrp="1"/>
          </p:cNvSpPr>
          <p:nvPr>
            <p:ph type="sldNum" sz="quarter" idx="4"/>
          </p:nvPr>
        </p:nvSpPr>
        <p:spPr/>
        <p:txBody>
          <a:bodyPr/>
          <a:lstStyle/>
          <a:p>
            <a:r>
              <a:rPr lang="en-GB"/>
              <a:t>PAGE </a:t>
            </a:r>
            <a:fld id="{45A89BE1-5792-4ACB-BF4C-7FAB88C6C5B7}" type="slidenum">
              <a:rPr lang="en-GB" smtClean="0"/>
              <a:pPr/>
              <a:t>26</a:t>
            </a:fld>
            <a:endParaRPr lang="en-GB" dirty="0"/>
          </a:p>
        </p:txBody>
      </p:sp>
      <p:pic>
        <p:nvPicPr>
          <p:cNvPr id="6" name="Picture 5">
            <a:extLst>
              <a:ext uri="{FF2B5EF4-FFF2-40B4-BE49-F238E27FC236}">
                <a16:creationId xmlns:a16="http://schemas.microsoft.com/office/drawing/2014/main" id="{3CD02C85-0B47-EB24-AE9A-B13C179B73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01872" y="158405"/>
            <a:ext cx="2332254" cy="1026192"/>
          </a:xfrm>
          <a:prstGeom prst="rect">
            <a:avLst/>
          </a:prstGeom>
        </p:spPr>
      </p:pic>
      <p:grpSp>
        <p:nvGrpSpPr>
          <p:cNvPr id="8" name="Group 7">
            <a:extLst>
              <a:ext uri="{FF2B5EF4-FFF2-40B4-BE49-F238E27FC236}">
                <a16:creationId xmlns:a16="http://schemas.microsoft.com/office/drawing/2014/main" id="{5E7FE72A-10A2-95BB-5215-BCC7A9DC70E3}"/>
              </a:ext>
            </a:extLst>
          </p:cNvPr>
          <p:cNvGrpSpPr/>
          <p:nvPr/>
        </p:nvGrpSpPr>
        <p:grpSpPr>
          <a:xfrm>
            <a:off x="0" y="6581001"/>
            <a:ext cx="12192000" cy="292388"/>
            <a:chOff x="0" y="6581001"/>
            <a:chExt cx="12192000" cy="292388"/>
          </a:xfrm>
        </p:grpSpPr>
        <p:sp>
          <p:nvSpPr>
            <p:cNvPr id="9" name="TextBox 8">
              <a:extLst>
                <a:ext uri="{FF2B5EF4-FFF2-40B4-BE49-F238E27FC236}">
                  <a16:creationId xmlns:a16="http://schemas.microsoft.com/office/drawing/2014/main" id="{7955D78B-55B2-D07B-57C8-6A23B3097EF5}"/>
                </a:ext>
              </a:extLst>
            </p:cNvPr>
            <p:cNvSpPr txBox="1"/>
            <p:nvPr/>
          </p:nvSpPr>
          <p:spPr>
            <a:xfrm>
              <a:off x="0" y="6581001"/>
              <a:ext cx="12192000" cy="292388"/>
            </a:xfrm>
            <a:prstGeom prst="rect">
              <a:avLst/>
            </a:prstGeom>
            <a:solidFill>
              <a:srgbClr val="477E1E"/>
            </a:solidFill>
          </p:spPr>
          <p:txBody>
            <a:bodyPr wrap="square" rtlCol="0">
              <a:spAutoFit/>
            </a:bodyPr>
            <a:lstStyle/>
            <a:p>
              <a:r>
                <a:rPr lang="en-GB" sz="1300" dirty="0">
                  <a:solidFill>
                    <a:prstClr val="white"/>
                  </a:solidFill>
                  <a:latin typeface="Calibri" panose="020F0502020204030204"/>
                </a:rPr>
                <a:t>   </a:t>
              </a:r>
              <a:r>
                <a:rPr lang="en-GB" sz="1300" dirty="0">
                  <a:solidFill>
                    <a:prstClr val="white"/>
                  </a:solidFill>
                  <a:latin typeface="Calibri" panose="020F0502020204030204"/>
                  <a:hlinkClick r:id="rId4">
                    <a:extLst>
                      <a:ext uri="{A12FA001-AC4F-418D-AE19-62706E023703}">
                        <ahyp:hlinkClr xmlns:ahyp="http://schemas.microsoft.com/office/drawing/2018/hyperlinkcolor" val="tx"/>
                      </a:ext>
                    </a:extLst>
                  </a:hlinkClick>
                </a:rPr>
                <a:t>www.lscpbirmingham.org.uk</a:t>
              </a:r>
              <a:r>
                <a:rPr lang="en-GB" sz="1300" dirty="0">
                  <a:solidFill>
                    <a:prstClr val="white"/>
                  </a:solidFill>
                  <a:latin typeface="Calibri" panose="020F0502020204030204"/>
                </a:rPr>
                <a:t>                                                                                                                                                                                                                              @BirminghamLSCP</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54A4267B-29B4-04CE-028A-B15DB01F75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4434" y="6657515"/>
              <a:ext cx="176147" cy="180000"/>
            </a:xfrm>
            <a:prstGeom prst="rect">
              <a:avLst/>
            </a:prstGeom>
          </p:spPr>
        </p:pic>
      </p:grpSp>
    </p:spTree>
    <p:extLst>
      <p:ext uri="{BB962C8B-B14F-4D97-AF65-F5344CB8AC3E}">
        <p14:creationId xmlns:p14="http://schemas.microsoft.com/office/powerpoint/2010/main" val="640672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logo with a circle and two circles&#10;&#10;Description automatically generated with medium confidence">
            <a:extLst>
              <a:ext uri="{FF2B5EF4-FFF2-40B4-BE49-F238E27FC236}">
                <a16:creationId xmlns:a16="http://schemas.microsoft.com/office/drawing/2014/main" id="{9A382E74-834E-79F6-8D49-D5549E6116F1}"/>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608217" y="710954"/>
            <a:ext cx="6377379" cy="6441408"/>
          </a:xfrm>
          <a:prstGeom prst="rect">
            <a:avLst/>
          </a:prstGeom>
        </p:spPr>
      </p:pic>
      <p:pic>
        <p:nvPicPr>
          <p:cNvPr id="4" name="Picture 3" descr="A screenshot of a computer&#10;&#10;Description automatically generated">
            <a:extLst>
              <a:ext uri="{FF2B5EF4-FFF2-40B4-BE49-F238E27FC236}">
                <a16:creationId xmlns:a16="http://schemas.microsoft.com/office/drawing/2014/main" id="{3B321CE7-C8E4-A137-983D-1C0AF893C9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7925"/>
            <a:ext cx="10363200" cy="5844587"/>
          </a:xfrm>
          <a:prstGeom prst="rect">
            <a:avLst/>
          </a:prstGeom>
        </p:spPr>
      </p:pic>
      <p:sp>
        <p:nvSpPr>
          <p:cNvPr id="3" name="TextBox 2">
            <a:extLst>
              <a:ext uri="{FF2B5EF4-FFF2-40B4-BE49-F238E27FC236}">
                <a16:creationId xmlns:a16="http://schemas.microsoft.com/office/drawing/2014/main" id="{15F96167-45A3-7FA0-604A-0B70F2C33C34}"/>
              </a:ext>
            </a:extLst>
          </p:cNvPr>
          <p:cNvSpPr txBox="1"/>
          <p:nvPr/>
        </p:nvSpPr>
        <p:spPr>
          <a:xfrm>
            <a:off x="10128449" y="164637"/>
            <a:ext cx="798873" cy="400110"/>
          </a:xfrm>
          <a:prstGeom prst="rect">
            <a:avLst/>
          </a:prstGeom>
          <a:noFill/>
        </p:spPr>
        <p:txBody>
          <a:bodyPr wrap="none" rtlCol="0">
            <a:spAutoFit/>
          </a:bodyPr>
          <a:lstStyle/>
          <a:p>
            <a:pPr defTabSz="1038977"/>
            <a:r>
              <a:rPr lang="en-US" sz="2000" dirty="0">
                <a:solidFill>
                  <a:prstClr val="black"/>
                </a:solidFill>
                <a:highlight>
                  <a:srgbClr val="FFFF00"/>
                </a:highlight>
                <a:latin typeface="Arial Nova"/>
              </a:rPr>
              <a:t>Razia</a:t>
            </a:r>
          </a:p>
        </p:txBody>
      </p:sp>
      <p:grpSp>
        <p:nvGrpSpPr>
          <p:cNvPr id="8" name="Group 7">
            <a:extLst>
              <a:ext uri="{FF2B5EF4-FFF2-40B4-BE49-F238E27FC236}">
                <a16:creationId xmlns:a16="http://schemas.microsoft.com/office/drawing/2014/main" id="{95E2E7F8-6E65-39CF-7DF3-517A84721853}"/>
              </a:ext>
            </a:extLst>
          </p:cNvPr>
          <p:cNvGrpSpPr/>
          <p:nvPr/>
        </p:nvGrpSpPr>
        <p:grpSpPr>
          <a:xfrm>
            <a:off x="0" y="6581001"/>
            <a:ext cx="12192000" cy="292388"/>
            <a:chOff x="0" y="6581001"/>
            <a:chExt cx="12192000" cy="292388"/>
          </a:xfrm>
        </p:grpSpPr>
        <p:sp>
          <p:nvSpPr>
            <p:cNvPr id="9" name="TextBox 8">
              <a:extLst>
                <a:ext uri="{FF2B5EF4-FFF2-40B4-BE49-F238E27FC236}">
                  <a16:creationId xmlns:a16="http://schemas.microsoft.com/office/drawing/2014/main" id="{FF14061B-F5F4-B2BA-6F87-ED54B0EB4A13}"/>
                </a:ext>
              </a:extLst>
            </p:cNvPr>
            <p:cNvSpPr txBox="1"/>
            <p:nvPr/>
          </p:nvSpPr>
          <p:spPr>
            <a:xfrm>
              <a:off x="0" y="6581001"/>
              <a:ext cx="12192000" cy="292388"/>
            </a:xfrm>
            <a:prstGeom prst="rect">
              <a:avLst/>
            </a:prstGeom>
            <a:solidFill>
              <a:srgbClr val="C13373"/>
            </a:solidFill>
          </p:spPr>
          <p:txBody>
            <a:bodyPr wrap="square" rtlCol="0">
              <a:spAutoFit/>
            </a:bodyPr>
            <a:lstStyle/>
            <a:p>
              <a:r>
                <a:rPr lang="en-GB" sz="1300" dirty="0">
                  <a:solidFill>
                    <a:prstClr val="white"/>
                  </a:solidFill>
                  <a:latin typeface="Calibri" panose="020F0502020204030204"/>
                </a:rPr>
                <a:t>   </a:t>
              </a:r>
              <a:r>
                <a:rPr lang="en-GB" sz="1300" dirty="0">
                  <a:solidFill>
                    <a:prstClr val="white"/>
                  </a:solidFill>
                  <a:latin typeface="Calibri" panose="020F0502020204030204"/>
                  <a:hlinkClick r:id="rId5">
                    <a:extLst>
                      <a:ext uri="{A12FA001-AC4F-418D-AE19-62706E023703}">
                        <ahyp:hlinkClr xmlns:ahyp="http://schemas.microsoft.com/office/drawing/2018/hyperlinkcolor" val="tx"/>
                      </a:ext>
                    </a:extLst>
                  </a:hlinkClick>
                </a:rPr>
                <a:t>www.lscpbirmingham.org.uk</a:t>
              </a:r>
              <a:r>
                <a:rPr lang="en-GB" sz="1300" dirty="0">
                  <a:solidFill>
                    <a:prstClr val="white"/>
                  </a:solidFill>
                  <a:latin typeface="Calibri" panose="020F0502020204030204"/>
                </a:rPr>
                <a:t>                                                                                                                                                                                                                              @BirminghamLSCP</a:t>
              </a: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59284D00-24FF-D7AB-834D-E806793291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94434" y="6657515"/>
              <a:ext cx="176147" cy="180000"/>
            </a:xfrm>
            <a:prstGeom prst="rect">
              <a:avLst/>
            </a:prstGeom>
          </p:spPr>
        </p:pic>
      </p:grpSp>
    </p:spTree>
    <p:extLst>
      <p:ext uri="{BB962C8B-B14F-4D97-AF65-F5344CB8AC3E}">
        <p14:creationId xmlns:p14="http://schemas.microsoft.com/office/powerpoint/2010/main" val="86424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A logo with a circle and two circles&#10;&#10;Description automatically generated with medium confidence">
            <a:extLst>
              <a:ext uri="{FF2B5EF4-FFF2-40B4-BE49-F238E27FC236}">
                <a16:creationId xmlns:a16="http://schemas.microsoft.com/office/drawing/2014/main" id="{94B35B72-1F8A-76C6-491A-C25FC7C18A48}"/>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608217" y="710954"/>
            <a:ext cx="6377379" cy="6441408"/>
          </a:xfrm>
          <a:prstGeom prst="rect">
            <a:avLst/>
          </a:prstGeom>
        </p:spPr>
      </p:pic>
      <p:sp>
        <p:nvSpPr>
          <p:cNvPr id="2" name="Title 1">
            <a:extLst>
              <a:ext uri="{FF2B5EF4-FFF2-40B4-BE49-F238E27FC236}">
                <a16:creationId xmlns:a16="http://schemas.microsoft.com/office/drawing/2014/main" id="{CE8B7194-3EE7-4D26-8881-E9BF78AB6896}"/>
              </a:ext>
            </a:extLst>
          </p:cNvPr>
          <p:cNvSpPr>
            <a:spLocks noGrp="1"/>
          </p:cNvSpPr>
          <p:nvPr>
            <p:ph type="title"/>
          </p:nvPr>
        </p:nvSpPr>
        <p:spPr/>
        <p:txBody>
          <a:bodyPr>
            <a:noAutofit/>
          </a:bodyPr>
          <a:lstStyle/>
          <a:p>
            <a:r>
              <a:rPr lang="en-US" dirty="0">
                <a:latin typeface="Calibri" panose="020F0502020204030204" pitchFamily="34" charset="0"/>
                <a:cs typeface="Calibri" panose="020F0502020204030204" pitchFamily="34" charset="0"/>
              </a:rPr>
              <a:t>Reasons for children being out of sight of                                    services</a:t>
            </a:r>
            <a:endParaRPr lang="en-GB"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E87D5574-7AEA-C782-D186-B8C082AFD91B}"/>
              </a:ext>
            </a:extLst>
          </p:cNvPr>
          <p:cNvSpPr>
            <a:spLocks noGrp="1"/>
          </p:cNvSpPr>
          <p:nvPr>
            <p:ph idx="1"/>
          </p:nvPr>
        </p:nvSpPr>
        <p:spPr/>
        <p:txBody>
          <a:bodyPr>
            <a:normAutofit fontScale="92500"/>
          </a:bodyPr>
          <a:lstStyle/>
          <a:p>
            <a:r>
              <a:rPr lang="en-US" sz="2400" dirty="0"/>
              <a:t>Ideological or philosophical views, or different education to that provided in schools</a:t>
            </a:r>
          </a:p>
          <a:p>
            <a:r>
              <a:rPr lang="en-US" sz="2400" dirty="0"/>
              <a:t>Religious or cultural beliefs</a:t>
            </a:r>
          </a:p>
          <a:p>
            <a:r>
              <a:rPr lang="en-US" sz="2400" dirty="0"/>
              <a:t>Dissatisfaction with the school system</a:t>
            </a:r>
          </a:p>
          <a:p>
            <a:r>
              <a:rPr lang="en-US" sz="2400" dirty="0"/>
              <a:t>Bullying of the child at school</a:t>
            </a:r>
          </a:p>
          <a:p>
            <a:r>
              <a:rPr lang="en-US" sz="2400" dirty="0"/>
              <a:t>Health reasons</a:t>
            </a:r>
          </a:p>
          <a:p>
            <a:r>
              <a:rPr lang="en-US" sz="2400" dirty="0"/>
              <a:t>School phobia</a:t>
            </a:r>
          </a:p>
          <a:p>
            <a:r>
              <a:rPr lang="en-US" sz="2400" dirty="0"/>
              <a:t>Special educational needs </a:t>
            </a:r>
          </a:p>
          <a:p>
            <a:r>
              <a:rPr lang="en-US" sz="2400" dirty="0"/>
              <a:t>Dispute with school</a:t>
            </a:r>
          </a:p>
          <a:p>
            <a:r>
              <a:rPr lang="en-US" sz="2400" dirty="0"/>
              <a:t>Awaiting a school place</a:t>
            </a:r>
          </a:p>
          <a:p>
            <a:r>
              <a:rPr lang="en-US" sz="2400" dirty="0"/>
              <a:t>Familial reasons</a:t>
            </a:r>
          </a:p>
          <a:p>
            <a:r>
              <a:rPr lang="en-US" sz="2400" dirty="0"/>
              <a:t>Exploitation</a:t>
            </a:r>
          </a:p>
          <a:p>
            <a:pPr marL="0" indent="0">
              <a:buNone/>
            </a:pPr>
            <a:endParaRPr lang="en-GB" dirty="0"/>
          </a:p>
        </p:txBody>
      </p:sp>
      <p:pic>
        <p:nvPicPr>
          <p:cNvPr id="5" name="Picture 4">
            <a:extLst>
              <a:ext uri="{FF2B5EF4-FFF2-40B4-BE49-F238E27FC236}">
                <a16:creationId xmlns:a16="http://schemas.microsoft.com/office/drawing/2014/main" id="{60BEE1AB-78F4-2FE1-C1B8-9FD7B0F5CD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01872" y="158405"/>
            <a:ext cx="2332254" cy="1026192"/>
          </a:xfrm>
          <a:prstGeom prst="rect">
            <a:avLst/>
          </a:prstGeom>
        </p:spPr>
      </p:pic>
      <p:grpSp>
        <p:nvGrpSpPr>
          <p:cNvPr id="7" name="Group 6">
            <a:extLst>
              <a:ext uri="{FF2B5EF4-FFF2-40B4-BE49-F238E27FC236}">
                <a16:creationId xmlns:a16="http://schemas.microsoft.com/office/drawing/2014/main" id="{9DC936DE-1F96-9779-D206-52F22B73F5C1}"/>
              </a:ext>
            </a:extLst>
          </p:cNvPr>
          <p:cNvGrpSpPr/>
          <p:nvPr/>
        </p:nvGrpSpPr>
        <p:grpSpPr>
          <a:xfrm>
            <a:off x="0" y="6581001"/>
            <a:ext cx="12192000" cy="292388"/>
            <a:chOff x="0" y="6581001"/>
            <a:chExt cx="12192000" cy="292388"/>
          </a:xfrm>
          <a:solidFill>
            <a:srgbClr val="477E1E"/>
          </a:solidFill>
        </p:grpSpPr>
        <p:sp>
          <p:nvSpPr>
            <p:cNvPr id="8" name="TextBox 7">
              <a:extLst>
                <a:ext uri="{FF2B5EF4-FFF2-40B4-BE49-F238E27FC236}">
                  <a16:creationId xmlns:a16="http://schemas.microsoft.com/office/drawing/2014/main" id="{29DC8487-7167-FE0F-C698-3940F452ADFA}"/>
                </a:ext>
              </a:extLst>
            </p:cNvPr>
            <p:cNvSpPr txBox="1"/>
            <p:nvPr/>
          </p:nvSpPr>
          <p:spPr>
            <a:xfrm>
              <a:off x="0" y="6581001"/>
              <a:ext cx="12192000" cy="292388"/>
            </a:xfrm>
            <a:prstGeom prst="rect">
              <a:avLst/>
            </a:prstGeom>
            <a:grpFill/>
          </p:spPr>
          <p:txBody>
            <a:bodyPr wrap="square" rtlCol="0">
              <a:spAutoFit/>
            </a:bodyPr>
            <a:lstStyle/>
            <a:p>
              <a:r>
                <a:rPr lang="en-GB" sz="1300" dirty="0">
                  <a:solidFill>
                    <a:prstClr val="white"/>
                  </a:solidFill>
                  <a:latin typeface="Calibri" panose="020F0502020204030204"/>
                </a:rPr>
                <a:t>   </a:t>
              </a:r>
              <a:r>
                <a:rPr lang="en-GB" sz="1300" dirty="0">
                  <a:solidFill>
                    <a:prstClr val="white"/>
                  </a:solidFill>
                  <a:latin typeface="Calibri" panose="020F0502020204030204"/>
                  <a:hlinkClick r:id="rId4">
                    <a:extLst>
                      <a:ext uri="{A12FA001-AC4F-418D-AE19-62706E023703}">
                        <ahyp:hlinkClr xmlns:ahyp="http://schemas.microsoft.com/office/drawing/2018/hyperlinkcolor" val="tx"/>
                      </a:ext>
                    </a:extLst>
                  </a:hlinkClick>
                </a:rPr>
                <a:t>www.lscpbirmingham.org.uk</a:t>
              </a:r>
              <a:r>
                <a:rPr lang="en-GB" sz="1300" dirty="0">
                  <a:solidFill>
                    <a:prstClr val="white"/>
                  </a:solidFill>
                  <a:latin typeface="Calibri" panose="020F0502020204030204"/>
                </a:rPr>
                <a:t>                                                                                                                                                                                                                              @BirminghamLSCP</a:t>
              </a:r>
            </a:p>
          </p:txBody>
        </p:sp>
        <p:pic>
          <p:nvPicPr>
            <p:cNvPr id="9" name="Picture 8" descr="A black background with a black square&#10;&#10;Description automatically generated with medium confidence">
              <a:extLst>
                <a:ext uri="{FF2B5EF4-FFF2-40B4-BE49-F238E27FC236}">
                  <a16:creationId xmlns:a16="http://schemas.microsoft.com/office/drawing/2014/main" id="{CF682022-F78C-98C1-4FB2-85FFF7422E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4434" y="6657515"/>
              <a:ext cx="176147" cy="180000"/>
            </a:xfrm>
            <a:prstGeom prst="rect">
              <a:avLst/>
            </a:prstGeom>
            <a:grpFill/>
          </p:spPr>
        </p:pic>
      </p:grpSp>
    </p:spTree>
    <p:extLst>
      <p:ext uri="{BB962C8B-B14F-4D97-AF65-F5344CB8AC3E}">
        <p14:creationId xmlns:p14="http://schemas.microsoft.com/office/powerpoint/2010/main" val="3874136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F45BBE0-55B1-44A8-2B2B-146D59345D3D}"/>
              </a:ext>
            </a:extLst>
          </p:cNvPr>
          <p:cNvPicPr>
            <a:picLocks noChangeAspect="1"/>
          </p:cNvPicPr>
          <p:nvPr/>
        </p:nvPicPr>
        <p:blipFill>
          <a:blip r:embed="rId2"/>
          <a:stretch>
            <a:fillRect/>
          </a:stretch>
        </p:blipFill>
        <p:spPr>
          <a:xfrm>
            <a:off x="0" y="-1"/>
            <a:ext cx="12192000" cy="6588779"/>
          </a:xfrm>
          <a:prstGeom prst="rect">
            <a:avLst/>
          </a:prstGeom>
        </p:spPr>
      </p:pic>
      <p:sp>
        <p:nvSpPr>
          <p:cNvPr id="2" name="Title 1">
            <a:extLst>
              <a:ext uri="{FF2B5EF4-FFF2-40B4-BE49-F238E27FC236}">
                <a16:creationId xmlns:a16="http://schemas.microsoft.com/office/drawing/2014/main" id="{C54753BF-8434-0F9D-1BCD-1BB370F9EDB1}"/>
              </a:ext>
            </a:extLst>
          </p:cNvPr>
          <p:cNvSpPr>
            <a:spLocks noGrp="1"/>
          </p:cNvSpPr>
          <p:nvPr>
            <p:ph type="title"/>
          </p:nvPr>
        </p:nvSpPr>
        <p:spPr/>
        <p:txBody>
          <a:bodyPr>
            <a:normAutofit/>
          </a:bodyPr>
          <a:lstStyle/>
          <a:p>
            <a:r>
              <a:rPr lang="en-GB" sz="4000" b="1" dirty="0">
                <a:solidFill>
                  <a:schemeClr val="bg1"/>
                </a:solidFill>
                <a:latin typeface="+mn-lt"/>
              </a:rPr>
              <a:t>Comfort Break</a:t>
            </a:r>
          </a:p>
        </p:txBody>
      </p:sp>
      <p:sp>
        <p:nvSpPr>
          <p:cNvPr id="3" name="Content Placeholder 2">
            <a:extLst>
              <a:ext uri="{FF2B5EF4-FFF2-40B4-BE49-F238E27FC236}">
                <a16:creationId xmlns:a16="http://schemas.microsoft.com/office/drawing/2014/main" id="{95CBBBC1-CD3A-9B41-AC3E-02C9CDCE77F0}"/>
              </a:ext>
            </a:extLst>
          </p:cNvPr>
          <p:cNvSpPr>
            <a:spLocks noGrp="1"/>
          </p:cNvSpPr>
          <p:nvPr>
            <p:ph idx="1"/>
          </p:nvPr>
        </p:nvSpPr>
        <p:spPr>
          <a:xfrm>
            <a:off x="0" y="5457217"/>
            <a:ext cx="12192000" cy="719746"/>
          </a:xfrm>
        </p:spPr>
        <p:txBody>
          <a:bodyPr>
            <a:normAutofit/>
          </a:bodyPr>
          <a:lstStyle/>
          <a:p>
            <a:pPr marL="0" indent="0" algn="ctr">
              <a:buNone/>
            </a:pPr>
            <a:r>
              <a:rPr lang="en-GB" sz="4000" b="1" dirty="0">
                <a:solidFill>
                  <a:schemeClr val="bg1"/>
                </a:solidFill>
              </a:rPr>
              <a:t>Back in 15 minutes!</a:t>
            </a:r>
          </a:p>
          <a:p>
            <a:endParaRPr lang="en-GB" dirty="0"/>
          </a:p>
        </p:txBody>
      </p:sp>
      <p:sp>
        <p:nvSpPr>
          <p:cNvPr id="4" name="TextBox 3">
            <a:extLst>
              <a:ext uri="{FF2B5EF4-FFF2-40B4-BE49-F238E27FC236}">
                <a16:creationId xmlns:a16="http://schemas.microsoft.com/office/drawing/2014/main" id="{7B9D0DDA-1426-981A-83C3-FA655350873E}"/>
              </a:ext>
            </a:extLst>
          </p:cNvPr>
          <p:cNvSpPr txBox="1"/>
          <p:nvPr/>
        </p:nvSpPr>
        <p:spPr>
          <a:xfrm>
            <a:off x="0" y="6581001"/>
            <a:ext cx="12192000" cy="292388"/>
          </a:xfrm>
          <a:prstGeom prst="rect">
            <a:avLst/>
          </a:prstGeom>
          <a:solidFill>
            <a:srgbClr val="477E1E"/>
          </a:solidFill>
        </p:spPr>
        <p:txBody>
          <a:bodyPr wrap="square" rtlCol="0">
            <a:spAutoFit/>
          </a:bodyPr>
          <a:lstStyle/>
          <a:p>
            <a:r>
              <a:rPr lang="en-GB" sz="1300" dirty="0">
                <a:solidFill>
                  <a:schemeClr val="bg1"/>
                </a:solidFill>
              </a:rPr>
              <a:t>   </a:t>
            </a:r>
            <a:r>
              <a:rPr lang="en-GB" sz="1300" dirty="0">
                <a:solidFill>
                  <a:schemeClr val="bg1"/>
                </a:solidFill>
                <a:hlinkClick r:id="rId3">
                  <a:extLst>
                    <a:ext uri="{A12FA001-AC4F-418D-AE19-62706E023703}">
                      <ahyp:hlinkClr xmlns:ahyp="http://schemas.microsoft.com/office/drawing/2018/hyperlinkcolor" val="tx"/>
                    </a:ext>
                  </a:extLst>
                </a:hlinkClick>
              </a:rPr>
              <a:t>www.lscpbirmingham.org.uk</a:t>
            </a:r>
            <a:r>
              <a:rPr lang="en-GB" sz="1300" dirty="0">
                <a:solidFill>
                  <a:schemeClr val="bg1"/>
                </a:solidFill>
              </a:rPr>
              <a:t>                                                                                                                                                                                                                              @Birmin</a:t>
            </a:r>
            <a:r>
              <a:rPr lang="en-GB" sz="1300" b="0" i="0" dirty="0">
                <a:solidFill>
                  <a:schemeClr val="bg1"/>
                </a:solidFill>
                <a:effectLst/>
              </a:rPr>
              <a:t>ghamLSCP</a:t>
            </a:r>
            <a:endParaRPr lang="en-GB" sz="1300" dirty="0">
              <a:solidFill>
                <a:schemeClr val="bg1"/>
              </a:solidFill>
            </a:endParaRPr>
          </a:p>
        </p:txBody>
      </p:sp>
      <p:pic>
        <p:nvPicPr>
          <p:cNvPr id="5" name="Picture 4">
            <a:extLst>
              <a:ext uri="{FF2B5EF4-FFF2-40B4-BE49-F238E27FC236}">
                <a16:creationId xmlns:a16="http://schemas.microsoft.com/office/drawing/2014/main" id="{5381FA58-3736-9FAE-7C57-31134FEFD84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501872" y="158405"/>
            <a:ext cx="2332254" cy="1026192"/>
          </a:xfrm>
          <a:prstGeom prst="rect">
            <a:avLst/>
          </a:prstGeom>
        </p:spPr>
      </p:pic>
    </p:spTree>
    <p:extLst>
      <p:ext uri="{BB962C8B-B14F-4D97-AF65-F5344CB8AC3E}">
        <p14:creationId xmlns:p14="http://schemas.microsoft.com/office/powerpoint/2010/main" val="4243447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3FD44-7BE2-FD56-5199-CF8D32F9CEAC}"/>
              </a:ext>
            </a:extLst>
          </p:cNvPr>
          <p:cNvSpPr>
            <a:spLocks noGrp="1"/>
          </p:cNvSpPr>
          <p:nvPr>
            <p:ph type="title"/>
          </p:nvPr>
        </p:nvSpPr>
        <p:spPr/>
        <p:txBody>
          <a:bodyPr>
            <a:normAutofit/>
          </a:bodyPr>
          <a:lstStyle/>
          <a:p>
            <a:r>
              <a:rPr lang="en-GB" sz="3200" b="1" dirty="0">
                <a:latin typeface="+mn-lt"/>
              </a:rPr>
              <a:t>Independent Chair’s Introduction &amp; </a:t>
            </a:r>
            <a:br>
              <a:rPr lang="en-GB" sz="3200" b="1" dirty="0">
                <a:latin typeface="+mn-lt"/>
              </a:rPr>
            </a:br>
            <a:r>
              <a:rPr lang="en-GB" sz="3200" b="1" dirty="0">
                <a:latin typeface="+mn-lt"/>
              </a:rPr>
              <a:t>Safeguarding Update </a:t>
            </a:r>
            <a:endParaRPr lang="en-GB" sz="3200" dirty="0"/>
          </a:p>
        </p:txBody>
      </p:sp>
      <p:sp>
        <p:nvSpPr>
          <p:cNvPr id="3" name="Content Placeholder 2">
            <a:extLst>
              <a:ext uri="{FF2B5EF4-FFF2-40B4-BE49-F238E27FC236}">
                <a16:creationId xmlns:a16="http://schemas.microsoft.com/office/drawing/2014/main" id="{2E1524D6-FB71-BF44-632C-8E0DDB9EAD94}"/>
              </a:ext>
            </a:extLst>
          </p:cNvPr>
          <p:cNvSpPr>
            <a:spLocks noGrp="1"/>
          </p:cNvSpPr>
          <p:nvPr>
            <p:ph idx="1"/>
          </p:nvPr>
        </p:nvSpPr>
        <p:spPr>
          <a:xfrm>
            <a:off x="3919862" y="1897408"/>
            <a:ext cx="7617142" cy="4351338"/>
          </a:xfrm>
        </p:spPr>
        <p:txBody>
          <a:bodyPr>
            <a:normAutofit fontScale="92500" lnSpcReduction="10000"/>
          </a:bodyPr>
          <a:lstStyle/>
          <a:p>
            <a:pPr marL="342900" marR="0" lvl="0" indent="-342900">
              <a:lnSpc>
                <a:spcPct val="110000"/>
              </a:lnSpc>
              <a:spcBef>
                <a:spcPts val="0"/>
              </a:spcBef>
              <a:spcAft>
                <a:spcPts val="0"/>
              </a:spcAft>
              <a:buFont typeface="+mj-lt"/>
              <a:buAutoNum type="alphaLcPeriod"/>
            </a:pP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Safeguarding Leaders’ Assembly - Summary 27.04.23  </a:t>
            </a:r>
            <a:endParaRPr lang="en-GB"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mj-lt"/>
              <a:buAutoNum type="alphaLcPeriod"/>
            </a:pP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Contextual Safeguarding Board- Tackling Exploitation of Children and Young People Strategy 2023-2026 – Launched – September 2023</a:t>
            </a:r>
            <a:endParaRPr lang="en-GB"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mj-lt"/>
              <a:buAutoNum type="alphaLcPeriod"/>
            </a:pP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Safeguarding </a:t>
            </a:r>
            <a:r>
              <a:rPr lang="en-GB" sz="19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2"/>
              </a:rPr>
              <a:t>Newsletter</a:t>
            </a: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Autumn 2023</a:t>
            </a:r>
            <a:endParaRPr lang="en-GB"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mj-lt"/>
              <a:buAutoNum type="alphaLcPeriod"/>
            </a:pP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Publication of </a:t>
            </a:r>
            <a:r>
              <a:rPr lang="en-GB" sz="19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Child A</a:t>
            </a: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10.10.2023</a:t>
            </a:r>
            <a:endParaRPr lang="en-GB"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mj-lt"/>
              <a:buAutoNum type="alphaLcPeriod"/>
            </a:pP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System leader’s Workshop: Strengthening Safety with Young People, Families and Communities – 13.10.2023 </a:t>
            </a:r>
            <a:endParaRPr lang="en-GB"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mj-lt"/>
              <a:buAutoNum type="alphaLcPeriod"/>
            </a:pP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National Panel - Regional Round Table – 09.11.2023</a:t>
            </a:r>
            <a:endParaRPr lang="en-GB"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mj-lt"/>
              <a:buAutoNum type="alphaLcPeriod"/>
            </a:pP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‘Are you Listening to me?’ Webinar – 14.11.2023</a:t>
            </a:r>
            <a:endParaRPr lang="en-GB"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mj-lt"/>
              <a:buAutoNum type="alphaLcPeriod"/>
            </a:pP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Birmingham City Partnership – 15.11.2023</a:t>
            </a:r>
            <a:endParaRPr lang="en-GB"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mj-lt"/>
              <a:buAutoNum type="alphaLcPeriod"/>
            </a:pP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‘Working as Partners to Safeguard Children from Domestic Abuse’</a:t>
            </a:r>
            <a:r>
              <a:rPr lang="en-GB" sz="1900" dirty="0">
                <a:effectLst/>
                <a:latin typeface="Calibri" panose="020F0502020204030204" pitchFamily="34" charset="0"/>
                <a:ea typeface="Times New Roman" panose="02020603050405020304" pitchFamily="18" charset="0"/>
                <a:cs typeface="Calibri" panose="020F0502020204030204" pitchFamily="34" charset="0"/>
              </a:rPr>
              <a:t> Conference </a:t>
            </a: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16.11.2023</a:t>
            </a:r>
            <a:endParaRPr lang="en-GB"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mj-lt"/>
              <a:buAutoNum type="alphaLcPeriod"/>
            </a:pP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Serious Youth Violence - Recent High-Profile Cases – November 2023 </a:t>
            </a:r>
            <a:endParaRPr lang="en-GB"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mj-lt"/>
              <a:buAutoNum type="alphaLcPeriod"/>
            </a:pP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Coming soon - Independent Chairs’ Blog</a:t>
            </a:r>
            <a:endParaRPr lang="en-GB" sz="1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Font typeface="+mj-lt"/>
              <a:buAutoNum type="alphaLcPeriod"/>
            </a:pP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Launch of online </a:t>
            </a:r>
            <a:r>
              <a:rPr lang="en-GB" sz="19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4"/>
              </a:rPr>
              <a:t>Request for Support Form</a:t>
            </a: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&amp; </a:t>
            </a:r>
            <a:r>
              <a:rPr lang="en-GB" sz="1900"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5"/>
              </a:rPr>
              <a:t>video guidance</a:t>
            </a:r>
            <a:r>
              <a:rPr lang="en-GB" sz="1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- 29.11.2023</a:t>
            </a:r>
            <a:endParaRPr lang="en-GB" sz="19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pic>
        <p:nvPicPr>
          <p:cNvPr id="4" name="Picture 2" descr="Image">
            <a:extLst>
              <a:ext uri="{FF2B5EF4-FFF2-40B4-BE49-F238E27FC236}">
                <a16:creationId xmlns:a16="http://schemas.microsoft.com/office/drawing/2014/main" id="{8096B2D3-FB6D-676F-1827-8AEA93953D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366" y="1690688"/>
            <a:ext cx="3236400" cy="223085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8087D4C7-4CBA-26F3-6A20-CFD6C5D99B92}"/>
              </a:ext>
            </a:extLst>
          </p:cNvPr>
          <p:cNvGrpSpPr/>
          <p:nvPr/>
        </p:nvGrpSpPr>
        <p:grpSpPr>
          <a:xfrm>
            <a:off x="0" y="6581001"/>
            <a:ext cx="12192000" cy="292388"/>
            <a:chOff x="0" y="6581001"/>
            <a:chExt cx="12192000" cy="292388"/>
          </a:xfrm>
        </p:grpSpPr>
        <p:sp>
          <p:nvSpPr>
            <p:cNvPr id="6" name="TextBox 5">
              <a:extLst>
                <a:ext uri="{FF2B5EF4-FFF2-40B4-BE49-F238E27FC236}">
                  <a16:creationId xmlns:a16="http://schemas.microsoft.com/office/drawing/2014/main" id="{6006AD08-5431-55D1-8A47-CB0979948D01}"/>
                </a:ext>
              </a:extLst>
            </p:cNvPr>
            <p:cNvSpPr txBox="1"/>
            <p:nvPr/>
          </p:nvSpPr>
          <p:spPr>
            <a:xfrm>
              <a:off x="0" y="6581001"/>
              <a:ext cx="12192000" cy="292388"/>
            </a:xfrm>
            <a:prstGeom prst="rect">
              <a:avLst/>
            </a:prstGeom>
            <a:solidFill>
              <a:srgbClr val="477E1E"/>
            </a:solidFill>
          </p:spPr>
          <p:txBody>
            <a:bodyPr wrap="square" rtlCol="0">
              <a:spAutoFit/>
            </a:bodyPr>
            <a:lstStyle/>
            <a:p>
              <a:r>
                <a:rPr lang="en-GB" sz="1300" dirty="0">
                  <a:solidFill>
                    <a:schemeClr val="bg1"/>
                  </a:solidFill>
                </a:rPr>
                <a:t>   </a:t>
              </a:r>
              <a:r>
                <a:rPr lang="en-GB" sz="1300" dirty="0">
                  <a:solidFill>
                    <a:schemeClr val="bg1"/>
                  </a:solidFill>
                  <a:hlinkClick r:id="rId7">
                    <a:extLst>
                      <a:ext uri="{A12FA001-AC4F-418D-AE19-62706E023703}">
                        <ahyp:hlinkClr xmlns:ahyp="http://schemas.microsoft.com/office/drawing/2018/hyperlinkcolor" val="tx"/>
                      </a:ext>
                    </a:extLst>
                  </a:hlinkClick>
                </a:rPr>
                <a:t>www.lscpbirmingham.org.uk</a:t>
              </a:r>
              <a:r>
                <a:rPr lang="en-GB" sz="1300" dirty="0">
                  <a:solidFill>
                    <a:schemeClr val="bg1"/>
                  </a:solidFill>
                </a:rPr>
                <a:t>                                                                                                                                                                                                                              @Birmin</a:t>
              </a:r>
              <a:r>
                <a:rPr lang="en-GB" sz="1300" b="0" i="0" dirty="0">
                  <a:solidFill>
                    <a:schemeClr val="bg1"/>
                  </a:solidFill>
                  <a:effectLst/>
                </a:rPr>
                <a:t>ghamLSCP</a:t>
              </a:r>
              <a:endParaRPr lang="en-GB" sz="1300" dirty="0">
                <a:solidFill>
                  <a:schemeClr val="bg1"/>
                </a:solidFill>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EA40C859-FE82-B849-06B7-C782EBD9BA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94434" y="6657515"/>
              <a:ext cx="176147" cy="180000"/>
            </a:xfrm>
            <a:prstGeom prst="rect">
              <a:avLst/>
            </a:prstGeom>
          </p:spPr>
        </p:pic>
      </p:grpSp>
      <p:pic>
        <p:nvPicPr>
          <p:cNvPr id="8" name="Picture 7">
            <a:extLst>
              <a:ext uri="{FF2B5EF4-FFF2-40B4-BE49-F238E27FC236}">
                <a16:creationId xmlns:a16="http://schemas.microsoft.com/office/drawing/2014/main" id="{213E1BF9-6AF9-7894-49C2-D58D88A063A9}"/>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501872" y="158405"/>
            <a:ext cx="2332254" cy="1026192"/>
          </a:xfrm>
          <a:prstGeom prst="rect">
            <a:avLst/>
          </a:prstGeom>
        </p:spPr>
      </p:pic>
      <p:pic>
        <p:nvPicPr>
          <p:cNvPr id="10" name="Picture 9">
            <a:extLst>
              <a:ext uri="{FF2B5EF4-FFF2-40B4-BE49-F238E27FC236}">
                <a16:creationId xmlns:a16="http://schemas.microsoft.com/office/drawing/2014/main" id="{0D0DFF91-9FB8-7763-D1DF-B9124F6060E4}"/>
              </a:ext>
            </a:extLst>
          </p:cNvPr>
          <p:cNvPicPr>
            <a:picLocks noChangeAspect="1"/>
          </p:cNvPicPr>
          <p:nvPr/>
        </p:nvPicPr>
        <p:blipFill rotWithShape="1">
          <a:blip r:embed="rId10"/>
          <a:srcRect l="4622" t="3046"/>
          <a:stretch/>
        </p:blipFill>
        <p:spPr>
          <a:xfrm>
            <a:off x="438218" y="4088883"/>
            <a:ext cx="3237548" cy="2230851"/>
          </a:xfrm>
          <a:prstGeom prst="rect">
            <a:avLst/>
          </a:prstGeom>
        </p:spPr>
      </p:pic>
    </p:spTree>
    <p:extLst>
      <p:ext uri="{BB962C8B-B14F-4D97-AF65-F5344CB8AC3E}">
        <p14:creationId xmlns:p14="http://schemas.microsoft.com/office/powerpoint/2010/main" val="39251902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C13373"/>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A6ABFBE-CD28-78B9-D344-363CEF65433D}"/>
              </a:ext>
            </a:extLst>
          </p:cNvPr>
          <p:cNvGrpSpPr/>
          <p:nvPr/>
        </p:nvGrpSpPr>
        <p:grpSpPr>
          <a:xfrm>
            <a:off x="0" y="6434273"/>
            <a:ext cx="12192000" cy="403242"/>
            <a:chOff x="0" y="6434273"/>
            <a:chExt cx="12192000" cy="403242"/>
          </a:xfrm>
        </p:grpSpPr>
        <p:sp>
          <p:nvSpPr>
            <p:cNvPr id="8" name="TextBox 7">
              <a:extLst>
                <a:ext uri="{FF2B5EF4-FFF2-40B4-BE49-F238E27FC236}">
                  <a16:creationId xmlns:a16="http://schemas.microsoft.com/office/drawing/2014/main" id="{C9B3D466-6A9E-78C1-7598-B6240CC5D6B5}"/>
                </a:ext>
              </a:extLst>
            </p:cNvPr>
            <p:cNvSpPr txBox="1"/>
            <p:nvPr/>
          </p:nvSpPr>
          <p:spPr>
            <a:xfrm>
              <a:off x="0" y="6434273"/>
              <a:ext cx="12192000" cy="292388"/>
            </a:xfrm>
            <a:prstGeom prst="rect">
              <a:avLst/>
            </a:prstGeom>
            <a:solidFill>
              <a:srgbClr val="C1337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hlinkClick r:id="rId2">
                    <a:extLst>
                      <a:ext uri="{A12FA001-AC4F-418D-AE19-62706E023703}">
                        <ahyp:hlinkClr xmlns:ahyp="http://schemas.microsoft.com/office/drawing/2018/hyperlinkcolor" val="tx"/>
                      </a:ext>
                    </a:extLst>
                  </a:hlinkClick>
                </a:rPr>
                <a:t>www.lscpbirmingham.org.uk</a:t>
              </a: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rPr>
                <a:t>                                                                                                                                                                                                                              @BirminghamLSCP</a:t>
              </a:r>
            </a:p>
          </p:txBody>
        </p:sp>
        <p:pic>
          <p:nvPicPr>
            <p:cNvPr id="9" name="Picture 8" descr="A black background with a black square&#10;&#10;Description automatically generated with medium confidence">
              <a:extLst>
                <a:ext uri="{FF2B5EF4-FFF2-40B4-BE49-F238E27FC236}">
                  <a16:creationId xmlns:a16="http://schemas.microsoft.com/office/drawing/2014/main" id="{9CA8FE6C-00EF-DB31-EBAB-76B74F381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94434" y="6657515"/>
              <a:ext cx="176147" cy="180000"/>
            </a:xfrm>
            <a:prstGeom prst="rect">
              <a:avLst/>
            </a:prstGeom>
          </p:spPr>
        </p:pic>
      </p:grpSp>
      <p:pic>
        <p:nvPicPr>
          <p:cNvPr id="13" name="Picture 12" descr="A logo with white text&#10;&#10;Description automatically generated">
            <a:extLst>
              <a:ext uri="{FF2B5EF4-FFF2-40B4-BE49-F238E27FC236}">
                <a16:creationId xmlns:a16="http://schemas.microsoft.com/office/drawing/2014/main" id="{0BBE6CBA-30C9-06A9-9263-0882B6528A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1872" y="136062"/>
            <a:ext cx="2408990" cy="1048535"/>
          </a:xfrm>
          <a:prstGeom prst="rect">
            <a:avLst/>
          </a:prstGeom>
        </p:spPr>
      </p:pic>
      <p:sp>
        <p:nvSpPr>
          <p:cNvPr id="2" name="Title 1">
            <a:extLst>
              <a:ext uri="{FF2B5EF4-FFF2-40B4-BE49-F238E27FC236}">
                <a16:creationId xmlns:a16="http://schemas.microsoft.com/office/drawing/2014/main" id="{9ADE5094-C30B-CA72-5D38-0D4586973BC1}"/>
              </a:ext>
            </a:extLst>
          </p:cNvPr>
          <p:cNvSpPr>
            <a:spLocks noGrp="1"/>
          </p:cNvSpPr>
          <p:nvPr>
            <p:ph type="title"/>
          </p:nvPr>
        </p:nvSpPr>
        <p:spPr/>
        <p:txBody>
          <a:bodyPr>
            <a:normAutofit/>
          </a:bodyPr>
          <a:lstStyle/>
          <a:p>
            <a:r>
              <a:rPr lang="en-GB" sz="3200" b="1" dirty="0">
                <a:solidFill>
                  <a:schemeClr val="bg1"/>
                </a:solidFill>
                <a:latin typeface="+mn-lt"/>
              </a:rPr>
              <a:t>Workshop</a:t>
            </a:r>
          </a:p>
        </p:txBody>
      </p:sp>
      <p:sp>
        <p:nvSpPr>
          <p:cNvPr id="4" name="Content Placeholder 3">
            <a:extLst>
              <a:ext uri="{FF2B5EF4-FFF2-40B4-BE49-F238E27FC236}">
                <a16:creationId xmlns:a16="http://schemas.microsoft.com/office/drawing/2014/main" id="{0784B3ED-628E-637E-FCC3-FEC0A64BB19A}"/>
              </a:ext>
            </a:extLst>
          </p:cNvPr>
          <p:cNvSpPr>
            <a:spLocks noGrp="1"/>
          </p:cNvSpPr>
          <p:nvPr>
            <p:ph idx="1"/>
          </p:nvPr>
        </p:nvSpPr>
        <p:spPr/>
        <p:txBody>
          <a:bodyPr/>
          <a:lstStyle/>
          <a:p>
            <a:pPr marL="0" marR="0" indent="0">
              <a:lnSpc>
                <a:spcPct val="110000"/>
              </a:lnSpc>
              <a:spcBef>
                <a:spcPts val="0"/>
              </a:spcBef>
              <a:spcAft>
                <a:spcPts val="0"/>
              </a:spcAft>
              <a:buNone/>
            </a:pPr>
            <a:r>
              <a:rPr lang="en-GB" sz="2800" b="1"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Safeguarding ‘Children out of sight’</a:t>
            </a:r>
            <a:endParaRPr lang="en-GB" sz="28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10000"/>
              </a:lnSpc>
              <a:spcBef>
                <a:spcPts val="0"/>
              </a:spcBef>
              <a:spcAft>
                <a:spcPts val="0"/>
              </a:spcAft>
              <a:buSzPts val="1000"/>
              <a:buFont typeface="Symbol" panose="05050102010706020507" pitchFamily="18" charset="2"/>
              <a:buChar char=""/>
              <a:tabLst>
                <a:tab pos="228600" algn="l"/>
              </a:tabLst>
            </a:pPr>
            <a:endParaRPr lang="en-GB"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10000"/>
              </a:lnSpc>
              <a:spcBef>
                <a:spcPts val="0"/>
              </a:spcBef>
              <a:buSzPct val="80000"/>
              <a:tabLst>
                <a:tab pos="228600" algn="l"/>
              </a:tabLst>
            </a:pPr>
            <a:r>
              <a:rPr lang="en-GB"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rPr>
              <a:t>Why children in Birmingham can become 'out of sight' of services.</a:t>
            </a:r>
          </a:p>
          <a:p>
            <a:pPr marL="0" indent="0">
              <a:lnSpc>
                <a:spcPct val="110000"/>
              </a:lnSpc>
              <a:spcBef>
                <a:spcPts val="0"/>
              </a:spcBef>
              <a:buSzPct val="80000"/>
              <a:buNone/>
              <a:tabLst>
                <a:tab pos="228600" algn="l"/>
              </a:tabLst>
            </a:pPr>
            <a:endParaRPr lang="en-GB" sz="2800" dirty="0">
              <a:solidFill>
                <a:schemeClr val="bg1"/>
              </a:solidFill>
              <a:effectLst/>
              <a:latin typeface="Calibri" panose="020F0502020204030204" pitchFamily="34" charset="0"/>
              <a:ea typeface="Times New Roman" panose="02020603050405020304" pitchFamily="18" charset="0"/>
              <a:cs typeface="Calibri" panose="020F0502020204030204" pitchFamily="34" charset="0"/>
            </a:endParaRPr>
          </a:p>
          <a:p>
            <a:pPr>
              <a:lnSpc>
                <a:spcPct val="110000"/>
              </a:lnSpc>
              <a:spcBef>
                <a:spcPts val="0"/>
              </a:spcBef>
              <a:buSzPct val="80000"/>
              <a:tabLst>
                <a:tab pos="228600" algn="l"/>
              </a:tabLst>
            </a:pPr>
            <a:r>
              <a:rPr lang="en-GB" sz="2800" dirty="0">
                <a:solidFill>
                  <a:schemeClr val="bg1"/>
                </a:solidFill>
                <a:effectLst/>
                <a:latin typeface="Calibri" panose="020F0502020204030204" pitchFamily="34" charset="0"/>
                <a:ea typeface="Times New Roman" panose="02020603050405020304" pitchFamily="18" charset="0"/>
              </a:rPr>
              <a:t>Exploring the impact of avoidance, disguised compliance and the policy landscape that enables families to disappear from view. </a:t>
            </a:r>
            <a:endParaRPr lang="en-GB" sz="2800" dirty="0">
              <a:solidFill>
                <a:schemeClr val="bg1"/>
              </a:solidFill>
            </a:endParaRPr>
          </a:p>
          <a:p>
            <a:pPr marL="0" indent="0">
              <a:buNone/>
            </a:pPr>
            <a:endParaRPr lang="en-GB" dirty="0"/>
          </a:p>
        </p:txBody>
      </p:sp>
    </p:spTree>
    <p:extLst>
      <p:ext uri="{BB962C8B-B14F-4D97-AF65-F5344CB8AC3E}">
        <p14:creationId xmlns:p14="http://schemas.microsoft.com/office/powerpoint/2010/main" val="3288406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circle and two circles&#10;&#10;Description automatically generated with medium confidence">
            <a:extLst>
              <a:ext uri="{FF2B5EF4-FFF2-40B4-BE49-F238E27FC236}">
                <a16:creationId xmlns:a16="http://schemas.microsoft.com/office/drawing/2014/main" id="{35C4424B-7314-50F4-403D-939BF305B657}"/>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608217" y="710954"/>
            <a:ext cx="6377379" cy="6441408"/>
          </a:xfrm>
          <a:prstGeom prst="rect">
            <a:avLst/>
          </a:prstGeom>
        </p:spPr>
      </p:pic>
      <p:sp>
        <p:nvSpPr>
          <p:cNvPr id="2" name="Title 1">
            <a:extLst>
              <a:ext uri="{FF2B5EF4-FFF2-40B4-BE49-F238E27FC236}">
                <a16:creationId xmlns:a16="http://schemas.microsoft.com/office/drawing/2014/main" id="{4261D0BD-5DD8-C63B-3341-00ADE62ADCCD}"/>
              </a:ext>
            </a:extLst>
          </p:cNvPr>
          <p:cNvSpPr>
            <a:spLocks noGrp="1"/>
          </p:cNvSpPr>
          <p:nvPr>
            <p:ph type="title"/>
          </p:nvPr>
        </p:nvSpPr>
        <p:spPr/>
        <p:txBody>
          <a:bodyPr>
            <a:normAutofit/>
          </a:bodyPr>
          <a:lstStyle/>
          <a:p>
            <a:r>
              <a:rPr lang="en-GB" sz="3200" b="1" dirty="0">
                <a:latin typeface="+mn-lt"/>
              </a:rPr>
              <a:t>Case Study 1 – Professional Avoidance</a:t>
            </a:r>
          </a:p>
        </p:txBody>
      </p:sp>
      <p:sp>
        <p:nvSpPr>
          <p:cNvPr id="3" name="Content Placeholder 2">
            <a:extLst>
              <a:ext uri="{FF2B5EF4-FFF2-40B4-BE49-F238E27FC236}">
                <a16:creationId xmlns:a16="http://schemas.microsoft.com/office/drawing/2014/main" id="{94489BAB-8421-154C-0F36-262FA46F8461}"/>
              </a:ext>
            </a:extLst>
          </p:cNvPr>
          <p:cNvSpPr>
            <a:spLocks noGrp="1"/>
          </p:cNvSpPr>
          <p:nvPr>
            <p:ph idx="1"/>
          </p:nvPr>
        </p:nvSpPr>
        <p:spPr/>
        <p:txBody>
          <a:bodyPr>
            <a:normAutofit fontScale="25000" lnSpcReduction="20000"/>
          </a:bodyPr>
          <a:lstStyle/>
          <a:p>
            <a:r>
              <a:rPr lang="en-GB" sz="8800" dirty="0"/>
              <a:t>I am a one and half year-old child</a:t>
            </a:r>
          </a:p>
          <a:p>
            <a:r>
              <a:rPr lang="en-GB" sz="8800" dirty="0"/>
              <a:t>When I was born, Midwifery professionals were concerned about my father’s behaviour and my mother’s mental health. My Father declined any postnatal care for my mother. My mother used drugs and alcohol during my pregnancy</a:t>
            </a:r>
          </a:p>
          <a:p>
            <a:r>
              <a:rPr lang="en-GB" sz="8800" dirty="0"/>
              <a:t>I live in a HMO and then moved to a temporary accommodation.</a:t>
            </a:r>
          </a:p>
          <a:p>
            <a:r>
              <a:rPr lang="en-GB" sz="8800" dirty="0"/>
              <a:t>My father tells professionals that they can’t be involved in my health care and does not give consent. Health Visiting service is not compulsory, so no-one is reviewing my health. No-one is allowed to visit me at home. I have been seen a few times in a clinic but never at home. </a:t>
            </a:r>
          </a:p>
          <a:p>
            <a:r>
              <a:rPr lang="en-GB" sz="8800" dirty="0">
                <a:solidFill>
                  <a:srgbClr val="000000"/>
                </a:solidFill>
                <a:effectLst/>
                <a:ea typeface="Times New Roman" panose="02020603050405020304" pitchFamily="18" charset="0"/>
              </a:rPr>
              <a:t>My mother is described as subdued, non-engaging with staff and doesn’t interact with me. Staff member at the clinic said I look  very small for my age.</a:t>
            </a:r>
            <a:endParaRPr lang="en-GB" sz="8800" dirty="0"/>
          </a:p>
          <a:p>
            <a:r>
              <a:rPr lang="en-GB" sz="8800" dirty="0"/>
              <a:t>Professionals are concerned about me because they have made several referrals to CASS but it ‘doesn’t meet threshold’ </a:t>
            </a:r>
          </a:p>
          <a:p>
            <a:pPr marL="0" indent="0">
              <a:buNone/>
            </a:pPr>
            <a:endParaRPr lang="en-GB" dirty="0"/>
          </a:p>
        </p:txBody>
      </p:sp>
      <p:pic>
        <p:nvPicPr>
          <p:cNvPr id="4" name="Picture 3" descr="A logo for a child care company&#10;&#10;Description automatically generated">
            <a:extLst>
              <a:ext uri="{FF2B5EF4-FFF2-40B4-BE49-F238E27FC236}">
                <a16:creationId xmlns:a16="http://schemas.microsoft.com/office/drawing/2014/main" id="{75619DF9-2433-4E12-07AC-0ABD24689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3580" y="268023"/>
            <a:ext cx="2797857" cy="1231057"/>
          </a:xfrm>
          <a:prstGeom prst="rect">
            <a:avLst/>
          </a:prstGeom>
        </p:spPr>
      </p:pic>
      <p:grpSp>
        <p:nvGrpSpPr>
          <p:cNvPr id="6" name="Group 5">
            <a:extLst>
              <a:ext uri="{FF2B5EF4-FFF2-40B4-BE49-F238E27FC236}">
                <a16:creationId xmlns:a16="http://schemas.microsoft.com/office/drawing/2014/main" id="{1B597B32-9F50-6CB5-BF59-B65F0B72F1AB}"/>
              </a:ext>
            </a:extLst>
          </p:cNvPr>
          <p:cNvGrpSpPr/>
          <p:nvPr/>
        </p:nvGrpSpPr>
        <p:grpSpPr>
          <a:xfrm>
            <a:off x="0" y="6581001"/>
            <a:ext cx="12192000" cy="292388"/>
            <a:chOff x="0" y="6581001"/>
            <a:chExt cx="12192000" cy="292388"/>
          </a:xfrm>
        </p:grpSpPr>
        <p:sp>
          <p:nvSpPr>
            <p:cNvPr id="7" name="TextBox 6">
              <a:extLst>
                <a:ext uri="{FF2B5EF4-FFF2-40B4-BE49-F238E27FC236}">
                  <a16:creationId xmlns:a16="http://schemas.microsoft.com/office/drawing/2014/main" id="{67937719-ECA0-A120-9009-68B0D07E2636}"/>
                </a:ext>
              </a:extLst>
            </p:cNvPr>
            <p:cNvSpPr txBox="1"/>
            <p:nvPr/>
          </p:nvSpPr>
          <p:spPr>
            <a:xfrm>
              <a:off x="0" y="6581001"/>
              <a:ext cx="12192000" cy="292388"/>
            </a:xfrm>
            <a:prstGeom prst="rect">
              <a:avLst/>
            </a:prstGeom>
            <a:solidFill>
              <a:srgbClr val="477E1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www.lscpbirmingham.org.uk</a:t>
              </a: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rPr>
                <a:t>                                                                                                                                                                                                                              @BirminghamLSCP</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2D195BD1-B328-393C-1820-40F3D265E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4434" y="6657515"/>
              <a:ext cx="176147" cy="180000"/>
            </a:xfrm>
            <a:prstGeom prst="rect">
              <a:avLst/>
            </a:prstGeom>
          </p:spPr>
        </p:pic>
      </p:grpSp>
    </p:spTree>
    <p:extLst>
      <p:ext uri="{BB962C8B-B14F-4D97-AF65-F5344CB8AC3E}">
        <p14:creationId xmlns:p14="http://schemas.microsoft.com/office/powerpoint/2010/main" val="1507087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circle and two circles&#10;&#10;Description automatically generated with medium confidence">
            <a:extLst>
              <a:ext uri="{FF2B5EF4-FFF2-40B4-BE49-F238E27FC236}">
                <a16:creationId xmlns:a16="http://schemas.microsoft.com/office/drawing/2014/main" id="{35C4424B-7314-50F4-403D-939BF305B657}"/>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608217" y="710954"/>
            <a:ext cx="6377379" cy="6441408"/>
          </a:xfrm>
          <a:prstGeom prst="rect">
            <a:avLst/>
          </a:prstGeom>
        </p:spPr>
      </p:pic>
      <p:sp>
        <p:nvSpPr>
          <p:cNvPr id="2" name="Title 1">
            <a:extLst>
              <a:ext uri="{FF2B5EF4-FFF2-40B4-BE49-F238E27FC236}">
                <a16:creationId xmlns:a16="http://schemas.microsoft.com/office/drawing/2014/main" id="{4261D0BD-5DD8-C63B-3341-00ADE62ADCCD}"/>
              </a:ext>
            </a:extLst>
          </p:cNvPr>
          <p:cNvSpPr>
            <a:spLocks noGrp="1"/>
          </p:cNvSpPr>
          <p:nvPr>
            <p:ph type="title"/>
          </p:nvPr>
        </p:nvSpPr>
        <p:spPr/>
        <p:txBody>
          <a:bodyPr>
            <a:normAutofit/>
          </a:bodyPr>
          <a:lstStyle/>
          <a:p>
            <a:r>
              <a:rPr lang="en-GB" sz="3200" b="1" dirty="0">
                <a:latin typeface="+mn-lt"/>
              </a:rPr>
              <a:t>Case Study 1 – Professional Avoidance </a:t>
            </a:r>
            <a:br>
              <a:rPr lang="en-GB" sz="3200" b="1" dirty="0">
                <a:latin typeface="+mn-lt"/>
              </a:rPr>
            </a:br>
            <a:r>
              <a:rPr lang="en-GB" sz="3200" b="1" dirty="0">
                <a:latin typeface="+mn-lt"/>
              </a:rPr>
              <a:t>(continued)</a:t>
            </a:r>
          </a:p>
        </p:txBody>
      </p:sp>
      <p:sp>
        <p:nvSpPr>
          <p:cNvPr id="3" name="Content Placeholder 2">
            <a:extLst>
              <a:ext uri="{FF2B5EF4-FFF2-40B4-BE49-F238E27FC236}">
                <a16:creationId xmlns:a16="http://schemas.microsoft.com/office/drawing/2014/main" id="{94489BAB-8421-154C-0F36-262FA46F8461}"/>
              </a:ext>
            </a:extLst>
          </p:cNvPr>
          <p:cNvSpPr>
            <a:spLocks noGrp="1"/>
          </p:cNvSpPr>
          <p:nvPr>
            <p:ph idx="1"/>
          </p:nvPr>
        </p:nvSpPr>
        <p:spPr/>
        <p:txBody>
          <a:bodyPr>
            <a:normAutofit/>
          </a:bodyPr>
          <a:lstStyle/>
          <a:p>
            <a:r>
              <a:rPr lang="en-GB" sz="2200" dirty="0"/>
              <a:t>My father is aggressive with professionals and makes complaints and wants to change health professionals as he does not trust them. Professionals are fearful my father.</a:t>
            </a:r>
          </a:p>
          <a:p>
            <a:r>
              <a:rPr lang="en-GB" sz="2200" dirty="0"/>
              <a:t>My father has extremist views that will happen to my mother because she has turned her back on her religion and he needs to protect her.</a:t>
            </a:r>
          </a:p>
          <a:p>
            <a:r>
              <a:rPr lang="en-GB" sz="2200" dirty="0"/>
              <a:t>My father tells professionals he is a Doctor, in the Army and a Teacher and that they do not know what they are doing. </a:t>
            </a:r>
          </a:p>
          <a:p>
            <a:r>
              <a:rPr lang="en-GB" sz="2200" dirty="0"/>
              <a:t>Recently, my mother has given birth to baby, but they have given health professionals two different addresses.</a:t>
            </a:r>
          </a:p>
          <a:p>
            <a:r>
              <a:rPr lang="en-GB" sz="2200" dirty="0"/>
              <a:t>I have development delay and poor growth.</a:t>
            </a:r>
          </a:p>
          <a:p>
            <a:r>
              <a:rPr lang="en-GB" sz="2200" dirty="0"/>
              <a:t>I’m lost in a system because my father will not give consent and professionals are unable to gather evidence that I am suffering harm.</a:t>
            </a:r>
          </a:p>
          <a:p>
            <a:pPr marL="0" indent="0">
              <a:buNone/>
            </a:pPr>
            <a:endParaRPr lang="en-GB" dirty="0"/>
          </a:p>
        </p:txBody>
      </p:sp>
      <p:pic>
        <p:nvPicPr>
          <p:cNvPr id="4" name="Picture 3" descr="A logo for a child care company&#10;&#10;Description automatically generated">
            <a:extLst>
              <a:ext uri="{FF2B5EF4-FFF2-40B4-BE49-F238E27FC236}">
                <a16:creationId xmlns:a16="http://schemas.microsoft.com/office/drawing/2014/main" id="{75619DF9-2433-4E12-07AC-0ABD24689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3580" y="268023"/>
            <a:ext cx="2797857" cy="1231057"/>
          </a:xfrm>
          <a:prstGeom prst="rect">
            <a:avLst/>
          </a:prstGeom>
        </p:spPr>
      </p:pic>
      <p:grpSp>
        <p:nvGrpSpPr>
          <p:cNvPr id="6" name="Group 5">
            <a:extLst>
              <a:ext uri="{FF2B5EF4-FFF2-40B4-BE49-F238E27FC236}">
                <a16:creationId xmlns:a16="http://schemas.microsoft.com/office/drawing/2014/main" id="{1B597B32-9F50-6CB5-BF59-B65F0B72F1AB}"/>
              </a:ext>
            </a:extLst>
          </p:cNvPr>
          <p:cNvGrpSpPr/>
          <p:nvPr/>
        </p:nvGrpSpPr>
        <p:grpSpPr>
          <a:xfrm>
            <a:off x="0" y="6581001"/>
            <a:ext cx="12192000" cy="292388"/>
            <a:chOff x="0" y="6581001"/>
            <a:chExt cx="12192000" cy="292388"/>
          </a:xfrm>
        </p:grpSpPr>
        <p:sp>
          <p:nvSpPr>
            <p:cNvPr id="7" name="TextBox 6">
              <a:extLst>
                <a:ext uri="{FF2B5EF4-FFF2-40B4-BE49-F238E27FC236}">
                  <a16:creationId xmlns:a16="http://schemas.microsoft.com/office/drawing/2014/main" id="{67937719-ECA0-A120-9009-68B0D07E2636}"/>
                </a:ext>
              </a:extLst>
            </p:cNvPr>
            <p:cNvSpPr txBox="1"/>
            <p:nvPr/>
          </p:nvSpPr>
          <p:spPr>
            <a:xfrm>
              <a:off x="0" y="6581001"/>
              <a:ext cx="12192000" cy="292388"/>
            </a:xfrm>
            <a:prstGeom prst="rect">
              <a:avLst/>
            </a:prstGeom>
            <a:solidFill>
              <a:srgbClr val="477E1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www.lscpbirmingham.org.uk</a:t>
              </a: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rPr>
                <a:t>                                                                                                                                                                                                                              @BirminghamLSCP</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2D195BD1-B328-393C-1820-40F3D265E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4434" y="6657515"/>
              <a:ext cx="176147" cy="180000"/>
            </a:xfrm>
            <a:prstGeom prst="rect">
              <a:avLst/>
            </a:prstGeom>
          </p:spPr>
        </p:pic>
      </p:grpSp>
    </p:spTree>
    <p:extLst>
      <p:ext uri="{BB962C8B-B14F-4D97-AF65-F5344CB8AC3E}">
        <p14:creationId xmlns:p14="http://schemas.microsoft.com/office/powerpoint/2010/main" val="2321659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circle and two circles&#10;&#10;Description automatically generated with medium confidence">
            <a:extLst>
              <a:ext uri="{FF2B5EF4-FFF2-40B4-BE49-F238E27FC236}">
                <a16:creationId xmlns:a16="http://schemas.microsoft.com/office/drawing/2014/main" id="{35C4424B-7314-50F4-403D-939BF305B657}"/>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608217" y="710954"/>
            <a:ext cx="6377379" cy="6441408"/>
          </a:xfrm>
          <a:prstGeom prst="rect">
            <a:avLst/>
          </a:prstGeom>
        </p:spPr>
      </p:pic>
      <p:sp>
        <p:nvSpPr>
          <p:cNvPr id="2" name="Title 1">
            <a:extLst>
              <a:ext uri="{FF2B5EF4-FFF2-40B4-BE49-F238E27FC236}">
                <a16:creationId xmlns:a16="http://schemas.microsoft.com/office/drawing/2014/main" id="{4261D0BD-5DD8-C63B-3341-00ADE62ADCCD}"/>
              </a:ext>
            </a:extLst>
          </p:cNvPr>
          <p:cNvSpPr>
            <a:spLocks noGrp="1"/>
          </p:cNvSpPr>
          <p:nvPr>
            <p:ph type="title"/>
          </p:nvPr>
        </p:nvSpPr>
        <p:spPr>
          <a:xfrm>
            <a:off x="709246" y="383784"/>
            <a:ext cx="10515600" cy="1325563"/>
          </a:xfrm>
        </p:spPr>
        <p:txBody>
          <a:bodyPr>
            <a:normAutofit/>
          </a:bodyPr>
          <a:lstStyle/>
          <a:p>
            <a:r>
              <a:rPr lang="en-GB" sz="3200" b="1" dirty="0">
                <a:latin typeface="+mn-lt"/>
              </a:rPr>
              <a:t>Case Study 2 – Elective Home Education</a:t>
            </a:r>
            <a:br>
              <a:rPr lang="en-GB" sz="3200" b="1" dirty="0">
                <a:latin typeface="+mn-lt"/>
              </a:rPr>
            </a:br>
            <a:endParaRPr lang="en-GB" sz="3200" b="1" dirty="0">
              <a:latin typeface="+mn-lt"/>
            </a:endParaRPr>
          </a:p>
        </p:txBody>
      </p:sp>
      <p:sp>
        <p:nvSpPr>
          <p:cNvPr id="3" name="Content Placeholder 2">
            <a:extLst>
              <a:ext uri="{FF2B5EF4-FFF2-40B4-BE49-F238E27FC236}">
                <a16:creationId xmlns:a16="http://schemas.microsoft.com/office/drawing/2014/main" id="{94489BAB-8421-154C-0F36-262FA46F8461}"/>
              </a:ext>
            </a:extLst>
          </p:cNvPr>
          <p:cNvSpPr>
            <a:spLocks noGrp="1"/>
          </p:cNvSpPr>
          <p:nvPr>
            <p:ph idx="1"/>
          </p:nvPr>
        </p:nvSpPr>
        <p:spPr/>
        <p:txBody>
          <a:bodyPr>
            <a:normAutofit/>
          </a:bodyPr>
          <a:lstStyle/>
          <a:p>
            <a:r>
              <a:rPr lang="en-GB" sz="2400" dirty="0"/>
              <a:t>I am a 12-year-old girl who moved to Birmingham with my family from London</a:t>
            </a:r>
          </a:p>
          <a:p>
            <a:r>
              <a:rPr lang="en-GB" sz="2400" dirty="0"/>
              <a:t>I have 6 brothers and sisters and I am home educated with 4 of my siblings</a:t>
            </a:r>
          </a:p>
          <a:p>
            <a:r>
              <a:rPr lang="en-GB" sz="2400" dirty="0"/>
              <a:t>My mom and dad are teachers</a:t>
            </a:r>
          </a:p>
          <a:p>
            <a:r>
              <a:rPr lang="en-GB" sz="2400" dirty="0"/>
              <a:t>I have been seen by universal health services and the elective home education team</a:t>
            </a:r>
          </a:p>
          <a:p>
            <a:r>
              <a:rPr lang="en-GB" sz="2400" dirty="0"/>
              <a:t>I am under investigations for my liver and my care is known to both a Birmingham Hospital and a London Hospital when my parents asked for a second opinion</a:t>
            </a:r>
          </a:p>
          <a:p>
            <a:r>
              <a:rPr lang="en-GB" sz="2400" dirty="0"/>
              <a:t>I have type 1 diabetes like my dad</a:t>
            </a:r>
          </a:p>
          <a:p>
            <a:r>
              <a:rPr lang="en-GB" sz="2400" dirty="0"/>
              <a:t>My hospital team in Birmingham have been concerned as my mom and dad did not always take me to my appointments.</a:t>
            </a:r>
          </a:p>
          <a:p>
            <a:pPr marL="0" indent="0">
              <a:buNone/>
            </a:pPr>
            <a:endParaRPr lang="en-GB" dirty="0"/>
          </a:p>
        </p:txBody>
      </p:sp>
      <p:grpSp>
        <p:nvGrpSpPr>
          <p:cNvPr id="6" name="Group 5">
            <a:extLst>
              <a:ext uri="{FF2B5EF4-FFF2-40B4-BE49-F238E27FC236}">
                <a16:creationId xmlns:a16="http://schemas.microsoft.com/office/drawing/2014/main" id="{1B597B32-9F50-6CB5-BF59-B65F0B72F1AB}"/>
              </a:ext>
            </a:extLst>
          </p:cNvPr>
          <p:cNvGrpSpPr/>
          <p:nvPr/>
        </p:nvGrpSpPr>
        <p:grpSpPr>
          <a:xfrm>
            <a:off x="0" y="6581001"/>
            <a:ext cx="12192000" cy="292388"/>
            <a:chOff x="0" y="6581001"/>
            <a:chExt cx="12192000" cy="292388"/>
          </a:xfrm>
          <a:solidFill>
            <a:srgbClr val="477E1E"/>
          </a:solidFill>
        </p:grpSpPr>
        <p:sp>
          <p:nvSpPr>
            <p:cNvPr id="7" name="TextBox 6">
              <a:extLst>
                <a:ext uri="{FF2B5EF4-FFF2-40B4-BE49-F238E27FC236}">
                  <a16:creationId xmlns:a16="http://schemas.microsoft.com/office/drawing/2014/main" id="{67937719-ECA0-A120-9009-68B0D07E2636}"/>
                </a:ext>
              </a:extLst>
            </p:cNvPr>
            <p:cNvSpPr txBox="1"/>
            <p:nvPr/>
          </p:nvSpPr>
          <p:spPr>
            <a:xfrm>
              <a:off x="0" y="6581001"/>
              <a:ext cx="12192000" cy="292388"/>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www.lscpbirmingham.org.uk</a:t>
              </a: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rPr>
                <a:t>                                                                                                                                                                                                                              @BirminghamLSCP</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2D195BD1-B328-393C-1820-40F3D265EE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4434" y="6657515"/>
              <a:ext cx="176147" cy="180000"/>
            </a:xfrm>
            <a:prstGeom prst="rect">
              <a:avLst/>
            </a:prstGeom>
            <a:grpFill/>
          </p:spPr>
        </p:pic>
      </p:grpSp>
      <p:pic>
        <p:nvPicPr>
          <p:cNvPr id="9" name="Picture 8" descr="A logo for a child care company&#10;&#10;Description automatically generated">
            <a:extLst>
              <a:ext uri="{FF2B5EF4-FFF2-40B4-BE49-F238E27FC236}">
                <a16:creationId xmlns:a16="http://schemas.microsoft.com/office/drawing/2014/main" id="{D0796C3E-322F-3496-7496-0441894373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3580" y="268023"/>
            <a:ext cx="2797857" cy="1231057"/>
          </a:xfrm>
          <a:prstGeom prst="rect">
            <a:avLst/>
          </a:prstGeom>
        </p:spPr>
      </p:pic>
    </p:spTree>
    <p:extLst>
      <p:ext uri="{BB962C8B-B14F-4D97-AF65-F5344CB8AC3E}">
        <p14:creationId xmlns:p14="http://schemas.microsoft.com/office/powerpoint/2010/main" val="41108292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circle and two circles&#10;&#10;Description automatically generated with medium confidence">
            <a:extLst>
              <a:ext uri="{FF2B5EF4-FFF2-40B4-BE49-F238E27FC236}">
                <a16:creationId xmlns:a16="http://schemas.microsoft.com/office/drawing/2014/main" id="{35C4424B-7314-50F4-403D-939BF305B657}"/>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608217" y="710954"/>
            <a:ext cx="6377379" cy="6441408"/>
          </a:xfrm>
          <a:prstGeom prst="rect">
            <a:avLst/>
          </a:prstGeom>
        </p:spPr>
      </p:pic>
      <p:sp>
        <p:nvSpPr>
          <p:cNvPr id="2" name="Title 1">
            <a:extLst>
              <a:ext uri="{FF2B5EF4-FFF2-40B4-BE49-F238E27FC236}">
                <a16:creationId xmlns:a16="http://schemas.microsoft.com/office/drawing/2014/main" id="{4261D0BD-5DD8-C63B-3341-00ADE62ADCCD}"/>
              </a:ext>
            </a:extLst>
          </p:cNvPr>
          <p:cNvSpPr>
            <a:spLocks noGrp="1"/>
          </p:cNvSpPr>
          <p:nvPr>
            <p:ph type="title"/>
          </p:nvPr>
        </p:nvSpPr>
        <p:spPr/>
        <p:txBody>
          <a:bodyPr>
            <a:normAutofit/>
          </a:bodyPr>
          <a:lstStyle/>
          <a:p>
            <a:r>
              <a:rPr lang="en-GB" sz="3200" b="1" dirty="0">
                <a:latin typeface="+mn-lt"/>
              </a:rPr>
              <a:t>Case Study 2 - Elective Home Education                          (continued)</a:t>
            </a:r>
          </a:p>
        </p:txBody>
      </p:sp>
      <p:sp>
        <p:nvSpPr>
          <p:cNvPr id="3" name="Content Placeholder 2">
            <a:extLst>
              <a:ext uri="{FF2B5EF4-FFF2-40B4-BE49-F238E27FC236}">
                <a16:creationId xmlns:a16="http://schemas.microsoft.com/office/drawing/2014/main" id="{94489BAB-8421-154C-0F36-262FA46F8461}"/>
              </a:ext>
            </a:extLst>
          </p:cNvPr>
          <p:cNvSpPr>
            <a:spLocks noGrp="1"/>
          </p:cNvSpPr>
          <p:nvPr>
            <p:ph idx="1"/>
          </p:nvPr>
        </p:nvSpPr>
        <p:spPr/>
        <p:txBody>
          <a:bodyPr>
            <a:normAutofit/>
          </a:bodyPr>
          <a:lstStyle/>
          <a:p>
            <a:r>
              <a:rPr lang="en-GB" sz="2200" dirty="0"/>
              <a:t>My dad has been quite challenging with my doctors and nurses and refused for me to have psychological support when I was unhappy.</a:t>
            </a:r>
          </a:p>
          <a:p>
            <a:r>
              <a:rPr lang="en-GB" sz="2200" dirty="0"/>
              <a:t>However this was not fed back to my social worker and so my case was closed as I was being taken to appointments</a:t>
            </a:r>
          </a:p>
          <a:p>
            <a:r>
              <a:rPr lang="en-GB" sz="2200" dirty="0"/>
              <a:t>My elective home education worker contacted my mom and dad to see me – this was cancelled by mom due to my illness</a:t>
            </a:r>
          </a:p>
          <a:p>
            <a:r>
              <a:rPr lang="en-GB" sz="2200" dirty="0"/>
              <a:t>Mom and dad continued to only take me to some of my hospital appointments where my DR’s were worried about my diabetes management</a:t>
            </a:r>
          </a:p>
          <a:p>
            <a:r>
              <a:rPr lang="en-GB" sz="2200" dirty="0"/>
              <a:t>Mom and dad were offered further support but refused.</a:t>
            </a:r>
          </a:p>
          <a:p>
            <a:pPr marL="0" indent="0">
              <a:buNone/>
            </a:pPr>
            <a:endParaRPr lang="en-GB" dirty="0"/>
          </a:p>
        </p:txBody>
      </p:sp>
      <p:grpSp>
        <p:nvGrpSpPr>
          <p:cNvPr id="6" name="Group 5">
            <a:extLst>
              <a:ext uri="{FF2B5EF4-FFF2-40B4-BE49-F238E27FC236}">
                <a16:creationId xmlns:a16="http://schemas.microsoft.com/office/drawing/2014/main" id="{1B597B32-9F50-6CB5-BF59-B65F0B72F1AB}"/>
              </a:ext>
            </a:extLst>
          </p:cNvPr>
          <p:cNvGrpSpPr/>
          <p:nvPr/>
        </p:nvGrpSpPr>
        <p:grpSpPr>
          <a:xfrm>
            <a:off x="0" y="6581001"/>
            <a:ext cx="12192000" cy="292388"/>
            <a:chOff x="0" y="6581001"/>
            <a:chExt cx="12192000" cy="292388"/>
          </a:xfrm>
          <a:solidFill>
            <a:srgbClr val="477E1E"/>
          </a:solidFill>
        </p:grpSpPr>
        <p:sp>
          <p:nvSpPr>
            <p:cNvPr id="7" name="TextBox 6">
              <a:extLst>
                <a:ext uri="{FF2B5EF4-FFF2-40B4-BE49-F238E27FC236}">
                  <a16:creationId xmlns:a16="http://schemas.microsoft.com/office/drawing/2014/main" id="{67937719-ECA0-A120-9009-68B0D07E2636}"/>
                </a:ext>
              </a:extLst>
            </p:cNvPr>
            <p:cNvSpPr txBox="1"/>
            <p:nvPr/>
          </p:nvSpPr>
          <p:spPr>
            <a:xfrm>
              <a:off x="0" y="6581001"/>
              <a:ext cx="12192000" cy="292388"/>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www.lscpbirmingham.org.uk</a:t>
              </a: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rPr>
                <a:t>                                                                                                                                                                                                                              @BirminghamLSCP</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2D195BD1-B328-393C-1820-40F3D265EE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4434" y="6657515"/>
              <a:ext cx="176147" cy="180000"/>
            </a:xfrm>
            <a:prstGeom prst="rect">
              <a:avLst/>
            </a:prstGeom>
            <a:grpFill/>
          </p:spPr>
        </p:pic>
      </p:grpSp>
      <p:pic>
        <p:nvPicPr>
          <p:cNvPr id="9" name="Picture 8" descr="A logo for a child care company&#10;&#10;Description automatically generated">
            <a:extLst>
              <a:ext uri="{FF2B5EF4-FFF2-40B4-BE49-F238E27FC236}">
                <a16:creationId xmlns:a16="http://schemas.microsoft.com/office/drawing/2014/main" id="{D6D810DC-20BB-49D8-FCF9-AC16F496FB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83580" y="268023"/>
            <a:ext cx="2797857" cy="1231057"/>
          </a:xfrm>
          <a:prstGeom prst="rect">
            <a:avLst/>
          </a:prstGeom>
        </p:spPr>
      </p:pic>
    </p:spTree>
    <p:extLst>
      <p:ext uri="{BB962C8B-B14F-4D97-AF65-F5344CB8AC3E}">
        <p14:creationId xmlns:p14="http://schemas.microsoft.com/office/powerpoint/2010/main" val="3085837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circle and two circles&#10;&#10;Description automatically generated with medium confidence">
            <a:extLst>
              <a:ext uri="{FF2B5EF4-FFF2-40B4-BE49-F238E27FC236}">
                <a16:creationId xmlns:a16="http://schemas.microsoft.com/office/drawing/2014/main" id="{35C4424B-7314-50F4-403D-939BF305B657}"/>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608217" y="710954"/>
            <a:ext cx="6377379" cy="6441408"/>
          </a:xfrm>
          <a:prstGeom prst="rect">
            <a:avLst/>
          </a:prstGeom>
        </p:spPr>
      </p:pic>
      <p:sp>
        <p:nvSpPr>
          <p:cNvPr id="2" name="Title 1">
            <a:extLst>
              <a:ext uri="{FF2B5EF4-FFF2-40B4-BE49-F238E27FC236}">
                <a16:creationId xmlns:a16="http://schemas.microsoft.com/office/drawing/2014/main" id="{4261D0BD-5DD8-C63B-3341-00ADE62ADCCD}"/>
              </a:ext>
            </a:extLst>
          </p:cNvPr>
          <p:cNvSpPr>
            <a:spLocks noGrp="1"/>
          </p:cNvSpPr>
          <p:nvPr>
            <p:ph type="title"/>
          </p:nvPr>
        </p:nvSpPr>
        <p:spPr/>
        <p:txBody>
          <a:bodyPr>
            <a:normAutofit/>
          </a:bodyPr>
          <a:lstStyle/>
          <a:p>
            <a:r>
              <a:rPr lang="en-US" sz="3200" b="1" dirty="0">
                <a:latin typeface="+mn-lt"/>
              </a:rPr>
              <a:t>Case Study 3 – Out Of Sight</a:t>
            </a:r>
            <a:endParaRPr lang="en-GB" sz="3200" b="1" dirty="0">
              <a:latin typeface="+mn-lt"/>
            </a:endParaRPr>
          </a:p>
        </p:txBody>
      </p:sp>
      <p:sp>
        <p:nvSpPr>
          <p:cNvPr id="3" name="Content Placeholder 2">
            <a:extLst>
              <a:ext uri="{FF2B5EF4-FFF2-40B4-BE49-F238E27FC236}">
                <a16:creationId xmlns:a16="http://schemas.microsoft.com/office/drawing/2014/main" id="{94489BAB-8421-154C-0F36-262FA46F8461}"/>
              </a:ext>
            </a:extLst>
          </p:cNvPr>
          <p:cNvSpPr>
            <a:spLocks noGrp="1"/>
          </p:cNvSpPr>
          <p:nvPr>
            <p:ph idx="1"/>
          </p:nvPr>
        </p:nvSpPr>
        <p:spPr/>
        <p:txBody>
          <a:bodyPr>
            <a:normAutofit/>
          </a:bodyPr>
          <a:lstStyle/>
          <a:p>
            <a:r>
              <a:rPr lang="en-US" sz="2200" dirty="0"/>
              <a:t>I am 14 years old</a:t>
            </a:r>
          </a:p>
          <a:p>
            <a:r>
              <a:rPr lang="en-US" sz="2200" dirty="0"/>
              <a:t>I haven’t been seen by any services for six years</a:t>
            </a:r>
          </a:p>
          <a:p>
            <a:r>
              <a:rPr lang="en-US" sz="2200" dirty="0"/>
              <a:t>I had a school place when I was four, but I never attended</a:t>
            </a:r>
          </a:p>
          <a:p>
            <a:r>
              <a:rPr lang="en-US" sz="2200" dirty="0"/>
              <a:t>I have a diagnosis of autistic spectrum condition</a:t>
            </a:r>
          </a:p>
          <a:p>
            <a:r>
              <a:rPr lang="en-US" sz="2200" dirty="0"/>
              <a:t>I had an Education, Health and Care Plan in place when I was 5 years old but my mother told professionals that she didn’t think I needed it</a:t>
            </a:r>
          </a:p>
          <a:p>
            <a:r>
              <a:rPr lang="en-US" sz="2200" dirty="0"/>
              <a:t>My mother told agencies that my needs could be met through the local offer</a:t>
            </a:r>
          </a:p>
          <a:p>
            <a:r>
              <a:rPr lang="en-US" sz="2200" dirty="0"/>
              <a:t>I have been referred to children’s social care in the past, but the social worker had no concerns</a:t>
            </a:r>
          </a:p>
          <a:p>
            <a:pPr marL="0" indent="0">
              <a:buNone/>
            </a:pPr>
            <a:endParaRPr lang="en-GB" dirty="0"/>
          </a:p>
        </p:txBody>
      </p:sp>
      <p:pic>
        <p:nvPicPr>
          <p:cNvPr id="4" name="Picture 3" descr="A logo for a child care company&#10;&#10;Description automatically generated">
            <a:extLst>
              <a:ext uri="{FF2B5EF4-FFF2-40B4-BE49-F238E27FC236}">
                <a16:creationId xmlns:a16="http://schemas.microsoft.com/office/drawing/2014/main" id="{75619DF9-2433-4E12-07AC-0ABD24689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3580" y="268023"/>
            <a:ext cx="2797857" cy="1231057"/>
          </a:xfrm>
          <a:prstGeom prst="rect">
            <a:avLst/>
          </a:prstGeom>
        </p:spPr>
      </p:pic>
      <p:grpSp>
        <p:nvGrpSpPr>
          <p:cNvPr id="6" name="Group 5">
            <a:extLst>
              <a:ext uri="{FF2B5EF4-FFF2-40B4-BE49-F238E27FC236}">
                <a16:creationId xmlns:a16="http://schemas.microsoft.com/office/drawing/2014/main" id="{1B597B32-9F50-6CB5-BF59-B65F0B72F1AB}"/>
              </a:ext>
            </a:extLst>
          </p:cNvPr>
          <p:cNvGrpSpPr/>
          <p:nvPr/>
        </p:nvGrpSpPr>
        <p:grpSpPr>
          <a:xfrm>
            <a:off x="0" y="6581001"/>
            <a:ext cx="12192000" cy="292388"/>
            <a:chOff x="0" y="6581001"/>
            <a:chExt cx="12192000" cy="292388"/>
          </a:xfrm>
          <a:solidFill>
            <a:srgbClr val="477E1E"/>
          </a:solidFill>
        </p:grpSpPr>
        <p:sp>
          <p:nvSpPr>
            <p:cNvPr id="7" name="TextBox 6">
              <a:extLst>
                <a:ext uri="{FF2B5EF4-FFF2-40B4-BE49-F238E27FC236}">
                  <a16:creationId xmlns:a16="http://schemas.microsoft.com/office/drawing/2014/main" id="{67937719-ECA0-A120-9009-68B0D07E2636}"/>
                </a:ext>
              </a:extLst>
            </p:cNvPr>
            <p:cNvSpPr txBox="1"/>
            <p:nvPr/>
          </p:nvSpPr>
          <p:spPr>
            <a:xfrm>
              <a:off x="0" y="6581001"/>
              <a:ext cx="12192000" cy="292388"/>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www.lscpbirmingham.org.uk</a:t>
              </a: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rPr>
                <a:t>                                                                                                                                                                                                                              @BirminghamLSCP</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2D195BD1-B328-393C-1820-40F3D265E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4434" y="6657515"/>
              <a:ext cx="176147" cy="180000"/>
            </a:xfrm>
            <a:prstGeom prst="rect">
              <a:avLst/>
            </a:prstGeom>
            <a:grpFill/>
          </p:spPr>
        </p:pic>
      </p:grpSp>
    </p:spTree>
    <p:extLst>
      <p:ext uri="{BB962C8B-B14F-4D97-AF65-F5344CB8AC3E}">
        <p14:creationId xmlns:p14="http://schemas.microsoft.com/office/powerpoint/2010/main" val="2726935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circle and two circles&#10;&#10;Description automatically generated with medium confidence">
            <a:extLst>
              <a:ext uri="{FF2B5EF4-FFF2-40B4-BE49-F238E27FC236}">
                <a16:creationId xmlns:a16="http://schemas.microsoft.com/office/drawing/2014/main" id="{35C4424B-7314-50F4-403D-939BF305B657}"/>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608217" y="710954"/>
            <a:ext cx="6377379" cy="6441408"/>
          </a:xfrm>
          <a:prstGeom prst="rect">
            <a:avLst/>
          </a:prstGeom>
        </p:spPr>
      </p:pic>
      <p:sp>
        <p:nvSpPr>
          <p:cNvPr id="2" name="Title 1">
            <a:extLst>
              <a:ext uri="{FF2B5EF4-FFF2-40B4-BE49-F238E27FC236}">
                <a16:creationId xmlns:a16="http://schemas.microsoft.com/office/drawing/2014/main" id="{4261D0BD-5DD8-C63B-3341-00ADE62ADCCD}"/>
              </a:ext>
            </a:extLst>
          </p:cNvPr>
          <p:cNvSpPr>
            <a:spLocks noGrp="1"/>
          </p:cNvSpPr>
          <p:nvPr>
            <p:ph type="title"/>
          </p:nvPr>
        </p:nvSpPr>
        <p:spPr/>
        <p:txBody>
          <a:bodyPr>
            <a:normAutofit/>
          </a:bodyPr>
          <a:lstStyle/>
          <a:p>
            <a:r>
              <a:rPr lang="en-GB" sz="3200" b="1" dirty="0">
                <a:latin typeface="+mn-lt"/>
              </a:rPr>
              <a:t>Case Study 3 </a:t>
            </a:r>
            <a:r>
              <a:rPr lang="en-US" sz="3200" b="1" dirty="0">
                <a:latin typeface="+mn-lt"/>
              </a:rPr>
              <a:t>– Out Of Sight</a:t>
            </a:r>
            <a:r>
              <a:rPr lang="en-GB" sz="3200" b="1" dirty="0">
                <a:latin typeface="+mn-lt"/>
              </a:rPr>
              <a:t>                                                 (continued)</a:t>
            </a:r>
          </a:p>
        </p:txBody>
      </p:sp>
      <p:sp>
        <p:nvSpPr>
          <p:cNvPr id="3" name="Content Placeholder 2">
            <a:extLst>
              <a:ext uri="{FF2B5EF4-FFF2-40B4-BE49-F238E27FC236}">
                <a16:creationId xmlns:a16="http://schemas.microsoft.com/office/drawing/2014/main" id="{94489BAB-8421-154C-0F36-262FA46F8461}"/>
              </a:ext>
            </a:extLst>
          </p:cNvPr>
          <p:cNvSpPr>
            <a:spLocks noGrp="1"/>
          </p:cNvSpPr>
          <p:nvPr>
            <p:ph idx="1"/>
          </p:nvPr>
        </p:nvSpPr>
        <p:spPr/>
        <p:txBody>
          <a:bodyPr>
            <a:normAutofit/>
          </a:bodyPr>
          <a:lstStyle/>
          <a:p>
            <a:r>
              <a:rPr lang="en-US" sz="2200" dirty="0"/>
              <a:t>My mother has issues with her mental health and avoids agency involvement </a:t>
            </a:r>
          </a:p>
          <a:p>
            <a:r>
              <a:rPr lang="en-US" sz="2200" dirty="0"/>
              <a:t>We are estranged from our family and isolated from our friends</a:t>
            </a:r>
          </a:p>
          <a:p>
            <a:r>
              <a:rPr lang="en-US" sz="2200" dirty="0"/>
              <a:t>People have tried to raise concerns about my situation with agencies but those concerns were not taken seriously</a:t>
            </a:r>
          </a:p>
          <a:p>
            <a:r>
              <a:rPr lang="en-US" sz="2200" dirty="0"/>
              <a:t>I am living with my mother in dreadful conditions</a:t>
            </a:r>
          </a:p>
          <a:p>
            <a:r>
              <a:rPr lang="en-US" sz="2200" dirty="0"/>
              <a:t>We have no gas or electric in our property</a:t>
            </a:r>
          </a:p>
          <a:p>
            <a:r>
              <a:rPr lang="en-US" sz="2200" dirty="0"/>
              <a:t>I am lost in the system as no-one knows I am here</a:t>
            </a:r>
          </a:p>
          <a:p>
            <a:pPr marL="0" indent="0">
              <a:buNone/>
            </a:pPr>
            <a:endParaRPr lang="en-GB" dirty="0"/>
          </a:p>
        </p:txBody>
      </p:sp>
      <p:pic>
        <p:nvPicPr>
          <p:cNvPr id="4" name="Picture 3" descr="A logo for a child care company&#10;&#10;Description automatically generated">
            <a:extLst>
              <a:ext uri="{FF2B5EF4-FFF2-40B4-BE49-F238E27FC236}">
                <a16:creationId xmlns:a16="http://schemas.microsoft.com/office/drawing/2014/main" id="{75619DF9-2433-4E12-07AC-0ABD24689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3580" y="268023"/>
            <a:ext cx="2797857" cy="1231057"/>
          </a:xfrm>
          <a:prstGeom prst="rect">
            <a:avLst/>
          </a:prstGeom>
        </p:spPr>
      </p:pic>
      <p:grpSp>
        <p:nvGrpSpPr>
          <p:cNvPr id="6" name="Group 5">
            <a:extLst>
              <a:ext uri="{FF2B5EF4-FFF2-40B4-BE49-F238E27FC236}">
                <a16:creationId xmlns:a16="http://schemas.microsoft.com/office/drawing/2014/main" id="{1B597B32-9F50-6CB5-BF59-B65F0B72F1AB}"/>
              </a:ext>
            </a:extLst>
          </p:cNvPr>
          <p:cNvGrpSpPr/>
          <p:nvPr/>
        </p:nvGrpSpPr>
        <p:grpSpPr>
          <a:xfrm>
            <a:off x="0" y="6581001"/>
            <a:ext cx="12192000" cy="292388"/>
            <a:chOff x="0" y="6581001"/>
            <a:chExt cx="12192000" cy="292388"/>
          </a:xfrm>
        </p:grpSpPr>
        <p:sp>
          <p:nvSpPr>
            <p:cNvPr id="7" name="TextBox 6">
              <a:extLst>
                <a:ext uri="{FF2B5EF4-FFF2-40B4-BE49-F238E27FC236}">
                  <a16:creationId xmlns:a16="http://schemas.microsoft.com/office/drawing/2014/main" id="{67937719-ECA0-A120-9009-68B0D07E2636}"/>
                </a:ext>
              </a:extLst>
            </p:cNvPr>
            <p:cNvSpPr txBox="1"/>
            <p:nvPr/>
          </p:nvSpPr>
          <p:spPr>
            <a:xfrm>
              <a:off x="0" y="6581001"/>
              <a:ext cx="12192000" cy="292388"/>
            </a:xfrm>
            <a:prstGeom prst="rect">
              <a:avLst/>
            </a:prstGeom>
            <a:solidFill>
              <a:srgbClr val="477E1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www.lscpbirmingham.org.uk</a:t>
              </a: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rPr>
                <a:t>                                                                                                                                                                                                                              @BirminghamLSCP</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2D195BD1-B328-393C-1820-40F3D265E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4434" y="6657515"/>
              <a:ext cx="176147" cy="180000"/>
            </a:xfrm>
            <a:prstGeom prst="rect">
              <a:avLst/>
            </a:prstGeom>
          </p:spPr>
        </p:pic>
      </p:grpSp>
    </p:spTree>
    <p:extLst>
      <p:ext uri="{BB962C8B-B14F-4D97-AF65-F5344CB8AC3E}">
        <p14:creationId xmlns:p14="http://schemas.microsoft.com/office/powerpoint/2010/main" val="3721233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circle and two circles&#10;&#10;Description automatically generated with medium confidence">
            <a:extLst>
              <a:ext uri="{FF2B5EF4-FFF2-40B4-BE49-F238E27FC236}">
                <a16:creationId xmlns:a16="http://schemas.microsoft.com/office/drawing/2014/main" id="{35C4424B-7314-50F4-403D-939BF305B657}"/>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608217" y="710954"/>
            <a:ext cx="6377379" cy="6441408"/>
          </a:xfrm>
          <a:prstGeom prst="rect">
            <a:avLst/>
          </a:prstGeom>
        </p:spPr>
      </p:pic>
      <p:sp>
        <p:nvSpPr>
          <p:cNvPr id="2" name="Title 1">
            <a:extLst>
              <a:ext uri="{FF2B5EF4-FFF2-40B4-BE49-F238E27FC236}">
                <a16:creationId xmlns:a16="http://schemas.microsoft.com/office/drawing/2014/main" id="{4261D0BD-5DD8-C63B-3341-00ADE62ADCCD}"/>
              </a:ext>
            </a:extLst>
          </p:cNvPr>
          <p:cNvSpPr>
            <a:spLocks noGrp="1"/>
          </p:cNvSpPr>
          <p:nvPr>
            <p:ph type="title"/>
          </p:nvPr>
        </p:nvSpPr>
        <p:spPr/>
        <p:txBody>
          <a:bodyPr>
            <a:normAutofit/>
          </a:bodyPr>
          <a:lstStyle/>
          <a:p>
            <a:r>
              <a:rPr lang="en-GB" sz="3200" b="1" dirty="0">
                <a:latin typeface="+mn-lt"/>
              </a:rPr>
              <a:t>Case 4 – Private Fostering </a:t>
            </a:r>
          </a:p>
        </p:txBody>
      </p:sp>
      <p:sp>
        <p:nvSpPr>
          <p:cNvPr id="3" name="Content Placeholder 2">
            <a:extLst>
              <a:ext uri="{FF2B5EF4-FFF2-40B4-BE49-F238E27FC236}">
                <a16:creationId xmlns:a16="http://schemas.microsoft.com/office/drawing/2014/main" id="{94489BAB-8421-154C-0F36-262FA46F8461}"/>
              </a:ext>
            </a:extLst>
          </p:cNvPr>
          <p:cNvSpPr>
            <a:spLocks noGrp="1"/>
          </p:cNvSpPr>
          <p:nvPr>
            <p:ph idx="1"/>
          </p:nvPr>
        </p:nvSpPr>
        <p:spPr/>
        <p:txBody>
          <a:bodyPr>
            <a:normAutofit lnSpcReduction="10000"/>
          </a:bodyPr>
          <a:lstStyle/>
          <a:p>
            <a:pPr marL="0" indent="0">
              <a:lnSpc>
                <a:spcPct val="90000"/>
              </a:lnSpc>
              <a:spcAft>
                <a:spcPts val="600"/>
              </a:spcAft>
              <a:buNone/>
            </a:pPr>
            <a:r>
              <a:rPr lang="en-US" altLang="en-US" sz="2400" b="1" dirty="0"/>
              <a:t>Reminder Private Fostering is when:</a:t>
            </a:r>
          </a:p>
          <a:p>
            <a:pPr marL="0" indent="0">
              <a:lnSpc>
                <a:spcPct val="90000"/>
              </a:lnSpc>
              <a:spcAft>
                <a:spcPts val="600"/>
              </a:spcAft>
              <a:buNone/>
            </a:pPr>
            <a:endParaRPr lang="en-US" altLang="en-US" sz="2400" dirty="0"/>
          </a:p>
          <a:p>
            <a:pPr indent="-228600">
              <a:lnSpc>
                <a:spcPct val="90000"/>
              </a:lnSpc>
              <a:spcAft>
                <a:spcPts val="600"/>
              </a:spcAft>
              <a:buFont typeface="Arial" panose="020B0604020202020204" pitchFamily="34" charset="0"/>
              <a:buChar char="•"/>
            </a:pPr>
            <a:r>
              <a:rPr lang="en-US" altLang="en-US" sz="2400" dirty="0"/>
              <a:t>Child or young person 16 or under (18 if disabled)</a:t>
            </a:r>
          </a:p>
          <a:p>
            <a:pPr indent="-228600">
              <a:lnSpc>
                <a:spcPct val="90000"/>
              </a:lnSpc>
              <a:spcAft>
                <a:spcPts val="600"/>
              </a:spcAft>
              <a:buFont typeface="Arial" panose="020B0604020202020204" pitchFamily="34" charset="0"/>
              <a:buChar char="•"/>
            </a:pPr>
            <a:r>
              <a:rPr lang="en-US" altLang="en-US" sz="2400" dirty="0"/>
              <a:t>Arrangement expected to/might last 28 days or more</a:t>
            </a:r>
          </a:p>
          <a:p>
            <a:pPr indent="-228600">
              <a:lnSpc>
                <a:spcPct val="90000"/>
              </a:lnSpc>
              <a:spcAft>
                <a:spcPts val="600"/>
              </a:spcAft>
              <a:buFont typeface="Arial" panose="020B0604020202020204" pitchFamily="34" charset="0"/>
              <a:buChar char="•"/>
            </a:pPr>
            <a:r>
              <a:rPr lang="en-US" altLang="en-US" sz="2400" dirty="0"/>
              <a:t>No legal Order in place (SGO, CAO)</a:t>
            </a:r>
          </a:p>
          <a:p>
            <a:pPr indent="-228600">
              <a:lnSpc>
                <a:spcPct val="90000"/>
              </a:lnSpc>
              <a:spcAft>
                <a:spcPts val="600"/>
              </a:spcAft>
              <a:buFont typeface="Arial" panose="020B0604020202020204" pitchFamily="34" charset="0"/>
              <a:buChar char="•"/>
            </a:pPr>
            <a:r>
              <a:rPr lang="en-US" altLang="en-US" sz="2400" dirty="0"/>
              <a:t>Not living with close relative…</a:t>
            </a:r>
          </a:p>
          <a:p>
            <a:pPr indent="-228600">
              <a:lnSpc>
                <a:spcPct val="90000"/>
              </a:lnSpc>
              <a:spcAft>
                <a:spcPts val="600"/>
              </a:spcAft>
              <a:buFont typeface="Arial" panose="020B0604020202020204" pitchFamily="34" charset="0"/>
              <a:buChar char="•"/>
            </a:pPr>
            <a:r>
              <a:rPr lang="en-US" altLang="en-US" sz="2400" dirty="0"/>
              <a:t>Close relative is:</a:t>
            </a:r>
          </a:p>
          <a:p>
            <a:pPr indent="-228600">
              <a:lnSpc>
                <a:spcPct val="90000"/>
              </a:lnSpc>
              <a:spcAft>
                <a:spcPts val="600"/>
              </a:spcAft>
              <a:buFont typeface="Arial" panose="020B0604020202020204" pitchFamily="34" charset="0"/>
              <a:buChar char="•"/>
            </a:pPr>
            <a:r>
              <a:rPr lang="en-US" altLang="en-US" sz="2400" dirty="0"/>
              <a:t>Sibling, parent, grandparent, aunt, uncle or step-parent by marriage or civil partnership</a:t>
            </a:r>
          </a:p>
          <a:p>
            <a:pPr marL="0" indent="0">
              <a:buNone/>
            </a:pPr>
            <a:endParaRPr lang="en-GB" dirty="0"/>
          </a:p>
        </p:txBody>
      </p:sp>
      <p:pic>
        <p:nvPicPr>
          <p:cNvPr id="4" name="Picture 3" descr="A logo for a child care company&#10;&#10;Description automatically generated">
            <a:extLst>
              <a:ext uri="{FF2B5EF4-FFF2-40B4-BE49-F238E27FC236}">
                <a16:creationId xmlns:a16="http://schemas.microsoft.com/office/drawing/2014/main" id="{75619DF9-2433-4E12-07AC-0ABD24689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3580" y="268023"/>
            <a:ext cx="2797857" cy="1231057"/>
          </a:xfrm>
          <a:prstGeom prst="rect">
            <a:avLst/>
          </a:prstGeom>
        </p:spPr>
      </p:pic>
      <p:grpSp>
        <p:nvGrpSpPr>
          <p:cNvPr id="6" name="Group 5">
            <a:extLst>
              <a:ext uri="{FF2B5EF4-FFF2-40B4-BE49-F238E27FC236}">
                <a16:creationId xmlns:a16="http://schemas.microsoft.com/office/drawing/2014/main" id="{1B597B32-9F50-6CB5-BF59-B65F0B72F1AB}"/>
              </a:ext>
            </a:extLst>
          </p:cNvPr>
          <p:cNvGrpSpPr/>
          <p:nvPr/>
        </p:nvGrpSpPr>
        <p:grpSpPr>
          <a:xfrm>
            <a:off x="0" y="6581001"/>
            <a:ext cx="12192000" cy="292388"/>
            <a:chOff x="0" y="6581001"/>
            <a:chExt cx="12192000" cy="292388"/>
          </a:xfrm>
          <a:solidFill>
            <a:srgbClr val="477E1E"/>
          </a:solidFill>
        </p:grpSpPr>
        <p:sp>
          <p:nvSpPr>
            <p:cNvPr id="7" name="TextBox 6">
              <a:extLst>
                <a:ext uri="{FF2B5EF4-FFF2-40B4-BE49-F238E27FC236}">
                  <a16:creationId xmlns:a16="http://schemas.microsoft.com/office/drawing/2014/main" id="{67937719-ECA0-A120-9009-68B0D07E2636}"/>
                </a:ext>
              </a:extLst>
            </p:cNvPr>
            <p:cNvSpPr txBox="1"/>
            <p:nvPr/>
          </p:nvSpPr>
          <p:spPr>
            <a:xfrm>
              <a:off x="0" y="6581001"/>
              <a:ext cx="12192000" cy="292388"/>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www.lscpbirmingham.org.uk</a:t>
              </a: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rPr>
                <a:t>                                                                                                                                                                                                                              @BirminghamLSCP</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2D195BD1-B328-393C-1820-40F3D265E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4434" y="6657515"/>
              <a:ext cx="176147" cy="180000"/>
            </a:xfrm>
            <a:prstGeom prst="rect">
              <a:avLst/>
            </a:prstGeom>
            <a:grpFill/>
          </p:spPr>
        </p:pic>
      </p:grpSp>
    </p:spTree>
    <p:extLst>
      <p:ext uri="{BB962C8B-B14F-4D97-AF65-F5344CB8AC3E}">
        <p14:creationId xmlns:p14="http://schemas.microsoft.com/office/powerpoint/2010/main" val="8363087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circle and two circles&#10;&#10;Description automatically generated with medium confidence">
            <a:extLst>
              <a:ext uri="{FF2B5EF4-FFF2-40B4-BE49-F238E27FC236}">
                <a16:creationId xmlns:a16="http://schemas.microsoft.com/office/drawing/2014/main" id="{35C4424B-7314-50F4-403D-939BF305B657}"/>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608217" y="710954"/>
            <a:ext cx="6377379" cy="6441408"/>
          </a:xfrm>
          <a:prstGeom prst="rect">
            <a:avLst/>
          </a:prstGeom>
        </p:spPr>
      </p:pic>
      <p:sp>
        <p:nvSpPr>
          <p:cNvPr id="2" name="Title 1">
            <a:extLst>
              <a:ext uri="{FF2B5EF4-FFF2-40B4-BE49-F238E27FC236}">
                <a16:creationId xmlns:a16="http://schemas.microsoft.com/office/drawing/2014/main" id="{4261D0BD-5DD8-C63B-3341-00ADE62ADCCD}"/>
              </a:ext>
            </a:extLst>
          </p:cNvPr>
          <p:cNvSpPr>
            <a:spLocks noGrp="1"/>
          </p:cNvSpPr>
          <p:nvPr>
            <p:ph type="title"/>
          </p:nvPr>
        </p:nvSpPr>
        <p:spPr/>
        <p:txBody>
          <a:bodyPr>
            <a:normAutofit/>
          </a:bodyPr>
          <a:lstStyle/>
          <a:p>
            <a:r>
              <a:rPr lang="en-GB" sz="3200" b="1" dirty="0">
                <a:latin typeface="+mn-lt"/>
              </a:rPr>
              <a:t>Case 4 – Private Fostering (continued)</a:t>
            </a:r>
          </a:p>
        </p:txBody>
      </p:sp>
      <p:sp>
        <p:nvSpPr>
          <p:cNvPr id="3" name="Content Placeholder 2">
            <a:extLst>
              <a:ext uri="{FF2B5EF4-FFF2-40B4-BE49-F238E27FC236}">
                <a16:creationId xmlns:a16="http://schemas.microsoft.com/office/drawing/2014/main" id="{94489BAB-8421-154C-0F36-262FA46F8461}"/>
              </a:ext>
            </a:extLst>
          </p:cNvPr>
          <p:cNvSpPr>
            <a:spLocks noGrp="1"/>
          </p:cNvSpPr>
          <p:nvPr>
            <p:ph idx="1"/>
          </p:nvPr>
        </p:nvSpPr>
        <p:spPr>
          <a:xfrm>
            <a:off x="838199" y="1825625"/>
            <a:ext cx="11189677" cy="4755376"/>
          </a:xfrm>
        </p:spPr>
        <p:txBody>
          <a:bodyPr>
            <a:normAutofit fontScale="25000" lnSpcReduction="20000"/>
          </a:bodyPr>
          <a:lstStyle/>
          <a:p>
            <a:pPr indent="-228600">
              <a:lnSpc>
                <a:spcPct val="90000"/>
              </a:lnSpc>
              <a:buFont typeface="Arial" panose="020B0604020202020204" pitchFamily="34" charset="0"/>
              <a:buChar char="•"/>
            </a:pPr>
            <a:r>
              <a:rPr lang="en-US" sz="8800" dirty="0">
                <a:effectLst/>
              </a:rPr>
              <a:t>Three children living with mother and stepfather in Birmingham.  Mother admitted to maternity ward and gives birth, unfortunately she then dies unexpectedly within a few days.  Maternity staff are concerned about how the family will manage and make a referral for support and </a:t>
            </a:r>
            <a:r>
              <a:rPr lang="en-US" sz="8800" dirty="0"/>
              <a:t>raise </a:t>
            </a:r>
            <a:r>
              <a:rPr lang="en-US" sz="8800" dirty="0">
                <a:effectLst/>
              </a:rPr>
              <a:t>queries regarding whether the arrangement might be private fostering.</a:t>
            </a:r>
          </a:p>
          <a:p>
            <a:pPr indent="-228600">
              <a:lnSpc>
                <a:spcPct val="90000"/>
              </a:lnSpc>
              <a:buFont typeface="Arial" panose="020B0604020202020204" pitchFamily="34" charset="0"/>
              <a:buChar char="•"/>
            </a:pPr>
            <a:r>
              <a:rPr lang="en-US" sz="8800" dirty="0">
                <a:effectLst/>
              </a:rPr>
              <a:t>Support is offered and an initial assessment identified that mother and stepfather had not been legally married.  This meant that private fostering regulations applied.  One child was over 16, so not privately fostered due to age.  Two children were under 16 so they were privately fostered as their “stepfather” had not legally married their mother. The baby was not privately fostered as he was living with his father.</a:t>
            </a:r>
          </a:p>
          <a:p>
            <a:pPr indent="-228600">
              <a:lnSpc>
                <a:spcPct val="90000"/>
              </a:lnSpc>
              <a:buFont typeface="Arial" panose="020B0604020202020204" pitchFamily="34" charset="0"/>
              <a:buChar char="•"/>
            </a:pPr>
            <a:r>
              <a:rPr lang="en-US" sz="8800" dirty="0">
                <a:effectLst/>
              </a:rPr>
              <a:t>Alongside the private fostering assessment, the family were supported with their loss and immediate practical arrangements.  Parenting support was put in place for stepfather who had not previously had sole care of the 4 children.</a:t>
            </a:r>
          </a:p>
          <a:p>
            <a:pPr indent="-228600">
              <a:lnSpc>
                <a:spcPct val="90000"/>
              </a:lnSpc>
              <a:buFont typeface="Arial" panose="020B0604020202020204" pitchFamily="34" charset="0"/>
              <a:buChar char="•"/>
            </a:pPr>
            <a:r>
              <a:rPr lang="en-US" sz="8800" dirty="0">
                <a:effectLst/>
              </a:rPr>
              <a:t>Stepfather was supported to get right to remain in the UK and to secure housing. The family continue to live together, and stepfather now has legal right to remain in the UK.</a:t>
            </a:r>
          </a:p>
          <a:p>
            <a:pPr marL="0" indent="0">
              <a:buNone/>
            </a:pPr>
            <a:endParaRPr lang="en-GB" dirty="0"/>
          </a:p>
        </p:txBody>
      </p:sp>
      <p:pic>
        <p:nvPicPr>
          <p:cNvPr id="4" name="Picture 3" descr="A logo for a child care company&#10;&#10;Description automatically generated">
            <a:extLst>
              <a:ext uri="{FF2B5EF4-FFF2-40B4-BE49-F238E27FC236}">
                <a16:creationId xmlns:a16="http://schemas.microsoft.com/office/drawing/2014/main" id="{75619DF9-2433-4E12-07AC-0ABD24689D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3580" y="268023"/>
            <a:ext cx="2797857" cy="1231057"/>
          </a:xfrm>
          <a:prstGeom prst="rect">
            <a:avLst/>
          </a:prstGeom>
        </p:spPr>
      </p:pic>
      <p:grpSp>
        <p:nvGrpSpPr>
          <p:cNvPr id="6" name="Group 5">
            <a:extLst>
              <a:ext uri="{FF2B5EF4-FFF2-40B4-BE49-F238E27FC236}">
                <a16:creationId xmlns:a16="http://schemas.microsoft.com/office/drawing/2014/main" id="{1B597B32-9F50-6CB5-BF59-B65F0B72F1AB}"/>
              </a:ext>
            </a:extLst>
          </p:cNvPr>
          <p:cNvGrpSpPr/>
          <p:nvPr/>
        </p:nvGrpSpPr>
        <p:grpSpPr>
          <a:xfrm>
            <a:off x="0" y="6581001"/>
            <a:ext cx="12192000" cy="292388"/>
            <a:chOff x="0" y="6581001"/>
            <a:chExt cx="12192000" cy="292388"/>
          </a:xfrm>
          <a:solidFill>
            <a:srgbClr val="477E1E"/>
          </a:solidFill>
        </p:grpSpPr>
        <p:sp>
          <p:nvSpPr>
            <p:cNvPr id="7" name="TextBox 6">
              <a:extLst>
                <a:ext uri="{FF2B5EF4-FFF2-40B4-BE49-F238E27FC236}">
                  <a16:creationId xmlns:a16="http://schemas.microsoft.com/office/drawing/2014/main" id="{67937719-ECA0-A120-9009-68B0D07E2636}"/>
                </a:ext>
              </a:extLst>
            </p:cNvPr>
            <p:cNvSpPr txBox="1"/>
            <p:nvPr/>
          </p:nvSpPr>
          <p:spPr>
            <a:xfrm>
              <a:off x="0" y="6581001"/>
              <a:ext cx="12192000" cy="292388"/>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www.lscpbirmingham.org.uk</a:t>
              </a: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rPr>
                <a:t>                                                                                                                                                                                                                              @BirminghamLSCP</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2D195BD1-B328-393C-1820-40F3D265EE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4434" y="6657515"/>
              <a:ext cx="176147" cy="180000"/>
            </a:xfrm>
            <a:prstGeom prst="rect">
              <a:avLst/>
            </a:prstGeom>
            <a:grpFill/>
          </p:spPr>
        </p:pic>
      </p:grpSp>
    </p:spTree>
    <p:extLst>
      <p:ext uri="{BB962C8B-B14F-4D97-AF65-F5344CB8AC3E}">
        <p14:creationId xmlns:p14="http://schemas.microsoft.com/office/powerpoint/2010/main" val="23983980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circle and two circles&#10;&#10;Description automatically generated with medium confidence">
            <a:extLst>
              <a:ext uri="{FF2B5EF4-FFF2-40B4-BE49-F238E27FC236}">
                <a16:creationId xmlns:a16="http://schemas.microsoft.com/office/drawing/2014/main" id="{F8CE26B7-9EE7-B86E-CECE-07FE5A83DF56}"/>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608217" y="710954"/>
            <a:ext cx="6377379" cy="6441408"/>
          </a:xfrm>
          <a:prstGeom prst="rect">
            <a:avLst/>
          </a:prstGeom>
        </p:spPr>
      </p:pic>
      <p:sp>
        <p:nvSpPr>
          <p:cNvPr id="2" name="Title 1">
            <a:extLst>
              <a:ext uri="{FF2B5EF4-FFF2-40B4-BE49-F238E27FC236}">
                <a16:creationId xmlns:a16="http://schemas.microsoft.com/office/drawing/2014/main" id="{E2143826-23A9-6FB0-366A-F029AC085C59}"/>
              </a:ext>
            </a:extLst>
          </p:cNvPr>
          <p:cNvSpPr>
            <a:spLocks noGrp="1"/>
          </p:cNvSpPr>
          <p:nvPr>
            <p:ph type="title"/>
          </p:nvPr>
        </p:nvSpPr>
        <p:spPr/>
        <p:txBody>
          <a:bodyPr>
            <a:normAutofit/>
          </a:bodyPr>
          <a:lstStyle/>
          <a:p>
            <a:r>
              <a:rPr lang="en-GB" sz="3200" b="1" dirty="0">
                <a:latin typeface="+mn-lt"/>
                <a:cs typeface="Arial" panose="020B0604020202020204" pitchFamily="34" charset="0"/>
              </a:rPr>
              <a:t>Children out of sight of services – get the basics </a:t>
            </a:r>
            <a:br>
              <a:rPr lang="en-GB" sz="3200" b="1" dirty="0">
                <a:latin typeface="+mn-lt"/>
                <a:cs typeface="Arial" panose="020B0604020202020204" pitchFamily="34" charset="0"/>
              </a:rPr>
            </a:br>
            <a:r>
              <a:rPr lang="en-GB" sz="3200" b="1" dirty="0">
                <a:latin typeface="+mn-lt"/>
                <a:cs typeface="Arial" panose="020B0604020202020204" pitchFamily="34" charset="0"/>
              </a:rPr>
              <a:t>right</a:t>
            </a:r>
            <a:endParaRPr lang="en-GB" sz="3200" dirty="0">
              <a:latin typeface="+mn-lt"/>
            </a:endParaRPr>
          </a:p>
        </p:txBody>
      </p:sp>
      <p:sp>
        <p:nvSpPr>
          <p:cNvPr id="3" name="Content Placeholder 2">
            <a:extLst>
              <a:ext uri="{FF2B5EF4-FFF2-40B4-BE49-F238E27FC236}">
                <a16:creationId xmlns:a16="http://schemas.microsoft.com/office/drawing/2014/main" id="{81AF2BCF-A51B-EB85-D080-417639331611}"/>
              </a:ext>
            </a:extLst>
          </p:cNvPr>
          <p:cNvSpPr>
            <a:spLocks noGrp="1"/>
          </p:cNvSpPr>
          <p:nvPr>
            <p:ph idx="1"/>
          </p:nvPr>
        </p:nvSpPr>
        <p:spPr/>
        <p:txBody>
          <a:bodyPr>
            <a:normAutofit fontScale="70000" lnSpcReduction="20000"/>
          </a:bodyPr>
          <a:lstStyle/>
          <a:p>
            <a:r>
              <a:rPr lang="en-GB" sz="3100" dirty="0">
                <a:cs typeface="Arial" panose="020B0604020202020204" pitchFamily="34" charset="0"/>
              </a:rPr>
              <a:t>Deep dive into service areas to review leadership, processes, practice, culture</a:t>
            </a:r>
          </a:p>
          <a:p>
            <a:r>
              <a:rPr lang="en-GB" sz="3100" dirty="0">
                <a:cs typeface="Arial" panose="020B0604020202020204" pitchFamily="34" charset="0"/>
              </a:rPr>
              <a:t>Ensure services understand statutory guidance and are meeting responsibilities</a:t>
            </a:r>
          </a:p>
          <a:p>
            <a:r>
              <a:rPr lang="en-GB" sz="3100" dirty="0">
                <a:cs typeface="Arial" panose="020B0604020202020204" pitchFamily="34" charset="0"/>
              </a:rPr>
              <a:t>Appropriate governance, oversight and accountability, corporate safeguarding</a:t>
            </a:r>
          </a:p>
          <a:p>
            <a:r>
              <a:rPr lang="en-GB" sz="3100" dirty="0">
                <a:cs typeface="Arial" panose="020B0604020202020204" pitchFamily="34" charset="0"/>
              </a:rPr>
              <a:t>Strategic use of data across the partnership to improve visibility of children </a:t>
            </a:r>
          </a:p>
          <a:p>
            <a:r>
              <a:rPr lang="en-GB" sz="3100" dirty="0">
                <a:cs typeface="Arial" panose="020B0604020202020204" pitchFamily="34" charset="0"/>
              </a:rPr>
              <a:t>Construct environments for integrated assessment to wrap around families</a:t>
            </a:r>
          </a:p>
          <a:p>
            <a:r>
              <a:rPr lang="en-GB" sz="3100" dirty="0">
                <a:cs typeface="Arial" panose="020B0604020202020204" pitchFamily="34" charset="0"/>
              </a:rPr>
              <a:t>Review the outputs of the system and what is working well</a:t>
            </a:r>
          </a:p>
          <a:p>
            <a:r>
              <a:rPr lang="en-GB" sz="3100" dirty="0">
                <a:cs typeface="Arial" panose="020B0604020202020204" pitchFamily="34" charset="0"/>
              </a:rPr>
              <a:t>Follow children and young people across systems to ensure join up</a:t>
            </a:r>
          </a:p>
          <a:p>
            <a:r>
              <a:rPr lang="en-GB" sz="3100" dirty="0">
                <a:cs typeface="Arial" panose="020B0604020202020204" pitchFamily="34" charset="0"/>
              </a:rPr>
              <a:t>Maximise opportunities to listen to the views and experiences of children and families</a:t>
            </a:r>
          </a:p>
          <a:p>
            <a:r>
              <a:rPr lang="en-GB" sz="3100" dirty="0">
                <a:cs typeface="Arial" panose="020B0604020202020204" pitchFamily="34" charset="0"/>
              </a:rPr>
              <a:t>Capitalise on existing partnerships to extend opportunities for joint-working</a:t>
            </a:r>
          </a:p>
          <a:p>
            <a:r>
              <a:rPr lang="en-GB" sz="3100" dirty="0">
                <a:cs typeface="Arial" panose="020B0604020202020204" pitchFamily="34" charset="0"/>
              </a:rPr>
              <a:t>Build opportunities for learning and development, sharing of practice wisdom</a:t>
            </a:r>
          </a:p>
          <a:p>
            <a:r>
              <a:rPr lang="en-GB" sz="3100" dirty="0">
                <a:cs typeface="Arial" panose="020B0604020202020204" pitchFamily="34" charset="0"/>
              </a:rPr>
              <a:t>Instil reflexive practice through high support, high challenge, CPD &amp; supervision</a:t>
            </a:r>
          </a:p>
          <a:p>
            <a:r>
              <a:rPr lang="en-GB" sz="3100" dirty="0">
                <a:cs typeface="Arial" panose="020B0604020202020204" pitchFamily="34" charset="0"/>
              </a:rPr>
              <a:t>Listen to the workforce, co-produce with partners</a:t>
            </a:r>
          </a:p>
          <a:p>
            <a:pPr marL="0" indent="0">
              <a:buNone/>
            </a:pPr>
            <a:endParaRPr lang="en-GB" dirty="0"/>
          </a:p>
        </p:txBody>
      </p:sp>
      <p:pic>
        <p:nvPicPr>
          <p:cNvPr id="4" name="Picture 3">
            <a:extLst>
              <a:ext uri="{FF2B5EF4-FFF2-40B4-BE49-F238E27FC236}">
                <a16:creationId xmlns:a16="http://schemas.microsoft.com/office/drawing/2014/main" id="{5014363A-BBFE-6FD2-FF25-F51B833484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01872" y="158405"/>
            <a:ext cx="2332254" cy="1026192"/>
          </a:xfrm>
          <a:prstGeom prst="rect">
            <a:avLst/>
          </a:prstGeom>
        </p:spPr>
      </p:pic>
      <p:grpSp>
        <p:nvGrpSpPr>
          <p:cNvPr id="6" name="Group 5">
            <a:extLst>
              <a:ext uri="{FF2B5EF4-FFF2-40B4-BE49-F238E27FC236}">
                <a16:creationId xmlns:a16="http://schemas.microsoft.com/office/drawing/2014/main" id="{D96C0EAD-0E2A-6008-8399-835CFEA46EE3}"/>
              </a:ext>
            </a:extLst>
          </p:cNvPr>
          <p:cNvGrpSpPr/>
          <p:nvPr/>
        </p:nvGrpSpPr>
        <p:grpSpPr>
          <a:xfrm>
            <a:off x="0" y="6581001"/>
            <a:ext cx="12192000" cy="292388"/>
            <a:chOff x="0" y="6581001"/>
            <a:chExt cx="12192000" cy="292388"/>
          </a:xfrm>
          <a:solidFill>
            <a:srgbClr val="477E1E"/>
          </a:solidFill>
        </p:grpSpPr>
        <p:sp>
          <p:nvSpPr>
            <p:cNvPr id="7" name="TextBox 6">
              <a:extLst>
                <a:ext uri="{FF2B5EF4-FFF2-40B4-BE49-F238E27FC236}">
                  <a16:creationId xmlns:a16="http://schemas.microsoft.com/office/drawing/2014/main" id="{28966B94-3421-9D24-62C6-0E3432E4BC6F}"/>
                </a:ext>
              </a:extLst>
            </p:cNvPr>
            <p:cNvSpPr txBox="1"/>
            <p:nvPr/>
          </p:nvSpPr>
          <p:spPr>
            <a:xfrm>
              <a:off x="0" y="6581001"/>
              <a:ext cx="12192000" cy="292388"/>
            </a:xfrm>
            <a:prstGeom prst="rect">
              <a:avLst/>
            </a:prstGeom>
            <a:grpFill/>
          </p:spPr>
          <p:txBody>
            <a:bodyPr wrap="square" rtlCol="0">
              <a:spAutoFit/>
            </a:bodyPr>
            <a:lstStyle/>
            <a:p>
              <a:r>
                <a:rPr lang="en-GB" sz="1300" dirty="0">
                  <a:solidFill>
                    <a:schemeClr val="bg1"/>
                  </a:solidFill>
                </a:rPr>
                <a:t>   </a:t>
              </a:r>
              <a:r>
                <a:rPr lang="en-GB" sz="1300" dirty="0">
                  <a:solidFill>
                    <a:schemeClr val="bg1"/>
                  </a:solidFill>
                  <a:hlinkClick r:id="rId4">
                    <a:extLst>
                      <a:ext uri="{A12FA001-AC4F-418D-AE19-62706E023703}">
                        <ahyp:hlinkClr xmlns:ahyp="http://schemas.microsoft.com/office/drawing/2018/hyperlinkcolor" val="tx"/>
                      </a:ext>
                    </a:extLst>
                  </a:hlinkClick>
                </a:rPr>
                <a:t>www.lscpbirmingham.org.uk</a:t>
              </a:r>
              <a:r>
                <a:rPr lang="en-GB" sz="1300" dirty="0">
                  <a:solidFill>
                    <a:schemeClr val="bg1"/>
                  </a:solidFill>
                </a:rPr>
                <a:t>                                                                                                                                                                                                                              @Birmin</a:t>
              </a:r>
              <a:r>
                <a:rPr lang="en-GB" sz="1300" b="0" i="0" dirty="0">
                  <a:solidFill>
                    <a:schemeClr val="bg1"/>
                  </a:solidFill>
                  <a:effectLst/>
                </a:rPr>
                <a:t>ghamLSCP</a:t>
              </a:r>
              <a:endParaRPr lang="en-GB" sz="1300" dirty="0">
                <a:solidFill>
                  <a:schemeClr val="bg1"/>
                </a:solidFill>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962EAB33-33DA-8CB2-872C-77F65C6F29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4434" y="6657515"/>
              <a:ext cx="176147" cy="180000"/>
            </a:xfrm>
            <a:prstGeom prst="rect">
              <a:avLst/>
            </a:prstGeom>
            <a:grpFill/>
          </p:spPr>
        </p:pic>
      </p:grpSp>
    </p:spTree>
    <p:extLst>
      <p:ext uri="{BB962C8B-B14F-4D97-AF65-F5344CB8AC3E}">
        <p14:creationId xmlns:p14="http://schemas.microsoft.com/office/powerpoint/2010/main" val="4238544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C1337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AB9C6B2-C84D-44EE-AFFB-C85F70ECB894}"/>
              </a:ext>
            </a:extLst>
          </p:cNvPr>
          <p:cNvSpPr txBox="1">
            <a:spLocks/>
          </p:cNvSpPr>
          <p:nvPr/>
        </p:nvSpPr>
        <p:spPr>
          <a:xfrm>
            <a:off x="626162" y="1748409"/>
            <a:ext cx="8830212" cy="1470025"/>
          </a:xfrm>
          <a:prstGeom prst="rect">
            <a:avLst/>
          </a:prstGeom>
        </p:spPr>
        <p:txBody>
          <a:bodyPr vert="horz" lIns="77925" tIns="38963" rIns="77925" bIns="38963" rtlCol="0" anchor="ctr">
            <a:normAutofit/>
          </a:bodyPr>
          <a:lstStyle>
            <a:lvl1pPr algn="l" defTabSz="1038977" rtl="0" eaLnBrk="1" latinLnBrk="0" hangingPunct="1">
              <a:spcBef>
                <a:spcPct val="0"/>
              </a:spcBef>
              <a:buNone/>
              <a:defRPr sz="3200" b="1" kern="1200">
                <a:solidFill>
                  <a:schemeClr val="tx1"/>
                </a:solidFill>
                <a:latin typeface="Arial Nova" pitchFamily="34" charset="0"/>
                <a:ea typeface="+mj-ea"/>
                <a:cs typeface="+mj-cs"/>
              </a:defRPr>
            </a:lvl1pPr>
          </a:lstStyle>
          <a:p>
            <a:pPr marL="0" marR="0" lvl="0" indent="0" algn="l" defTabSz="1038977" rtl="0" eaLnBrk="1" fontAlgn="auto" latinLnBrk="0" hangingPunct="1">
              <a:lnSpc>
                <a:spcPct val="100000"/>
              </a:lnSpc>
              <a:spcBef>
                <a:spcPct val="0"/>
              </a:spcBef>
              <a:spcAft>
                <a:spcPts val="0"/>
              </a:spcAft>
              <a:buClrTx/>
              <a:buSzTx/>
              <a:buFontTx/>
              <a:buNone/>
              <a:tabLst/>
              <a:defRPr/>
            </a:pPr>
            <a:r>
              <a:rPr lang="en-GB" sz="4000" dirty="0">
                <a:solidFill>
                  <a:schemeClr val="bg1"/>
                </a:solidFill>
                <a:latin typeface="Calibri" panose="020F0502020204030204" pitchFamily="34" charset="0"/>
                <a:cs typeface="Calibri" panose="020F0502020204030204" pitchFamily="34" charset="0"/>
              </a:rPr>
              <a:t>Birmingham Domestic Abuse Prevention Strategy 2024+</a:t>
            </a:r>
            <a:endParaRPr kumimoji="0" lang="en-GB" sz="4000" b="1" i="0" u="none" strike="noStrike" kern="1200" cap="none" spc="0" normalizeH="0" baseline="0" noProof="0" dirty="0">
              <a:ln>
                <a:noFill/>
              </a:ln>
              <a:solidFill>
                <a:schemeClr val="bg1"/>
              </a:solidFill>
              <a:effectLst/>
              <a:uLnTx/>
              <a:uFillTx/>
              <a:latin typeface="Calibri" panose="020F0502020204030204" pitchFamily="34" charset="0"/>
              <a:ea typeface="+mj-ea"/>
              <a:cs typeface="Calibri" panose="020F0502020204030204" pitchFamily="34" charset="0"/>
            </a:endParaRPr>
          </a:p>
        </p:txBody>
      </p:sp>
      <p:sp>
        <p:nvSpPr>
          <p:cNvPr id="6" name="Subtitle 4">
            <a:extLst>
              <a:ext uri="{FF2B5EF4-FFF2-40B4-BE49-F238E27FC236}">
                <a16:creationId xmlns:a16="http://schemas.microsoft.com/office/drawing/2014/main" id="{53C625AD-76DE-633B-EE48-8C98D4639DBB}"/>
              </a:ext>
            </a:extLst>
          </p:cNvPr>
          <p:cNvSpPr txBox="1">
            <a:spLocks/>
          </p:cNvSpPr>
          <p:nvPr/>
        </p:nvSpPr>
        <p:spPr>
          <a:xfrm>
            <a:off x="643703" y="3260576"/>
            <a:ext cx="10932212" cy="1752600"/>
          </a:xfrm>
          <a:prstGeom prst="rect">
            <a:avLst/>
          </a:prstGeom>
        </p:spPr>
        <p:txBody>
          <a:bodyPr vert="horz" lIns="77925" tIns="38963" rIns="77925" bIns="38963" rtlCol="0">
            <a:normAutofit/>
          </a:bodyPr>
          <a:lstStyle>
            <a:lvl1pPr marL="389616" indent="-389616" algn="l" defTabSz="1038977" rtl="0" eaLnBrk="1" latinLnBrk="0" hangingPunct="1">
              <a:spcBef>
                <a:spcPct val="20000"/>
              </a:spcBef>
              <a:buFont typeface="Wingdings" pitchFamily="2" charset="2"/>
              <a:buChar char="§"/>
              <a:defRPr sz="2667" kern="1200">
                <a:solidFill>
                  <a:schemeClr val="tx1"/>
                </a:solidFill>
                <a:latin typeface="Arial Nova" pitchFamily="34" charset="0"/>
                <a:ea typeface="+mn-ea"/>
                <a:cs typeface="+mn-cs"/>
              </a:defRPr>
            </a:lvl1pPr>
            <a:lvl2pPr marL="844168" indent="-324680" algn="l" defTabSz="1038977" rtl="0" eaLnBrk="1" latinLnBrk="0" hangingPunct="1">
              <a:spcBef>
                <a:spcPct val="20000"/>
              </a:spcBef>
              <a:buFont typeface="Arial" pitchFamily="34" charset="0"/>
              <a:buChar char="•"/>
              <a:defRPr sz="2267" kern="1200">
                <a:solidFill>
                  <a:schemeClr val="tx1"/>
                </a:solidFill>
                <a:latin typeface="Arial Nova Light" pitchFamily="34" charset="0"/>
                <a:ea typeface="+mn-ea"/>
                <a:cs typeface="Arial Nova Light" pitchFamily="34" charset="0"/>
              </a:defRPr>
            </a:lvl2pPr>
            <a:lvl3pPr marL="1298721" indent="-259744" algn="l" defTabSz="1038977" rtl="0" eaLnBrk="1" latinLnBrk="0" hangingPunct="1">
              <a:spcBef>
                <a:spcPct val="20000"/>
              </a:spcBef>
              <a:buFont typeface="Arial Nova Light" pitchFamily="34" charset="0"/>
              <a:buChar char="–"/>
              <a:defRPr sz="2000" kern="1200">
                <a:solidFill>
                  <a:schemeClr val="tx1"/>
                </a:solidFill>
                <a:latin typeface="Arial Nova Light" pitchFamily="34" charset="0"/>
                <a:ea typeface="+mn-ea"/>
                <a:cs typeface="Arial Nova Light" pitchFamily="34" charset="0"/>
              </a:defRPr>
            </a:lvl3pPr>
            <a:lvl4pPr marL="1818208"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4pPr>
            <a:lvl5pPr marL="2337696" indent="-259744" algn="l" defTabSz="1038977" rtl="0" eaLnBrk="1" latinLnBrk="0" hangingPunct="1">
              <a:spcBef>
                <a:spcPct val="20000"/>
              </a:spcBef>
              <a:buFont typeface="Arial" pitchFamily="34" charset="0"/>
              <a:buChar char="»"/>
              <a:defRPr sz="1867" kern="1200">
                <a:solidFill>
                  <a:schemeClr val="tx1"/>
                </a:solidFill>
                <a:latin typeface="Arial Nova Light" pitchFamily="34" charset="0"/>
                <a:ea typeface="+mn-ea"/>
                <a:cs typeface="Arial Nova Light" pitchFamily="34" charset="0"/>
              </a:defRPr>
            </a:lvl5pPr>
            <a:lvl6pPr marL="2857185"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673"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6161"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650" indent="-259744" algn="l" defTabSz="103897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indent="0">
              <a:buNone/>
            </a:pPr>
            <a:r>
              <a:rPr lang="en-GB" altLang="en-US" sz="1800" b="1" dirty="0">
                <a:solidFill>
                  <a:schemeClr val="bg1"/>
                </a:solidFill>
                <a:latin typeface="Calibri" panose="020F0502020204030204" pitchFamily="34" charset="0"/>
                <a:ea typeface="ＭＳ Ｐゴシック" pitchFamily="34" charset="-128"/>
                <a:cs typeface="Calibri" panose="020F0502020204030204" pitchFamily="34" charset="0"/>
              </a:rPr>
              <a:t>Graham Tilby</a:t>
            </a:r>
          </a:p>
          <a:p>
            <a:pPr marL="0" indent="0">
              <a:buNone/>
            </a:pPr>
            <a:r>
              <a:rPr lang="en-GB" altLang="en-US" sz="1800" b="1" dirty="0">
                <a:solidFill>
                  <a:schemeClr val="bg1"/>
                </a:solidFill>
                <a:latin typeface="Calibri" panose="020F0502020204030204" pitchFamily="34" charset="0"/>
                <a:ea typeface="ＭＳ Ｐゴシック" pitchFamily="34" charset="-128"/>
                <a:cs typeface="Calibri" panose="020F0502020204030204" pitchFamily="34" charset="0"/>
              </a:rPr>
              <a:t>Birmingham Children’s Trust</a:t>
            </a:r>
            <a:endParaRPr kumimoji="0" lang="en-GB"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Calibri" panose="020F0502020204030204" pitchFamily="34" charset="0"/>
            </a:endParaRPr>
          </a:p>
          <a:p>
            <a:pPr marL="389616" marR="0" lvl="0" indent="-389616" algn="l" defTabSz="1038977" rtl="0" eaLnBrk="1" fontAlgn="auto" latinLnBrk="0" hangingPunct="1">
              <a:lnSpc>
                <a:spcPct val="100000"/>
              </a:lnSpc>
              <a:spcBef>
                <a:spcPct val="20000"/>
              </a:spcBef>
              <a:spcAft>
                <a:spcPts val="0"/>
              </a:spcAft>
              <a:buClrTx/>
              <a:buSzTx/>
              <a:buFont typeface="Wingdings" pitchFamily="2" charset="2"/>
              <a:buChar char="§"/>
              <a:tabLst/>
              <a:defRPr/>
            </a:pPr>
            <a:endParaRPr kumimoji="0" lang="en-GB" sz="2400" b="1" i="0" u="none" strike="noStrike" kern="1200" cap="none" spc="0" normalizeH="0" baseline="0" noProof="0" dirty="0">
              <a:ln>
                <a:noFill/>
              </a:ln>
              <a:solidFill>
                <a:srgbClr val="242424"/>
              </a:solidFill>
              <a:effectLst/>
              <a:uLnTx/>
              <a:uFillTx/>
              <a:latin typeface="Calibri" panose="020F0502020204030204" pitchFamily="34" charset="0"/>
              <a:ea typeface="+mn-ea"/>
              <a:cs typeface="+mn-cs"/>
            </a:endParaRPr>
          </a:p>
          <a:p>
            <a:pPr marL="389616" marR="0" lvl="0" indent="-389616" algn="l" defTabSz="1038977" rtl="0" eaLnBrk="1" fontAlgn="auto" latinLnBrk="0" hangingPunct="1">
              <a:lnSpc>
                <a:spcPct val="100000"/>
              </a:lnSpc>
              <a:spcBef>
                <a:spcPct val="20000"/>
              </a:spcBef>
              <a:spcAft>
                <a:spcPts val="0"/>
              </a:spcAft>
              <a:buClrTx/>
              <a:buSzTx/>
              <a:buFont typeface="Wingdings" pitchFamily="2" charset="2"/>
              <a:buChar char="§"/>
              <a:tabLst/>
              <a:defRPr/>
            </a:pPr>
            <a:endParaRPr kumimoji="0" lang="en-US" sz="2667" b="0" i="0" u="none" strike="noStrike" kern="1200" cap="none" spc="0" normalizeH="0" baseline="0" noProof="0" dirty="0">
              <a:ln>
                <a:noFill/>
              </a:ln>
              <a:solidFill>
                <a:prstClr val="black"/>
              </a:solidFill>
              <a:effectLst/>
              <a:uLnTx/>
              <a:uFillTx/>
              <a:latin typeface="Arial Nova" pitchFamily="34" charset="0"/>
              <a:ea typeface="+mn-ea"/>
              <a:cs typeface="+mn-cs"/>
            </a:endParaRPr>
          </a:p>
        </p:txBody>
      </p:sp>
      <p:pic>
        <p:nvPicPr>
          <p:cNvPr id="13" name="Picture 12" descr="A logo with white text&#10;&#10;Description automatically generated">
            <a:extLst>
              <a:ext uri="{FF2B5EF4-FFF2-40B4-BE49-F238E27FC236}">
                <a16:creationId xmlns:a16="http://schemas.microsoft.com/office/drawing/2014/main" id="{0BBE6CBA-30C9-06A9-9263-0882B6528A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1872" y="136062"/>
            <a:ext cx="2408990" cy="1048535"/>
          </a:xfrm>
          <a:prstGeom prst="rect">
            <a:avLst/>
          </a:prstGeom>
        </p:spPr>
      </p:pic>
      <p:sp>
        <p:nvSpPr>
          <p:cNvPr id="2" name="TextBox 1">
            <a:extLst>
              <a:ext uri="{FF2B5EF4-FFF2-40B4-BE49-F238E27FC236}">
                <a16:creationId xmlns:a16="http://schemas.microsoft.com/office/drawing/2014/main" id="{EC57280D-CC7B-1288-1F00-C94518FBBA66}"/>
              </a:ext>
            </a:extLst>
          </p:cNvPr>
          <p:cNvSpPr txBox="1"/>
          <p:nvPr/>
        </p:nvSpPr>
        <p:spPr>
          <a:xfrm>
            <a:off x="0" y="6581001"/>
            <a:ext cx="12192000" cy="292388"/>
          </a:xfrm>
          <a:prstGeom prst="rect">
            <a:avLst/>
          </a:prstGeom>
          <a:solidFill>
            <a:srgbClr val="C1337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www.lscpbirmingham.org.uk</a:t>
            </a:r>
            <a:r>
              <a:rPr kumimoji="0" lang="en-GB" sz="1300" b="0" i="0" u="none" strike="noStrike" kern="1200" cap="none" spc="0" normalizeH="0" baseline="0" noProof="0" dirty="0">
                <a:ln>
                  <a:noFill/>
                </a:ln>
                <a:solidFill>
                  <a:prstClr val="white"/>
                </a:solidFill>
                <a:effectLst/>
                <a:uLnTx/>
                <a:uFillTx/>
                <a:latin typeface="Calibri" panose="020F0502020204030204"/>
                <a:ea typeface="+mn-ea"/>
                <a:cs typeface="+mn-cs"/>
              </a:rPr>
              <a:t>                                                                                                                                                                                                                              @BirminghamLSCP</a:t>
            </a:r>
          </a:p>
        </p:txBody>
      </p:sp>
    </p:spTree>
    <p:extLst>
      <p:ext uri="{BB962C8B-B14F-4D97-AF65-F5344CB8AC3E}">
        <p14:creationId xmlns:p14="http://schemas.microsoft.com/office/powerpoint/2010/main" val="57672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go with a circle and two circles&#10;&#10;Description automatically generated with medium confidence">
            <a:extLst>
              <a:ext uri="{FF2B5EF4-FFF2-40B4-BE49-F238E27FC236}">
                <a16:creationId xmlns:a16="http://schemas.microsoft.com/office/drawing/2014/main" id="{D7FAC060-BA3F-A69E-7CCE-1A07643CC4F4}"/>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608217" y="710954"/>
            <a:ext cx="6377379" cy="6441408"/>
          </a:xfrm>
          <a:prstGeom prst="rect">
            <a:avLst/>
          </a:prstGeom>
        </p:spPr>
      </p:pic>
      <p:sp>
        <p:nvSpPr>
          <p:cNvPr id="2" name="Title 1">
            <a:extLst>
              <a:ext uri="{FF2B5EF4-FFF2-40B4-BE49-F238E27FC236}">
                <a16:creationId xmlns:a16="http://schemas.microsoft.com/office/drawing/2014/main" id="{C3268093-AB29-FB92-782E-A4146C024DE0}"/>
              </a:ext>
            </a:extLst>
          </p:cNvPr>
          <p:cNvSpPr>
            <a:spLocks noGrp="1"/>
          </p:cNvSpPr>
          <p:nvPr>
            <p:ph type="title"/>
          </p:nvPr>
        </p:nvSpPr>
        <p:spPr/>
        <p:txBody>
          <a:bodyPr>
            <a:normAutofit/>
          </a:bodyPr>
          <a:lstStyle/>
          <a:p>
            <a:r>
              <a:rPr lang="en-GB" sz="3200" b="1" dirty="0">
                <a:latin typeface="+mn-lt"/>
              </a:rPr>
              <a:t>Questions</a:t>
            </a:r>
          </a:p>
        </p:txBody>
      </p:sp>
      <p:sp>
        <p:nvSpPr>
          <p:cNvPr id="3" name="Content Placeholder 2">
            <a:extLst>
              <a:ext uri="{FF2B5EF4-FFF2-40B4-BE49-F238E27FC236}">
                <a16:creationId xmlns:a16="http://schemas.microsoft.com/office/drawing/2014/main" id="{07FF21F5-7A10-F420-7EE1-25870560A904}"/>
              </a:ext>
            </a:extLst>
          </p:cNvPr>
          <p:cNvSpPr>
            <a:spLocks noGrp="1"/>
          </p:cNvSpPr>
          <p:nvPr>
            <p:ph idx="1"/>
          </p:nvPr>
        </p:nvSpPr>
        <p:spPr/>
        <p:txBody>
          <a:bodyPr>
            <a:normAutofit/>
          </a:bodyPr>
          <a:lstStyle/>
          <a:p>
            <a:r>
              <a:rPr lang="en-GB" sz="2200" dirty="0"/>
              <a:t>What are the implications for our own practice for children who may become out of sight of services?</a:t>
            </a:r>
          </a:p>
          <a:p>
            <a:r>
              <a:rPr lang="en-GB" sz="2200" dirty="0"/>
              <a:t>How do we hold children at the centre of our practice where parents/carers may be avoidant of any intervention?</a:t>
            </a:r>
          </a:p>
          <a:p>
            <a:r>
              <a:rPr lang="en-GB" sz="2200" dirty="0"/>
              <a:t>How do we attend to the implications for practitioners’ professional safety when trying to engage avoidant parents?</a:t>
            </a:r>
          </a:p>
          <a:p>
            <a:r>
              <a:rPr lang="en-GB" sz="2200" dirty="0"/>
              <a:t>How do we return to inter-agency, multi-disciplinary ‘working together’ in non-statutory spaces?</a:t>
            </a:r>
          </a:p>
          <a:p>
            <a:r>
              <a:rPr lang="en-GB" sz="2200" dirty="0"/>
              <a:t>How do we commit to developing an ‘out of sight hub’ that will enable this to become a way of working?</a:t>
            </a:r>
          </a:p>
          <a:p>
            <a:pPr marL="0" indent="0">
              <a:buNone/>
            </a:pPr>
            <a:endParaRPr lang="en-GB" dirty="0"/>
          </a:p>
        </p:txBody>
      </p:sp>
      <p:pic>
        <p:nvPicPr>
          <p:cNvPr id="4" name="Picture 3">
            <a:extLst>
              <a:ext uri="{FF2B5EF4-FFF2-40B4-BE49-F238E27FC236}">
                <a16:creationId xmlns:a16="http://schemas.microsoft.com/office/drawing/2014/main" id="{6BC73713-E712-C941-63AB-845A7DA7F9E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501872" y="158405"/>
            <a:ext cx="2332254" cy="1026192"/>
          </a:xfrm>
          <a:prstGeom prst="rect">
            <a:avLst/>
          </a:prstGeom>
        </p:spPr>
      </p:pic>
      <p:grpSp>
        <p:nvGrpSpPr>
          <p:cNvPr id="6" name="Group 5">
            <a:extLst>
              <a:ext uri="{FF2B5EF4-FFF2-40B4-BE49-F238E27FC236}">
                <a16:creationId xmlns:a16="http://schemas.microsoft.com/office/drawing/2014/main" id="{AC38CCDF-0DA2-569F-63FA-CE8C543CC86D}"/>
              </a:ext>
            </a:extLst>
          </p:cNvPr>
          <p:cNvGrpSpPr/>
          <p:nvPr/>
        </p:nvGrpSpPr>
        <p:grpSpPr>
          <a:xfrm>
            <a:off x="0" y="6581001"/>
            <a:ext cx="12192000" cy="292388"/>
            <a:chOff x="0" y="6581001"/>
            <a:chExt cx="12192000" cy="292388"/>
          </a:xfrm>
          <a:solidFill>
            <a:srgbClr val="477E1E"/>
          </a:solidFill>
        </p:grpSpPr>
        <p:sp>
          <p:nvSpPr>
            <p:cNvPr id="7" name="TextBox 6">
              <a:extLst>
                <a:ext uri="{FF2B5EF4-FFF2-40B4-BE49-F238E27FC236}">
                  <a16:creationId xmlns:a16="http://schemas.microsoft.com/office/drawing/2014/main" id="{D5CD5783-A513-FE49-2660-25A5BA4EB23F}"/>
                </a:ext>
              </a:extLst>
            </p:cNvPr>
            <p:cNvSpPr txBox="1"/>
            <p:nvPr/>
          </p:nvSpPr>
          <p:spPr>
            <a:xfrm>
              <a:off x="0" y="6581001"/>
              <a:ext cx="12192000" cy="292388"/>
            </a:xfrm>
            <a:prstGeom prst="rect">
              <a:avLst/>
            </a:prstGeom>
            <a:grpFill/>
          </p:spPr>
          <p:txBody>
            <a:bodyPr wrap="square" rtlCol="0">
              <a:spAutoFit/>
            </a:bodyPr>
            <a:lstStyle/>
            <a:p>
              <a:r>
                <a:rPr lang="en-GB" sz="1300" dirty="0">
                  <a:solidFill>
                    <a:schemeClr val="bg1"/>
                  </a:solidFill>
                </a:rPr>
                <a:t>   </a:t>
              </a:r>
              <a:r>
                <a:rPr lang="en-GB" sz="1300" dirty="0">
                  <a:solidFill>
                    <a:schemeClr val="bg1"/>
                  </a:solidFill>
                  <a:hlinkClick r:id="rId4">
                    <a:extLst>
                      <a:ext uri="{A12FA001-AC4F-418D-AE19-62706E023703}">
                        <ahyp:hlinkClr xmlns:ahyp="http://schemas.microsoft.com/office/drawing/2018/hyperlinkcolor" val="tx"/>
                      </a:ext>
                    </a:extLst>
                  </a:hlinkClick>
                </a:rPr>
                <a:t>www.lscpbirmingham.org.uk</a:t>
              </a:r>
              <a:r>
                <a:rPr lang="en-GB" sz="1300" dirty="0">
                  <a:solidFill>
                    <a:schemeClr val="bg1"/>
                  </a:solidFill>
                </a:rPr>
                <a:t>                                                                                                                                                                                                                              @Birmin</a:t>
              </a:r>
              <a:r>
                <a:rPr lang="en-GB" sz="1300" b="0" i="0" dirty="0">
                  <a:solidFill>
                    <a:schemeClr val="bg1"/>
                  </a:solidFill>
                  <a:effectLst/>
                </a:rPr>
                <a:t>ghamLSCP</a:t>
              </a:r>
              <a:endParaRPr lang="en-GB" sz="1300" dirty="0">
                <a:solidFill>
                  <a:schemeClr val="bg1"/>
                </a:solidFill>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F5115491-D3DB-922D-5DDE-1A77C4D851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4434" y="6657515"/>
              <a:ext cx="176147" cy="180000"/>
            </a:xfrm>
            <a:prstGeom prst="rect">
              <a:avLst/>
            </a:prstGeom>
            <a:grpFill/>
          </p:spPr>
        </p:pic>
      </p:grpSp>
    </p:spTree>
    <p:extLst>
      <p:ext uri="{BB962C8B-B14F-4D97-AF65-F5344CB8AC3E}">
        <p14:creationId xmlns:p14="http://schemas.microsoft.com/office/powerpoint/2010/main" val="3636686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5466DD2-13BD-000E-5E19-7030C9173CB4}"/>
              </a:ext>
            </a:extLst>
          </p:cNvPr>
          <p:cNvPicPr>
            <a:picLocks noChangeAspect="1"/>
          </p:cNvPicPr>
          <p:nvPr/>
        </p:nvPicPr>
        <p:blipFill>
          <a:blip r:embed="rId2"/>
          <a:stretch>
            <a:fillRect/>
          </a:stretch>
        </p:blipFill>
        <p:spPr>
          <a:xfrm>
            <a:off x="0" y="-8697"/>
            <a:ext cx="12192000" cy="6630338"/>
          </a:xfrm>
          <a:prstGeom prst="rect">
            <a:avLst/>
          </a:prstGeom>
        </p:spPr>
      </p:pic>
      <p:sp>
        <p:nvSpPr>
          <p:cNvPr id="2" name="Title 1"/>
          <p:cNvSpPr>
            <a:spLocks noGrp="1"/>
          </p:cNvSpPr>
          <p:nvPr>
            <p:ph type="title"/>
          </p:nvPr>
        </p:nvSpPr>
        <p:spPr/>
        <p:txBody>
          <a:bodyPr>
            <a:normAutofit/>
          </a:bodyPr>
          <a:lstStyle/>
          <a:p>
            <a:pPr algn="l"/>
            <a:r>
              <a:rPr lang="en-GB" altLang="en-US" sz="3200" b="1" dirty="0">
                <a:latin typeface="Calibri" pitchFamily="34" charset="0"/>
                <a:ea typeface="ＭＳ Ｐゴシック" pitchFamily="34" charset="-128"/>
                <a:cs typeface="Calibri" pitchFamily="34" charset="0"/>
              </a:rPr>
              <a:t>Final Thoughts</a:t>
            </a:r>
            <a:endParaRPr lang="en-GB" sz="3200" b="1" dirty="0"/>
          </a:p>
        </p:txBody>
      </p:sp>
      <p:grpSp>
        <p:nvGrpSpPr>
          <p:cNvPr id="8" name="Group 7">
            <a:extLst>
              <a:ext uri="{FF2B5EF4-FFF2-40B4-BE49-F238E27FC236}">
                <a16:creationId xmlns:a16="http://schemas.microsoft.com/office/drawing/2014/main" id="{45C8AADC-2489-5989-7B2B-3906FD09F80D}"/>
              </a:ext>
            </a:extLst>
          </p:cNvPr>
          <p:cNvGrpSpPr/>
          <p:nvPr/>
        </p:nvGrpSpPr>
        <p:grpSpPr>
          <a:xfrm>
            <a:off x="0" y="6581001"/>
            <a:ext cx="12192000" cy="292388"/>
            <a:chOff x="0" y="6581001"/>
            <a:chExt cx="12192000" cy="292388"/>
          </a:xfrm>
        </p:grpSpPr>
        <p:sp>
          <p:nvSpPr>
            <p:cNvPr id="9" name="TextBox 8">
              <a:extLst>
                <a:ext uri="{FF2B5EF4-FFF2-40B4-BE49-F238E27FC236}">
                  <a16:creationId xmlns:a16="http://schemas.microsoft.com/office/drawing/2014/main" id="{119DA029-6D64-6E69-C1F0-1E65CE23E714}"/>
                </a:ext>
              </a:extLst>
            </p:cNvPr>
            <p:cNvSpPr txBox="1"/>
            <p:nvPr/>
          </p:nvSpPr>
          <p:spPr>
            <a:xfrm>
              <a:off x="0" y="6581001"/>
              <a:ext cx="12192000" cy="292388"/>
            </a:xfrm>
            <a:prstGeom prst="rect">
              <a:avLst/>
            </a:prstGeom>
            <a:solidFill>
              <a:srgbClr val="C13373"/>
            </a:solidFill>
          </p:spPr>
          <p:txBody>
            <a:bodyPr wrap="square" rtlCol="0">
              <a:spAutoFit/>
            </a:bodyPr>
            <a:lstStyle/>
            <a:p>
              <a:r>
                <a:rPr lang="en-GB" sz="1300" dirty="0">
                  <a:solidFill>
                    <a:schemeClr val="bg1"/>
                  </a:solidFill>
                </a:rPr>
                <a:t>   </a:t>
              </a:r>
              <a:r>
                <a:rPr lang="en-GB" sz="1300" dirty="0">
                  <a:solidFill>
                    <a:schemeClr val="bg1"/>
                  </a:solidFill>
                  <a:hlinkClick r:id="rId3">
                    <a:extLst>
                      <a:ext uri="{A12FA001-AC4F-418D-AE19-62706E023703}">
                        <ahyp:hlinkClr xmlns:ahyp="http://schemas.microsoft.com/office/drawing/2018/hyperlinkcolor" val="tx"/>
                      </a:ext>
                    </a:extLst>
                  </a:hlinkClick>
                </a:rPr>
                <a:t>www.lscpbirmingham.org.uk</a:t>
              </a:r>
              <a:r>
                <a:rPr lang="en-GB" sz="1300" dirty="0">
                  <a:solidFill>
                    <a:schemeClr val="bg1"/>
                  </a:solidFill>
                </a:rPr>
                <a:t>                                                                                                                                                                                                                              @Birmin</a:t>
              </a:r>
              <a:r>
                <a:rPr lang="en-GB" sz="1300" b="0" i="0" dirty="0">
                  <a:solidFill>
                    <a:schemeClr val="bg1"/>
                  </a:solidFill>
                  <a:effectLst/>
                </a:rPr>
                <a:t>ghamLSCP</a:t>
              </a:r>
              <a:endParaRPr lang="en-GB" sz="1300" dirty="0">
                <a:solidFill>
                  <a:schemeClr val="bg1"/>
                </a:solidFill>
              </a:endParaRPr>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C312ABAD-DCD6-EC2E-E0D2-466E58A2C8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94434" y="6657515"/>
              <a:ext cx="176147" cy="180000"/>
            </a:xfrm>
            <a:prstGeom prst="rect">
              <a:avLst/>
            </a:prstGeom>
          </p:spPr>
        </p:pic>
      </p:grpSp>
      <p:pic>
        <p:nvPicPr>
          <p:cNvPr id="17" name="Picture 16" descr="A logo with white text&#10;&#10;Description automatically generated">
            <a:extLst>
              <a:ext uri="{FF2B5EF4-FFF2-40B4-BE49-F238E27FC236}">
                <a16:creationId xmlns:a16="http://schemas.microsoft.com/office/drawing/2014/main" id="{739792A4-ABE7-8151-D798-40EF596728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01872" y="136062"/>
            <a:ext cx="2408990" cy="1048535"/>
          </a:xfrm>
          <a:prstGeom prst="rect">
            <a:avLst/>
          </a:prstGeom>
        </p:spPr>
      </p:pic>
      <p:sp>
        <p:nvSpPr>
          <p:cNvPr id="26" name="TextBox 25">
            <a:extLst>
              <a:ext uri="{FF2B5EF4-FFF2-40B4-BE49-F238E27FC236}">
                <a16:creationId xmlns:a16="http://schemas.microsoft.com/office/drawing/2014/main" id="{E7773B10-1843-9CD5-63BC-66501E8FC028}"/>
              </a:ext>
            </a:extLst>
          </p:cNvPr>
          <p:cNvSpPr txBox="1"/>
          <p:nvPr/>
        </p:nvSpPr>
        <p:spPr>
          <a:xfrm>
            <a:off x="433754" y="5046835"/>
            <a:ext cx="6189784" cy="1415772"/>
          </a:xfrm>
          <a:prstGeom prst="rect">
            <a:avLst/>
          </a:prstGeom>
          <a:noFill/>
        </p:spPr>
        <p:txBody>
          <a:bodyPr wrap="square">
            <a:spAutoFit/>
          </a:bodyPr>
          <a:lstStyle/>
          <a:p>
            <a:pPr>
              <a:defRPr/>
            </a:pPr>
            <a:r>
              <a:rPr lang="en-GB" altLang="en-US" sz="2400" b="1" dirty="0">
                <a:solidFill>
                  <a:schemeClr val="tx1"/>
                </a:solidFill>
              </a:rPr>
              <a:t>Please put the date in your diary!</a:t>
            </a:r>
          </a:p>
          <a:p>
            <a:pPr>
              <a:defRPr/>
            </a:pPr>
            <a:endParaRPr lang="en-GB" altLang="en-US" sz="800" dirty="0">
              <a:solidFill>
                <a:schemeClr val="tx1"/>
              </a:solidFill>
            </a:endParaRPr>
          </a:p>
          <a:p>
            <a:pPr>
              <a:defRPr/>
            </a:pPr>
            <a:r>
              <a:rPr lang="en-GB" altLang="en-US" b="1" dirty="0">
                <a:solidFill>
                  <a:schemeClr val="tx1"/>
                </a:solidFill>
              </a:rPr>
              <a:t>Safeguarding Leaders’ Assembly 2024:  </a:t>
            </a:r>
          </a:p>
          <a:p>
            <a:pPr>
              <a:defRPr/>
            </a:pPr>
            <a:r>
              <a:rPr lang="en-GB" altLang="en-US" b="1" dirty="0">
                <a:solidFill>
                  <a:schemeClr val="tx1"/>
                </a:solidFill>
              </a:rPr>
              <a:t>Thursday 25</a:t>
            </a:r>
            <a:r>
              <a:rPr lang="en-GB" altLang="en-US" b="1" baseline="30000" dirty="0">
                <a:solidFill>
                  <a:schemeClr val="tx1"/>
                </a:solidFill>
              </a:rPr>
              <a:t>th</a:t>
            </a:r>
            <a:r>
              <a:rPr lang="en-GB" altLang="en-US" b="1" dirty="0">
                <a:solidFill>
                  <a:schemeClr val="tx1"/>
                </a:solidFill>
              </a:rPr>
              <a:t> April 2024</a:t>
            </a:r>
          </a:p>
          <a:p>
            <a:pPr>
              <a:defRPr/>
            </a:pPr>
            <a:r>
              <a:rPr lang="en-GB" altLang="en-US" b="1" dirty="0"/>
              <a:t>Thursday 3</a:t>
            </a:r>
            <a:r>
              <a:rPr lang="en-GB" altLang="en-US" b="1" baseline="30000" dirty="0"/>
              <a:t>rd</a:t>
            </a:r>
            <a:r>
              <a:rPr lang="en-GB" altLang="en-US" b="1" dirty="0"/>
              <a:t> October 2024 </a:t>
            </a:r>
            <a:endParaRPr lang="en-GB" altLang="en-US" b="1" dirty="0">
              <a:solidFill>
                <a:schemeClr val="tx1"/>
              </a:solidFill>
            </a:endParaRPr>
          </a:p>
        </p:txBody>
      </p:sp>
    </p:spTree>
    <p:extLst>
      <p:ext uri="{BB962C8B-B14F-4D97-AF65-F5344CB8AC3E}">
        <p14:creationId xmlns:p14="http://schemas.microsoft.com/office/powerpoint/2010/main" val="58559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3C2B45-32F3-A2AA-6E85-9741D1B116BF}"/>
              </a:ext>
            </a:extLst>
          </p:cNvPr>
          <p:cNvSpPr>
            <a:spLocks noGrp="1"/>
          </p:cNvSpPr>
          <p:nvPr>
            <p:ph sz="half" idx="1"/>
          </p:nvPr>
        </p:nvSpPr>
        <p:spPr>
          <a:xfrm>
            <a:off x="79918" y="534394"/>
            <a:ext cx="10376048" cy="5993771"/>
          </a:xfrm>
        </p:spPr>
        <p:txBody>
          <a:bodyPr>
            <a:normAutofit fontScale="25000" lnSpcReduction="20000"/>
          </a:bodyPr>
          <a:lstStyle/>
          <a:p>
            <a:pPr marL="0" indent="0">
              <a:buNone/>
            </a:pPr>
            <a:endParaRPr lang="en-GB" sz="2063" dirty="0"/>
          </a:p>
          <a:p>
            <a:pPr marL="0" indent="0">
              <a:buNone/>
            </a:pPr>
            <a:r>
              <a:rPr lang="en-GB" sz="6800" b="1" dirty="0">
                <a:effectLst/>
                <a:ea typeface="Times New Roman" panose="02020603050405020304" pitchFamily="18" charset="0"/>
              </a:rPr>
              <a:t>Context:  </a:t>
            </a:r>
          </a:p>
          <a:p>
            <a:r>
              <a:rPr lang="en-GB" sz="6400" dirty="0">
                <a:effectLst/>
                <a:ea typeface="Times New Roman" panose="02020603050405020304" pitchFamily="18" charset="0"/>
              </a:rPr>
              <a:t>Domestic abuse (DA) is </a:t>
            </a:r>
            <a:r>
              <a:rPr lang="en-GB" sz="6400" dirty="0">
                <a:ea typeface="Times New Roman" panose="02020603050405020304" pitchFamily="18" charset="0"/>
              </a:rPr>
              <a:t>a hidden </a:t>
            </a:r>
            <a:r>
              <a:rPr lang="en-GB" sz="6400" dirty="0">
                <a:effectLst/>
                <a:ea typeface="Times New Roman" panose="02020603050405020304" pitchFamily="18" charset="0"/>
              </a:rPr>
              <a:t>crime which impacts every part of a victim’s life, from their finances and their ability to work, to who they can see, to their basic right to live their lives without fear. </a:t>
            </a:r>
          </a:p>
          <a:p>
            <a:r>
              <a:rPr lang="en-GB" sz="6400" dirty="0"/>
              <a:t>Nationally: –1</a:t>
            </a:r>
            <a:r>
              <a:rPr lang="en-GB" sz="6400" baseline="30000" dirty="0"/>
              <a:t>st</a:t>
            </a:r>
            <a:r>
              <a:rPr lang="en-GB" sz="6400" dirty="0"/>
              <a:t> April 2021 – 31</a:t>
            </a:r>
            <a:r>
              <a:rPr lang="en-GB" sz="6400" baseline="30000" dirty="0"/>
              <a:t>st</a:t>
            </a:r>
            <a:r>
              <a:rPr lang="en-GB" sz="6400" dirty="0"/>
              <a:t> March 22- 2.4 million adults experienced DA related crime(CSEW).</a:t>
            </a:r>
          </a:p>
          <a:p>
            <a:r>
              <a:rPr lang="en-GB" sz="6400" dirty="0"/>
              <a:t>Locally- DA drives demand across the city:</a:t>
            </a:r>
          </a:p>
          <a:p>
            <a:pPr lvl="1"/>
            <a:r>
              <a:rPr lang="en-GB" sz="6076" dirty="0"/>
              <a:t>In 2022/23 domestic abuse was the 3</a:t>
            </a:r>
            <a:r>
              <a:rPr lang="en-GB" sz="6076" baseline="30000" dirty="0"/>
              <a:t>rd</a:t>
            </a:r>
            <a:r>
              <a:rPr lang="en-GB" sz="6076" dirty="0"/>
              <a:t> top reason homeless presentations</a:t>
            </a:r>
          </a:p>
          <a:p>
            <a:pPr lvl="1"/>
            <a:r>
              <a:rPr lang="en-GB" sz="6238" dirty="0"/>
              <a:t>In 2022, it was the 2</a:t>
            </a:r>
            <a:r>
              <a:rPr lang="en-GB" sz="6238" baseline="30000" dirty="0"/>
              <a:t>nd</a:t>
            </a:r>
            <a:r>
              <a:rPr lang="en-GB" sz="6238" dirty="0"/>
              <a:t> </a:t>
            </a:r>
            <a:r>
              <a:rPr lang="en-GB" sz="6238" dirty="0">
                <a:effectLst/>
                <a:ea typeface="Calibri" panose="020F0502020204030204" pitchFamily="34" charset="0"/>
              </a:rPr>
              <a:t> highest reason for contacting BCT </a:t>
            </a:r>
          </a:p>
          <a:p>
            <a:pPr lvl="1"/>
            <a:r>
              <a:rPr lang="en-GB" sz="6238" dirty="0">
                <a:effectLst/>
                <a:ea typeface="Calibri" panose="020F0502020204030204" pitchFamily="34" charset="0"/>
              </a:rPr>
              <a:t>DA crimes reported to the police have more than doubled in from 13,664 in 2018/19 to 27,770 in 2022/23. </a:t>
            </a:r>
            <a:endParaRPr lang="en-GB" sz="6238" dirty="0"/>
          </a:p>
          <a:p>
            <a:pPr marL="0" indent="0">
              <a:buNone/>
            </a:pPr>
            <a:endParaRPr lang="en-GB" sz="6400" dirty="0">
              <a:effectLst/>
              <a:ea typeface="Times New Roman" panose="02020603050405020304" pitchFamily="18" charset="0"/>
            </a:endParaRPr>
          </a:p>
          <a:p>
            <a:pPr marL="0" indent="0" algn="ctr">
              <a:buNone/>
            </a:pPr>
            <a:r>
              <a:rPr lang="en-GB" sz="6400" b="1" dirty="0">
                <a:solidFill>
                  <a:srgbClr val="00B0F0"/>
                </a:solidFill>
              </a:rPr>
              <a:t>This data is the tip of the iceberg – most domestic abuse is not reported</a:t>
            </a:r>
            <a:endParaRPr lang="en-GB" sz="6400" b="1" dirty="0"/>
          </a:p>
          <a:p>
            <a:pPr marL="0" indent="0" algn="ctr">
              <a:buNone/>
            </a:pPr>
            <a:endParaRPr lang="en-GB" sz="6400" dirty="0">
              <a:effectLst/>
              <a:ea typeface="Times New Roman" panose="02020603050405020304" pitchFamily="18" charset="0"/>
            </a:endParaRPr>
          </a:p>
          <a:p>
            <a:r>
              <a:rPr lang="en-GB" sz="6400" b="1" dirty="0"/>
              <a:t>Draft Domestic Abuse Prevention Strategy 2024+:</a:t>
            </a:r>
            <a:endParaRPr lang="en-GB" sz="6400" dirty="0"/>
          </a:p>
          <a:p>
            <a:pPr lvl="1"/>
            <a:r>
              <a:rPr lang="en-GB" sz="6400" dirty="0">
                <a:effectLst/>
                <a:ea typeface="Times New Roman" panose="02020603050405020304" pitchFamily="18" charset="0"/>
              </a:rPr>
              <a:t>Builds on the previous strategy and its proactive </a:t>
            </a:r>
            <a:r>
              <a:rPr lang="en-GB" sz="6400" b="1" dirty="0">
                <a:effectLst/>
                <a:ea typeface="Times New Roman" panose="02020603050405020304" pitchFamily="18" charset="0"/>
              </a:rPr>
              <a:t>prevention model </a:t>
            </a:r>
            <a:r>
              <a:rPr lang="en-GB" sz="6400" dirty="0">
                <a:effectLst/>
                <a:ea typeface="Times New Roman" panose="02020603050405020304" pitchFamily="18" charset="0"/>
              </a:rPr>
              <a:t>by embedding this approach throughout, to  </a:t>
            </a:r>
            <a:r>
              <a:rPr lang="en-GB" sz="6400" b="1" dirty="0">
                <a:effectLst/>
                <a:ea typeface="Times New Roman" panose="02020603050405020304" pitchFamily="18" charset="0"/>
              </a:rPr>
              <a:t>prevent</a:t>
            </a:r>
            <a:r>
              <a:rPr lang="en-GB" sz="6400" dirty="0">
                <a:effectLst/>
                <a:ea typeface="Times New Roman" panose="02020603050405020304" pitchFamily="18" charset="0"/>
              </a:rPr>
              <a:t> DA from occurring in the first place through raising awareness and understanding of it , and to also intervene earlier to </a:t>
            </a:r>
            <a:r>
              <a:rPr lang="en-GB" sz="6400" b="1" dirty="0">
                <a:effectLst/>
                <a:ea typeface="Times New Roman" panose="02020603050405020304" pitchFamily="18" charset="0"/>
              </a:rPr>
              <a:t>prevent</a:t>
            </a:r>
            <a:r>
              <a:rPr lang="en-GB" sz="6400" dirty="0">
                <a:effectLst/>
                <a:ea typeface="Times New Roman" panose="02020603050405020304" pitchFamily="18" charset="0"/>
              </a:rPr>
              <a:t> escalation of risk.</a:t>
            </a:r>
          </a:p>
          <a:p>
            <a:pPr lvl="1"/>
            <a:endParaRPr lang="en-GB" sz="6400" dirty="0"/>
          </a:p>
          <a:p>
            <a:pPr lvl="1"/>
            <a:r>
              <a:rPr lang="en-GB" sz="6400" dirty="0"/>
              <a:t>Partnership strategy- written collectively, renamed “Birmingham’s Domestic Abuse Prevention Strategy” recognition no one single agency can tackle it. </a:t>
            </a:r>
          </a:p>
          <a:p>
            <a:pPr lvl="1"/>
            <a:endParaRPr lang="en-GB" sz="6400" dirty="0"/>
          </a:p>
          <a:p>
            <a:pPr lvl="1"/>
            <a:r>
              <a:rPr lang="en-GB" sz="6400" dirty="0"/>
              <a:t>Whole system approach- recognising network of agencies that provide support and how work together.</a:t>
            </a:r>
          </a:p>
          <a:p>
            <a:pPr lvl="1"/>
            <a:endParaRPr lang="en-GB" sz="6400" dirty="0">
              <a:solidFill>
                <a:srgbClr val="00B0F0"/>
              </a:solidFill>
            </a:endParaRPr>
          </a:p>
          <a:p>
            <a:pPr lvl="1"/>
            <a:endParaRPr lang="en-GB" sz="6400" dirty="0">
              <a:solidFill>
                <a:srgbClr val="00B0F0"/>
              </a:solidFill>
            </a:endParaRPr>
          </a:p>
          <a:p>
            <a:pPr marL="457189" lvl="1" indent="0">
              <a:buNone/>
            </a:pPr>
            <a:r>
              <a:rPr lang="en-GB" sz="7200" dirty="0"/>
              <a:t> </a:t>
            </a:r>
          </a:p>
          <a:p>
            <a:pPr marL="0" indent="0">
              <a:buNone/>
            </a:pPr>
            <a:endParaRPr lang="en-GB" sz="7200" dirty="0">
              <a:solidFill>
                <a:srgbClr val="00B0F0"/>
              </a:solidFill>
            </a:endParaRPr>
          </a:p>
          <a:p>
            <a:pPr lvl="1"/>
            <a:endParaRPr lang="en-GB" sz="7200" dirty="0"/>
          </a:p>
          <a:p>
            <a:endParaRPr lang="en-GB" sz="7200" dirty="0"/>
          </a:p>
          <a:p>
            <a:pPr lvl="1"/>
            <a:endParaRPr lang="en-GB" sz="7200" dirty="0"/>
          </a:p>
          <a:p>
            <a:pPr lvl="1"/>
            <a:endParaRPr lang="en-GB" sz="7200" dirty="0">
              <a:solidFill>
                <a:srgbClr val="00B0F0"/>
              </a:solidFill>
            </a:endParaRPr>
          </a:p>
          <a:p>
            <a:pPr marL="0" indent="0">
              <a:buNone/>
            </a:pPr>
            <a:endParaRPr lang="en-GB" sz="7200" dirty="0"/>
          </a:p>
          <a:p>
            <a:pPr marL="0" indent="0">
              <a:buNone/>
            </a:pPr>
            <a:endParaRPr lang="en-GB" sz="7200" dirty="0"/>
          </a:p>
          <a:p>
            <a:pPr marL="0" indent="0">
              <a:buNone/>
            </a:pPr>
            <a:endParaRPr lang="en-GB" sz="7200" dirty="0"/>
          </a:p>
          <a:p>
            <a:pPr marL="0" indent="0">
              <a:buNone/>
            </a:pPr>
            <a:r>
              <a:rPr lang="en-GB" sz="7200" dirty="0">
                <a:solidFill>
                  <a:srgbClr val="E32D8B"/>
                </a:solidFill>
              </a:rPr>
              <a:t>.</a:t>
            </a:r>
          </a:p>
          <a:p>
            <a:pPr marL="0" indent="0">
              <a:buNone/>
            </a:pPr>
            <a:endParaRPr lang="en-GB" sz="1600" dirty="0"/>
          </a:p>
        </p:txBody>
      </p:sp>
      <p:sp>
        <p:nvSpPr>
          <p:cNvPr id="11" name="Title 3">
            <a:extLst>
              <a:ext uri="{FF2B5EF4-FFF2-40B4-BE49-F238E27FC236}">
                <a16:creationId xmlns:a16="http://schemas.microsoft.com/office/drawing/2014/main" id="{F4EC2EA0-5173-4621-67D3-F99E53686541}"/>
              </a:ext>
            </a:extLst>
          </p:cNvPr>
          <p:cNvSpPr>
            <a:spLocks noGrp="1"/>
          </p:cNvSpPr>
          <p:nvPr>
            <p:ph type="title"/>
          </p:nvPr>
        </p:nvSpPr>
        <p:spPr>
          <a:xfrm>
            <a:off x="1" y="1"/>
            <a:ext cx="10595515" cy="731520"/>
          </a:xfrm>
        </p:spPr>
        <p:txBody>
          <a:bodyPr>
            <a:normAutofit/>
          </a:bodyPr>
          <a:lstStyle/>
          <a:p>
            <a:r>
              <a:rPr lang="en-GB" sz="2500" dirty="0"/>
              <a:t>Birmingham’s Draft Domestic Abuse Prevention Strategy 2024+</a:t>
            </a:r>
            <a:endParaRPr lang="en-US" sz="2500" dirty="0"/>
          </a:p>
        </p:txBody>
      </p:sp>
      <p:sp>
        <p:nvSpPr>
          <p:cNvPr id="5" name="Slide Number Placeholder 4" hidden="1">
            <a:extLst>
              <a:ext uri="{FF2B5EF4-FFF2-40B4-BE49-F238E27FC236}">
                <a16:creationId xmlns:a16="http://schemas.microsoft.com/office/drawing/2014/main" id="{953D8702-FFCB-F3DD-5810-8961C7F79715}"/>
              </a:ext>
            </a:extLst>
          </p:cNvPr>
          <p:cNvSpPr>
            <a:spLocks noGrp="1"/>
          </p:cNvSpPr>
          <p:nvPr>
            <p:ph type="sldNum" sz="quarter" idx="4294967295"/>
          </p:nvPr>
        </p:nvSpPr>
        <p:spPr>
          <a:xfrm>
            <a:off x="9448800" y="6356350"/>
            <a:ext cx="2743200" cy="365125"/>
          </a:xfrm>
          <a:prstGeom prst="rect">
            <a:avLst/>
          </a:prstGeom>
        </p:spPr>
        <p:txBody>
          <a:bodyPr anchor="ctr">
            <a:normAutofit/>
          </a:bodyPr>
          <a:lstStyle/>
          <a:p>
            <a:pPr marL="0" marR="0" lvl="0" indent="0" algn="r" defTabSz="914354" rtl="0" eaLnBrk="1" fontAlgn="base" latinLnBrk="0" hangingPunct="1">
              <a:lnSpc>
                <a:spcPct val="90000"/>
              </a:lnSpc>
              <a:spcBef>
                <a:spcPct val="0"/>
              </a:spcBef>
              <a:spcAft>
                <a:spcPts val="488"/>
              </a:spcAft>
              <a:buClrTx/>
              <a:buSzTx/>
              <a:buFontTx/>
              <a:buNone/>
              <a:tabLst/>
              <a:defRPr/>
            </a:pPr>
            <a:r>
              <a:rPr kumimoji="0" lang="en-GB" sz="1500" b="0" i="0" u="none" strike="noStrike" kern="1200" cap="none" spc="0" normalizeH="0" baseline="0" noProof="0">
                <a:ln>
                  <a:noFill/>
                </a:ln>
                <a:solidFill>
                  <a:prstClr val="black"/>
                </a:solidFill>
                <a:effectLst/>
                <a:uLnTx/>
                <a:uFillTx/>
                <a:latin typeface="Arial Nova"/>
                <a:ea typeface="+mn-ea"/>
                <a:cs typeface="Arial" pitchFamily="34" charset="0"/>
              </a:rPr>
              <a:t>PAGE </a:t>
            </a:r>
            <a:fld id="{45A89BE1-5792-4ACB-BF4C-7FAB88C6C5B7}" type="slidenum">
              <a:rPr kumimoji="0" lang="en-GB" sz="1500" b="0" i="0" u="none" strike="noStrike" kern="1200" cap="none" spc="0" normalizeH="0" baseline="0" noProof="0">
                <a:ln>
                  <a:noFill/>
                </a:ln>
                <a:solidFill>
                  <a:prstClr val="black"/>
                </a:solidFill>
                <a:effectLst/>
                <a:uLnTx/>
                <a:uFillTx/>
                <a:latin typeface="Arial Nova"/>
                <a:ea typeface="+mn-ea"/>
                <a:cs typeface="Arial" pitchFamily="34" charset="0"/>
              </a:rPr>
              <a:pPr marL="0" marR="0" lvl="0" indent="0" algn="r" defTabSz="914354" rtl="0" eaLnBrk="1" fontAlgn="base" latinLnBrk="0" hangingPunct="1">
                <a:lnSpc>
                  <a:spcPct val="90000"/>
                </a:lnSpc>
                <a:spcBef>
                  <a:spcPct val="0"/>
                </a:spcBef>
                <a:spcAft>
                  <a:spcPts val="488"/>
                </a:spcAft>
                <a:buClrTx/>
                <a:buSzTx/>
                <a:buFontTx/>
                <a:buNone/>
                <a:tabLst/>
                <a:defRPr/>
              </a:pPr>
              <a:t>5</a:t>
            </a:fld>
            <a:endParaRPr kumimoji="0" lang="en-GB" sz="1500" b="0" i="0" u="none" strike="noStrike" kern="1200" cap="none" spc="0" normalizeH="0" baseline="0" noProof="0">
              <a:ln>
                <a:noFill/>
              </a:ln>
              <a:solidFill>
                <a:prstClr val="black"/>
              </a:solidFill>
              <a:effectLst/>
              <a:uLnTx/>
              <a:uFillTx/>
              <a:latin typeface="Arial Nova"/>
              <a:ea typeface="+mn-ea"/>
              <a:cs typeface="Arial" pitchFamily="34" charset="0"/>
            </a:endParaRPr>
          </a:p>
        </p:txBody>
      </p:sp>
      <p:pic>
        <p:nvPicPr>
          <p:cNvPr id="4" name="Picture 3">
            <a:extLst>
              <a:ext uri="{FF2B5EF4-FFF2-40B4-BE49-F238E27FC236}">
                <a16:creationId xmlns:a16="http://schemas.microsoft.com/office/drawing/2014/main" id="{B5679B6F-C65D-D577-9865-E5772C2655DE}"/>
              </a:ext>
            </a:extLst>
          </p:cNvPr>
          <p:cNvPicPr>
            <a:picLocks noChangeAspect="1"/>
          </p:cNvPicPr>
          <p:nvPr/>
        </p:nvPicPr>
        <p:blipFill rotWithShape="1">
          <a:blip r:embed="rId3"/>
          <a:srcRect l="12998" r="28120" b="-3"/>
          <a:stretch/>
        </p:blipFill>
        <p:spPr>
          <a:xfrm>
            <a:off x="10455966" y="158220"/>
            <a:ext cx="1656117" cy="3064935"/>
          </a:xfrm>
          <a:prstGeom prst="rect">
            <a:avLst/>
          </a:prstGeom>
          <a:noFill/>
        </p:spPr>
      </p:pic>
    </p:spTree>
    <p:extLst>
      <p:ext uri="{BB962C8B-B14F-4D97-AF65-F5344CB8AC3E}">
        <p14:creationId xmlns:p14="http://schemas.microsoft.com/office/powerpoint/2010/main" val="4119279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680F878B-9063-2BA1-8533-1F1BB9B3B7C5}"/>
              </a:ext>
            </a:extLst>
          </p:cNvPr>
          <p:cNvSpPr txBox="1">
            <a:spLocks noGrp="1"/>
          </p:cNvSpPr>
          <p:nvPr>
            <p:ph type="title" idx="4294967295"/>
          </p:nvPr>
        </p:nvSpPr>
        <p:spPr>
          <a:xfrm>
            <a:off x="353960" y="291735"/>
            <a:ext cx="11838039" cy="7315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742932" rtl="0" eaLnBrk="1" latinLnBrk="0" hangingPunct="1">
              <a:lnSpc>
                <a:spcPct val="90000"/>
              </a:lnSpc>
              <a:spcBef>
                <a:spcPct val="0"/>
              </a:spcBef>
              <a:buNone/>
              <a:defRPr sz="2925"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742932" rtl="0" eaLnBrk="1" fontAlgn="auto" latinLnBrk="0" hangingPunct="1">
              <a:lnSpc>
                <a:spcPct val="90000"/>
              </a:lnSpc>
              <a:spcBef>
                <a:spcPct val="0"/>
              </a:spcBef>
              <a:spcAft>
                <a:spcPts val="0"/>
              </a:spcAft>
              <a:buClrTx/>
              <a:buSzTx/>
              <a:buFontTx/>
              <a:buNone/>
              <a:tabLst/>
              <a:defRPr/>
            </a:pPr>
            <a:r>
              <a:rPr kumimoji="0" lang="en-GB" sz="25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What is the scope of the draft strategy?</a:t>
            </a:r>
            <a:endParaRPr kumimoji="0" lang="en-US" sz="25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3" name="Content Placeholder 2">
            <a:extLst>
              <a:ext uri="{FF2B5EF4-FFF2-40B4-BE49-F238E27FC236}">
                <a16:creationId xmlns:a16="http://schemas.microsoft.com/office/drawing/2014/main" id="{7D3C2B45-32F3-A2AA-6E85-9741D1B116BF}"/>
              </a:ext>
            </a:extLst>
          </p:cNvPr>
          <p:cNvSpPr>
            <a:spLocks noGrp="1"/>
          </p:cNvSpPr>
          <p:nvPr>
            <p:ph sz="half" idx="1"/>
          </p:nvPr>
        </p:nvSpPr>
        <p:spPr>
          <a:xfrm>
            <a:off x="412955" y="737008"/>
            <a:ext cx="11573636" cy="5173034"/>
          </a:xfrm>
        </p:spPr>
        <p:txBody>
          <a:bodyPr>
            <a:noAutofit/>
          </a:bodyPr>
          <a:lstStyle/>
          <a:p>
            <a:pPr marL="0" indent="0">
              <a:lnSpc>
                <a:spcPct val="120000"/>
              </a:lnSpc>
              <a:buClrTx/>
              <a:buNone/>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Domestic abuse can happen to </a:t>
            </a: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anyone</a:t>
            </a:r>
            <a:r>
              <a:rPr lang="en-GB" sz="1600" dirty="0">
                <a:effectLst/>
                <a:latin typeface="Arial" panose="020B0604020202020204" pitchFamily="34" charset="0"/>
                <a:ea typeface="Times New Roman" panose="02020603050405020304" pitchFamily="18" charset="0"/>
                <a:cs typeface="Times New Roman" panose="02020603050405020304" pitchFamily="18" charset="0"/>
              </a:rPr>
              <a:t>, from any background, in any relationship. This strategy aims to support everyone who experiences domestic abuse. </a:t>
            </a:r>
          </a:p>
          <a:p>
            <a:pPr marL="0" indent="0">
              <a:lnSpc>
                <a:spcPct val="120000"/>
              </a:lnSpc>
              <a:buClrTx/>
              <a:buNone/>
            </a:pPr>
            <a:r>
              <a:rPr lang="en-GB" sz="1600" dirty="0">
                <a:effectLst/>
                <a:latin typeface="Arial" panose="020B0604020202020204" pitchFamily="34" charset="0"/>
                <a:ea typeface="Times New Roman" panose="02020603050405020304" pitchFamily="18" charset="0"/>
                <a:cs typeface="Times New Roman" panose="02020603050405020304" pitchFamily="18" charset="0"/>
              </a:rPr>
              <a:t>Although anyone can be subject to domestic abuse, it is a crime that mainly affects women so our strategy takes a gendered approach. The national government’s ‘Tackling Violence Against Women and Girls’ strategy, and our local Needs Assessment have both emphasised the importance of recognising the gendered nature of domestic abuse. In Birmingham:</a:t>
            </a:r>
            <a:br>
              <a:rPr lang="en-GB" sz="1600" dirty="0">
                <a:effectLst/>
                <a:latin typeface="Arial" panose="020B0604020202020204" pitchFamily="34" charset="0"/>
                <a:ea typeface="Times New Roman" panose="02020603050405020304" pitchFamily="18" charset="0"/>
                <a:cs typeface="Times New Roman" panose="02020603050405020304" pitchFamily="18" charset="0"/>
              </a:rPr>
            </a:b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lvl="1">
              <a:lnSpc>
                <a:spcPct val="120000"/>
              </a:lnSpc>
              <a:buClr>
                <a:schemeClr val="tx1"/>
              </a:buClr>
            </a:pPr>
            <a:r>
              <a:rPr lang="en-GB" sz="1600" dirty="0"/>
              <a:t>Of the </a:t>
            </a:r>
            <a:r>
              <a:rPr lang="en-GB" sz="1600" dirty="0">
                <a:solidFill>
                  <a:srgbClr val="00B0F0"/>
                </a:solidFill>
              </a:rPr>
              <a:t>2.4 million adults </a:t>
            </a:r>
            <a:r>
              <a:rPr lang="en-GB" sz="1600" dirty="0"/>
              <a:t>who reported domestic abuse related crime in England and Wales between 1</a:t>
            </a:r>
            <a:r>
              <a:rPr lang="en-GB" sz="1600" baseline="30000" dirty="0"/>
              <a:t>st</a:t>
            </a:r>
            <a:r>
              <a:rPr lang="en-GB" sz="1600" dirty="0"/>
              <a:t> April 2021 – 31</a:t>
            </a:r>
            <a:r>
              <a:rPr lang="en-GB" sz="1600" baseline="30000" dirty="0"/>
              <a:t>st</a:t>
            </a:r>
            <a:r>
              <a:rPr lang="en-GB" sz="1600" dirty="0"/>
              <a:t> March 2022, </a:t>
            </a:r>
            <a:r>
              <a:rPr lang="en-GB" sz="1600" dirty="0">
                <a:solidFill>
                  <a:srgbClr val="00B0F0"/>
                </a:solidFill>
              </a:rPr>
              <a:t>74.1% were female </a:t>
            </a:r>
            <a:r>
              <a:rPr lang="en-GB" sz="1600" dirty="0"/>
              <a:t>(Crime Survey England and Wales)</a:t>
            </a:r>
          </a:p>
          <a:p>
            <a:pPr lvl="1">
              <a:lnSpc>
                <a:spcPct val="120000"/>
              </a:lnSpc>
              <a:buClr>
                <a:schemeClr val="tx1"/>
              </a:buClr>
            </a:pPr>
            <a:r>
              <a:rPr lang="en-GB" sz="1600" dirty="0"/>
              <a:t>In Birmingham, of the </a:t>
            </a:r>
            <a:r>
              <a:rPr lang="en-GB" sz="1600" dirty="0">
                <a:solidFill>
                  <a:srgbClr val="00B0F0"/>
                </a:solidFill>
              </a:rPr>
              <a:t>27,770</a:t>
            </a:r>
            <a:r>
              <a:rPr lang="en-GB" sz="1600" dirty="0"/>
              <a:t> domestic abuse crimes reported to police, between 1</a:t>
            </a:r>
            <a:r>
              <a:rPr lang="en-GB" sz="1600" baseline="30000" dirty="0"/>
              <a:t>st</a:t>
            </a:r>
            <a:r>
              <a:rPr lang="en-GB" sz="1600" dirty="0"/>
              <a:t> April 2022 – 31</a:t>
            </a:r>
            <a:r>
              <a:rPr lang="en-GB" sz="1600" baseline="30000" dirty="0"/>
              <a:t>st</a:t>
            </a:r>
            <a:r>
              <a:rPr lang="en-GB" sz="1600" dirty="0"/>
              <a:t> March 2023, </a:t>
            </a:r>
            <a:r>
              <a:rPr lang="en-GB" sz="1600" dirty="0">
                <a:solidFill>
                  <a:srgbClr val="00B0F0"/>
                </a:solidFill>
              </a:rPr>
              <a:t>74% were women</a:t>
            </a:r>
            <a:r>
              <a:rPr lang="en-GB" sz="1600" dirty="0"/>
              <a:t> (West Midlands Police Data)</a:t>
            </a:r>
          </a:p>
          <a:p>
            <a:pPr lvl="1">
              <a:lnSpc>
                <a:spcPct val="120000"/>
              </a:lnSpc>
              <a:buClr>
                <a:schemeClr val="tx1"/>
              </a:buClr>
            </a:pPr>
            <a:r>
              <a:rPr lang="en-GB" sz="1600" dirty="0"/>
              <a:t>Of the </a:t>
            </a:r>
            <a:r>
              <a:rPr lang="en-GB" sz="1600" dirty="0">
                <a:solidFill>
                  <a:srgbClr val="00B0F0"/>
                </a:solidFill>
              </a:rPr>
              <a:t>992</a:t>
            </a:r>
            <a:r>
              <a:rPr lang="en-GB" sz="1600" dirty="0"/>
              <a:t> domestic abuse homeless presentations in Birmingham 2022/23, </a:t>
            </a:r>
            <a:r>
              <a:rPr lang="en-GB" sz="1600" dirty="0">
                <a:solidFill>
                  <a:srgbClr val="00B0F0"/>
                </a:solidFill>
              </a:rPr>
              <a:t>943</a:t>
            </a:r>
            <a:r>
              <a:rPr lang="en-GB" sz="1600" dirty="0"/>
              <a:t> </a:t>
            </a:r>
            <a:r>
              <a:rPr lang="en-GB" sz="1600" dirty="0">
                <a:solidFill>
                  <a:srgbClr val="00B0F0"/>
                </a:solidFill>
              </a:rPr>
              <a:t>were women </a:t>
            </a:r>
            <a:r>
              <a:rPr lang="en-GB" sz="1600" dirty="0"/>
              <a:t>(Birmingham City Council data). </a:t>
            </a:r>
          </a:p>
          <a:p>
            <a:pPr marL="371465" lvl="1" indent="0">
              <a:lnSpc>
                <a:spcPct val="120000"/>
              </a:lnSpc>
              <a:buNone/>
            </a:pPr>
            <a:endParaRPr lang="en-GB" sz="1600" dirty="0"/>
          </a:p>
          <a:p>
            <a:pPr marL="0" indent="0">
              <a:lnSpc>
                <a:spcPct val="120000"/>
              </a:lnSpc>
              <a:buClr>
                <a:schemeClr val="tx1"/>
              </a:buClr>
              <a:buNone/>
            </a:pPr>
            <a:r>
              <a:rPr lang="en-GB" sz="1600" dirty="0">
                <a:ea typeface="Times New Roman" panose="02020603050405020304" pitchFamily="18" charset="0"/>
                <a:cs typeface="Times New Roman" panose="02020603050405020304" pitchFamily="18" charset="0"/>
              </a:rPr>
              <a:t>The draft strategy recognises that survivors from diverse communities face additional barriers to support and reporting. We aim to get rid of these barriers, and meet intersectional needs to make sure </a:t>
            </a:r>
            <a:r>
              <a:rPr lang="en-GB" sz="1600" b="1" dirty="0">
                <a:ea typeface="Times New Roman" panose="02020603050405020304" pitchFamily="18" charset="0"/>
                <a:cs typeface="Times New Roman" panose="02020603050405020304" pitchFamily="18" charset="0"/>
              </a:rPr>
              <a:t>everyone</a:t>
            </a:r>
            <a:r>
              <a:rPr lang="en-GB" sz="1600" dirty="0">
                <a:ea typeface="Times New Roman" panose="02020603050405020304" pitchFamily="18" charset="0"/>
                <a:cs typeface="Times New Roman" panose="02020603050405020304" pitchFamily="18" charset="0"/>
              </a:rPr>
              <a:t> can access the support they need.</a:t>
            </a: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lvl="1"/>
            <a:endParaRPr lang="en-GB" sz="1600" dirty="0">
              <a:solidFill>
                <a:srgbClr val="00B0F0"/>
              </a:solidFill>
            </a:endParaRPr>
          </a:p>
          <a:p>
            <a:pPr marL="0" indent="0">
              <a:buNone/>
            </a:pPr>
            <a:endParaRPr lang="en-GB" sz="1600" dirty="0">
              <a:solidFill>
                <a:srgbClr val="00B0F0"/>
              </a:solidFill>
            </a:endParaRPr>
          </a:p>
          <a:p>
            <a:pPr lvl="1"/>
            <a:endParaRPr lang="en-GB" sz="1600" dirty="0"/>
          </a:p>
          <a:p>
            <a:endParaRPr lang="en-GB" sz="1600" dirty="0"/>
          </a:p>
          <a:p>
            <a:pPr lvl="1"/>
            <a:endParaRPr lang="en-GB" sz="1600" dirty="0"/>
          </a:p>
          <a:p>
            <a:pPr lvl="1"/>
            <a:endParaRPr lang="en-GB" sz="1600" dirty="0">
              <a:solidFill>
                <a:srgbClr val="00B0F0"/>
              </a:solidFill>
            </a:endParaRPr>
          </a:p>
          <a:p>
            <a:pPr marL="0" indent="0">
              <a:buNone/>
            </a:pPr>
            <a:endParaRPr lang="en-GB" sz="1600" dirty="0"/>
          </a:p>
          <a:p>
            <a:pPr marL="0" indent="0">
              <a:buNone/>
            </a:pPr>
            <a:endParaRPr lang="en-GB" sz="1600" dirty="0"/>
          </a:p>
          <a:p>
            <a:pPr marL="0" indent="0">
              <a:buNone/>
            </a:pPr>
            <a:endParaRPr lang="en-GB" sz="1600" dirty="0"/>
          </a:p>
          <a:p>
            <a:pPr marL="0" indent="0">
              <a:buNone/>
            </a:pPr>
            <a:r>
              <a:rPr lang="en-GB" sz="1600" dirty="0">
                <a:solidFill>
                  <a:srgbClr val="E32D8B"/>
                </a:solidFill>
              </a:rPr>
              <a:t>.</a:t>
            </a:r>
          </a:p>
          <a:p>
            <a:pPr marL="0" indent="0">
              <a:buNone/>
            </a:pPr>
            <a:endParaRPr lang="en-GB" sz="1600" dirty="0"/>
          </a:p>
        </p:txBody>
      </p:sp>
      <p:sp>
        <p:nvSpPr>
          <p:cNvPr id="5" name="Slide Number Placeholder 4">
            <a:extLst>
              <a:ext uri="{FF2B5EF4-FFF2-40B4-BE49-F238E27FC236}">
                <a16:creationId xmlns:a16="http://schemas.microsoft.com/office/drawing/2014/main" id="{953D8702-FFCB-F3DD-5810-8961C7F79715}"/>
              </a:ext>
            </a:extLst>
          </p:cNvPr>
          <p:cNvSpPr>
            <a:spLocks noGrp="1"/>
          </p:cNvSpPr>
          <p:nvPr>
            <p:ph type="sldNum" sz="quarter" idx="4294967295"/>
          </p:nvPr>
        </p:nvSpPr>
        <p:spPr>
          <a:xfrm>
            <a:off x="8610600" y="6356351"/>
            <a:ext cx="2743200" cy="365125"/>
          </a:xfrm>
          <a:prstGeom prst="rect">
            <a:avLst/>
          </a:prstGeom>
        </p:spPr>
        <p:txBody>
          <a:bodyPr vert="horz" lIns="91440" tIns="45720" rIns="91440" bIns="45720" rtlCol="0" anchor="ctr">
            <a:norm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54" rtl="0" eaLnBrk="1" fontAlgn="base" latinLnBrk="0" hangingPunct="1">
              <a:lnSpc>
                <a:spcPct val="90000"/>
              </a:lnSpc>
              <a:spcBef>
                <a:spcPct val="0"/>
              </a:spcBef>
              <a:spcAft>
                <a:spcPts val="488"/>
              </a:spcAft>
              <a:buClrTx/>
              <a:buSzTx/>
              <a:buFontTx/>
              <a:buNone/>
              <a:tabLst/>
              <a:defRPr/>
            </a:pPr>
            <a:fld id="{FDAB77A3-BCC2-4386-87C5-EFEC289B9453}"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354" rtl="0" eaLnBrk="1" fontAlgn="base" latinLnBrk="0" hangingPunct="1">
                <a:lnSpc>
                  <a:spcPct val="90000"/>
                </a:lnSpc>
                <a:spcBef>
                  <a:spcPct val="0"/>
                </a:spcBef>
                <a:spcAft>
                  <a:spcPts val="488"/>
                </a:spcAft>
                <a:buClrTx/>
                <a:buSzTx/>
                <a:buFontTx/>
                <a:buNone/>
                <a:tabLst/>
                <a:defRPr/>
              </a:pPr>
              <a:t>6</a:t>
            </a:fld>
            <a:endParaRPr kumimoji="0" lang="en-GB" sz="1500" b="0" i="0" u="none" strike="noStrike" kern="1200" cap="none" spc="0" normalizeH="0" baseline="0" noProof="0">
              <a:ln>
                <a:noFill/>
              </a:ln>
              <a:solidFill>
                <a:prstClr val="black"/>
              </a:solidFill>
              <a:effectLst/>
              <a:uLnTx/>
              <a:uFillTx/>
              <a:latin typeface="Arial Nova"/>
              <a:ea typeface="+mn-ea"/>
              <a:cs typeface="Arial" pitchFamily="34" charset="0"/>
            </a:endParaRPr>
          </a:p>
        </p:txBody>
      </p:sp>
    </p:spTree>
    <p:extLst>
      <p:ext uri="{BB962C8B-B14F-4D97-AF65-F5344CB8AC3E}">
        <p14:creationId xmlns:p14="http://schemas.microsoft.com/office/powerpoint/2010/main" val="4046149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49D3A-380A-5CB0-CAF2-053AB48C7FDD}"/>
              </a:ext>
            </a:extLst>
          </p:cNvPr>
          <p:cNvSpPr>
            <a:spLocks noGrp="1"/>
          </p:cNvSpPr>
          <p:nvPr>
            <p:ph type="title"/>
          </p:nvPr>
        </p:nvSpPr>
        <p:spPr>
          <a:xfrm>
            <a:off x="391888" y="1"/>
            <a:ext cx="10961913" cy="594732"/>
          </a:xfrm>
        </p:spPr>
        <p:txBody>
          <a:bodyPr/>
          <a:lstStyle/>
          <a:p>
            <a:r>
              <a:rPr lang="en-GB" dirty="0"/>
              <a:t>Strategy working group : work to date</a:t>
            </a:r>
          </a:p>
        </p:txBody>
      </p:sp>
      <p:sp>
        <p:nvSpPr>
          <p:cNvPr id="3" name="Content Placeholder 2">
            <a:extLst>
              <a:ext uri="{FF2B5EF4-FFF2-40B4-BE49-F238E27FC236}">
                <a16:creationId xmlns:a16="http://schemas.microsoft.com/office/drawing/2014/main" id="{B92D3D8D-FAF0-9B7E-7D30-9B32D51AEED9}"/>
              </a:ext>
            </a:extLst>
          </p:cNvPr>
          <p:cNvSpPr>
            <a:spLocks noGrp="1"/>
          </p:cNvSpPr>
          <p:nvPr>
            <p:ph idx="1"/>
          </p:nvPr>
        </p:nvSpPr>
        <p:spPr>
          <a:xfrm>
            <a:off x="0" y="594733"/>
            <a:ext cx="11993756" cy="5895265"/>
          </a:xfrm>
        </p:spPr>
        <p:txBody>
          <a:bodyPr>
            <a:normAutofit/>
          </a:bodyPr>
          <a:lstStyle/>
          <a:p>
            <a:r>
              <a:rPr lang="en-GB" sz="1800" dirty="0"/>
              <a:t>A strategy working group, made up of key partners, was set up to draft the new strategy, building   on the previous  Domestic Abuse Prevention strategy”.</a:t>
            </a:r>
          </a:p>
          <a:p>
            <a:endParaRPr lang="en-US" sz="1800" dirty="0"/>
          </a:p>
          <a:p>
            <a:r>
              <a:rPr lang="en-GB" sz="1800" dirty="0"/>
              <a:t>Key values and principles adopted include:</a:t>
            </a:r>
          </a:p>
          <a:p>
            <a:pPr lvl="1"/>
            <a:r>
              <a:rPr lang="en-GB" sz="1800" dirty="0"/>
              <a:t>importance of trauma informed and trained workforce; Gendered approach, embedding equalities and intersectionality to  support our super diverse city; Whole system response</a:t>
            </a:r>
          </a:p>
          <a:p>
            <a:pPr lvl="1"/>
            <a:endParaRPr lang="en-GB" sz="1800" dirty="0"/>
          </a:p>
          <a:p>
            <a:r>
              <a:rPr lang="en-GB" sz="1800" dirty="0"/>
              <a:t>Being survivor-centred in our approach throughout the strategy</a:t>
            </a:r>
          </a:p>
          <a:p>
            <a:endParaRPr lang="en-GB" sz="1800" dirty="0"/>
          </a:p>
          <a:p>
            <a:r>
              <a:rPr lang="en-GB" sz="1800" dirty="0"/>
              <a:t>Embedding prevention and early identification, including prevention of escalation of risk.</a:t>
            </a:r>
          </a:p>
          <a:p>
            <a:endParaRPr lang="en-GB" sz="1800" dirty="0"/>
          </a:p>
          <a:p>
            <a:pPr marL="185734" marR="0" lvl="0" indent="-185734" algn="l" defTabSz="742932" rtl="0" eaLnBrk="1" fontAlgn="auto" latinLnBrk="0" hangingPunct="1">
              <a:lnSpc>
                <a:spcPct val="90000"/>
              </a:lnSpc>
              <a:spcBef>
                <a:spcPts val="813"/>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rPr>
              <a:t>The group reached out to get views from survivors asking them what they need in the city. They did this by with specialist providers who held workshops in their services with survivors. There was also a wider survey aimed at survivors not in services.</a:t>
            </a:r>
          </a:p>
          <a:p>
            <a:pPr marL="185734" marR="0" lvl="0" indent="-185734" algn="l" defTabSz="742932" rtl="0" eaLnBrk="1" fontAlgn="auto" latinLnBrk="0" hangingPunct="1">
              <a:lnSpc>
                <a:spcPct val="90000"/>
              </a:lnSpc>
              <a:spcBef>
                <a:spcPts val="813"/>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endParaRPr>
          </a:p>
          <a:p>
            <a:pPr marL="185734" marR="0" lvl="0" indent="-185734" algn="l" defTabSz="742932" rtl="0" eaLnBrk="1" fontAlgn="auto" latinLnBrk="0" hangingPunct="1">
              <a:lnSpc>
                <a:spcPct val="90000"/>
              </a:lnSpc>
              <a:spcBef>
                <a:spcPts val="813"/>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rPr>
              <a:t>Workshops and meetings have also been taking place with key agencies, to create the vision, values, and priorities for the strategy.</a:t>
            </a:r>
          </a:p>
          <a:p>
            <a:endParaRPr lang="en-GB" sz="2000" dirty="0"/>
          </a:p>
          <a:p>
            <a:endParaRPr lang="en-GB" sz="2000" dirty="0"/>
          </a:p>
          <a:p>
            <a:pPr marL="0" indent="0">
              <a:buNone/>
            </a:pPr>
            <a:endParaRPr lang="en-GB" sz="2000" dirty="0"/>
          </a:p>
          <a:p>
            <a:pPr lvl="1"/>
            <a:endParaRPr lang="en-GB" sz="1800" dirty="0"/>
          </a:p>
          <a:p>
            <a:endParaRPr lang="en-GB" sz="2000" dirty="0"/>
          </a:p>
          <a:p>
            <a:endParaRPr lang="en-GB" sz="2000" dirty="0"/>
          </a:p>
        </p:txBody>
      </p:sp>
      <p:pic>
        <p:nvPicPr>
          <p:cNvPr id="5" name="Content Placeholder 2" descr="Health &amp; Safety Risk Assessments &amp; Documentation | HSE Risl">
            <a:extLst>
              <a:ext uri="{FF2B5EF4-FFF2-40B4-BE49-F238E27FC236}">
                <a16:creationId xmlns:a16="http://schemas.microsoft.com/office/drawing/2014/main" id="{891B3500-61A7-C4BF-E007-CF31DD96619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55965" y="1918254"/>
            <a:ext cx="1736033" cy="1977886"/>
          </a:xfrm>
          <a:prstGeom prst="rect">
            <a:avLst/>
          </a:prstGeom>
          <a:noFill/>
        </p:spPr>
      </p:pic>
    </p:spTree>
    <p:extLst>
      <p:ext uri="{BB962C8B-B14F-4D97-AF65-F5344CB8AC3E}">
        <p14:creationId xmlns:p14="http://schemas.microsoft.com/office/powerpoint/2010/main" val="1495127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2E57F3E-5F6D-1F5F-4F8E-C5D749F710C7}"/>
              </a:ext>
            </a:extLst>
          </p:cNvPr>
          <p:cNvSpPr>
            <a:spLocks noGrp="1"/>
          </p:cNvSpPr>
          <p:nvPr>
            <p:ph type="title"/>
          </p:nvPr>
        </p:nvSpPr>
        <p:spPr>
          <a:xfrm>
            <a:off x="609601" y="0"/>
            <a:ext cx="10949355" cy="503653"/>
          </a:xfrm>
          <a:ln w="28575"/>
        </p:spPr>
        <p:style>
          <a:lnRef idx="2">
            <a:schemeClr val="accent1"/>
          </a:lnRef>
          <a:fillRef idx="1">
            <a:schemeClr val="lt1"/>
          </a:fillRef>
          <a:effectRef idx="0">
            <a:schemeClr val="accent1"/>
          </a:effectRef>
          <a:fontRef idx="minor">
            <a:schemeClr val="dk1"/>
          </a:fontRef>
        </p:style>
        <p:txBody>
          <a:bodyPr>
            <a:normAutofit/>
          </a:bodyPr>
          <a:lstStyle/>
          <a:p>
            <a:pPr algn="ctr"/>
            <a:r>
              <a:rPr lang="en-GB" sz="2400" b="1" dirty="0">
                <a:latin typeface="Arial Nova" panose="020B0504020202020204" pitchFamily="34" charset="0"/>
              </a:rPr>
              <a:t>Our Vision , Values and Priorities for change  </a:t>
            </a:r>
          </a:p>
        </p:txBody>
      </p:sp>
      <p:sp>
        <p:nvSpPr>
          <p:cNvPr id="9" name="Flowchart: Process 8">
            <a:extLst>
              <a:ext uri="{FF2B5EF4-FFF2-40B4-BE49-F238E27FC236}">
                <a16:creationId xmlns:a16="http://schemas.microsoft.com/office/drawing/2014/main" id="{E3535473-B1A0-4540-EC99-515480574BB7}"/>
              </a:ext>
            </a:extLst>
          </p:cNvPr>
          <p:cNvSpPr/>
          <p:nvPr/>
        </p:nvSpPr>
        <p:spPr>
          <a:xfrm>
            <a:off x="2410795" y="3165233"/>
            <a:ext cx="1684213" cy="3530843"/>
          </a:xfrm>
          <a:prstGeom prst="flowChartProcess">
            <a:avLst/>
          </a:prstGeom>
          <a:solidFill>
            <a:srgbClr val="FFCC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1038951" rtl="0" eaLnBrk="1" fontAlgn="auto" latinLnBrk="0" hangingPunct="1">
              <a:lnSpc>
                <a:spcPct val="112000"/>
              </a:lnSpc>
              <a:spcBef>
                <a:spcPts val="0"/>
              </a:spcBef>
              <a:spcAft>
                <a:spcPts val="80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Nova"/>
                <a:ea typeface="Calibri"/>
                <a:cs typeface="Times New Roman"/>
              </a:rPr>
              <a:t>Prevention-Changing Attitudes and behaviours</a:t>
            </a:r>
            <a:endParaRPr kumimoji="0" lang="en-GB" sz="1200" b="0" i="0" u="none" strike="noStrike" kern="1200" cap="none" spc="0" normalizeH="0" baseline="0" noProof="0">
              <a:ln>
                <a:noFill/>
              </a:ln>
              <a:solidFill>
                <a:prstClr val="black"/>
              </a:solidFill>
              <a:effectLst/>
              <a:uLnTx/>
              <a:uFillTx/>
              <a:latin typeface="Arial Nova"/>
              <a:ea typeface="Calibri"/>
              <a:cs typeface="Times New Roman"/>
            </a:endParaRPr>
          </a:p>
          <a:p>
            <a:pPr marL="0" marR="0" lvl="0" indent="0" algn="l" defTabSz="1038951" rtl="0" eaLnBrk="1" fontAlgn="auto" latinLnBrk="0" hangingPunct="1">
              <a:lnSpc>
                <a:spcPct val="112000"/>
              </a:lnSpc>
              <a:spcBef>
                <a:spcPts val="0"/>
              </a:spcBef>
              <a:spcAft>
                <a:spcPts val="8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Nova"/>
                <a:ea typeface="Calibri"/>
                <a:cs typeface="Times New Roman"/>
              </a:rPr>
              <a:t>C</a:t>
            </a:r>
            <a:r>
              <a:rPr kumimoji="0" lang="en-GB" sz="1200" b="0" i="0" u="none" strike="noStrike" kern="1200" cap="none" spc="0" normalizeH="0" baseline="0" noProof="0">
                <a:ln>
                  <a:noFill/>
                </a:ln>
                <a:solidFill>
                  <a:prstClr val="black"/>
                </a:solidFill>
                <a:effectLst/>
                <a:uLnTx/>
                <a:uFillTx/>
                <a:latin typeface="Arial Nova"/>
                <a:ea typeface="Calibri"/>
                <a:cs typeface="+mn-cs"/>
              </a:rPr>
              <a:t>ulture change,  through awareness raising , with the aim: -Challenging attitudes that foster DA.</a:t>
            </a:r>
          </a:p>
          <a:p>
            <a:pPr marL="0" marR="0" lvl="0" indent="0" algn="l" defTabSz="1038951" rtl="0" eaLnBrk="1" fontAlgn="auto" latinLnBrk="0" hangingPunct="1">
              <a:lnSpc>
                <a:spcPct val="112000"/>
              </a:lnSpc>
              <a:spcBef>
                <a:spcPts val="0"/>
              </a:spcBef>
              <a:spcAft>
                <a:spcPts val="8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Nova"/>
                <a:ea typeface="Calibri"/>
                <a:cs typeface="+mn-cs"/>
              </a:rPr>
              <a:t>-</a:t>
            </a:r>
            <a:r>
              <a:rPr kumimoji="0" lang="en-GB" sz="1200" b="0" i="0" u="none" strike="noStrike" kern="0" cap="none" spc="0" normalizeH="0" baseline="0" noProof="0">
                <a:ln>
                  <a:noFill/>
                </a:ln>
                <a:solidFill>
                  <a:prstClr val="black"/>
                </a:solidFill>
                <a:effectLst/>
                <a:uLnTx/>
                <a:uFillTx/>
                <a:latin typeface="Arial Nova"/>
                <a:ea typeface="Calibri"/>
                <a:cs typeface="Times New Roman"/>
              </a:rPr>
              <a:t>Understanding that DA is solely the fault of the perpetrator.</a:t>
            </a:r>
          </a:p>
          <a:p>
            <a:pPr marL="0" marR="0" lvl="0" indent="0" algn="l" defTabSz="1038951" rtl="0" eaLnBrk="1" fontAlgn="auto" latinLnBrk="0" hangingPunct="1">
              <a:lnSpc>
                <a:spcPct val="112000"/>
              </a:lnSpc>
              <a:spcBef>
                <a:spcPts val="0"/>
              </a:spcBef>
              <a:spcAft>
                <a:spcPts val="800"/>
              </a:spcAft>
              <a:buClrTx/>
              <a:buSzTx/>
              <a:buFontTx/>
              <a:buNone/>
              <a:tabLst/>
              <a:defRPr/>
            </a:pPr>
            <a:r>
              <a:rPr kumimoji="0" lang="en-GB" sz="1200" b="0" i="0" u="none" strike="noStrike" kern="0" cap="none" spc="0" normalizeH="0" baseline="0" noProof="0">
                <a:ln>
                  <a:noFill/>
                </a:ln>
                <a:solidFill>
                  <a:prstClr val="black"/>
                </a:solidFill>
                <a:effectLst/>
                <a:uLnTx/>
                <a:uFillTx/>
                <a:latin typeface="Arial Nova"/>
                <a:ea typeface="Calibri"/>
                <a:cs typeface="Times New Roman"/>
              </a:rPr>
              <a:t> </a:t>
            </a:r>
            <a:r>
              <a:rPr kumimoji="0" lang="en-GB" sz="1200" b="0" i="0" u="none" strike="noStrike" kern="1200" cap="none" spc="0" normalizeH="0" baseline="0" noProof="0">
                <a:ln>
                  <a:noFill/>
                </a:ln>
                <a:solidFill>
                  <a:prstClr val="black"/>
                </a:solidFill>
                <a:effectLst/>
                <a:uLnTx/>
                <a:uFillTx/>
                <a:latin typeface="Arial Nova"/>
                <a:ea typeface="Calibri"/>
                <a:cs typeface="+mn-cs"/>
              </a:rPr>
              <a:t>Ensuring needs of marginalised survivors are highlighted in this.</a:t>
            </a:r>
          </a:p>
          <a:p>
            <a:pPr marL="0" marR="0" lvl="0" indent="0" algn="l" defTabSz="1038951" rtl="0" eaLnBrk="1" fontAlgn="auto" latinLnBrk="0" hangingPunct="1">
              <a:lnSpc>
                <a:spcPct val="112000"/>
              </a:lnSpc>
              <a:spcBef>
                <a:spcPts val="0"/>
              </a:spcBef>
              <a:spcAft>
                <a:spcPts val="800"/>
              </a:spcAft>
              <a:buClrTx/>
              <a:buSzTx/>
              <a:buFontTx/>
              <a:buNone/>
              <a:tabLst/>
              <a:defRPr/>
            </a:pPr>
            <a:endParaRPr kumimoji="0" lang="en-GB" sz="1200" b="0" i="0" u="none" strike="noStrike" kern="0" cap="none" spc="0" normalizeH="0" baseline="0" noProof="0">
              <a:ln>
                <a:noFill/>
              </a:ln>
              <a:solidFill>
                <a:prstClr val="black"/>
              </a:solidFill>
              <a:effectLst/>
              <a:uLnTx/>
              <a:uFillTx/>
              <a:latin typeface="Arial Nova"/>
              <a:ea typeface="Calibri"/>
              <a:cs typeface="Times New Roman"/>
            </a:endParaRPr>
          </a:p>
        </p:txBody>
      </p:sp>
      <p:sp>
        <p:nvSpPr>
          <p:cNvPr id="13" name="Flowchart: Process 12">
            <a:extLst>
              <a:ext uri="{FF2B5EF4-FFF2-40B4-BE49-F238E27FC236}">
                <a16:creationId xmlns:a16="http://schemas.microsoft.com/office/drawing/2014/main" id="{F405A50E-CADE-A355-F2F6-FDEDD14DB56D}"/>
              </a:ext>
            </a:extLst>
          </p:cNvPr>
          <p:cNvSpPr/>
          <p:nvPr/>
        </p:nvSpPr>
        <p:spPr>
          <a:xfrm>
            <a:off x="4201561" y="3180863"/>
            <a:ext cx="1753240" cy="3515213"/>
          </a:xfrm>
          <a:prstGeom prst="flowChartProcess">
            <a:avLst/>
          </a:prstGeom>
          <a:solidFill>
            <a:srgbClr val="FFCCFF"/>
          </a:solidFill>
          <a:ln w="12700" cap="flat" cmpd="sng" algn="ctr">
            <a:solidFill>
              <a:srgbClr val="4472C4"/>
            </a:solidFill>
            <a:prstDash val="solid"/>
            <a:miter lim="800000"/>
          </a:ln>
          <a:effectLst/>
        </p:spPr>
        <p:txBody>
          <a:bodyPr rot="0" spcFirstLastPara="0" vert="horz" wrap="square" lIns="36000" tIns="45720" rIns="36000" bIns="0" numCol="1" spcCol="0" rtlCol="0" fromWordArt="0" anchor="t" anchorCtr="0" forceAA="0" compatLnSpc="1">
            <a:prstTxWarp prst="textNoShape">
              <a:avLst/>
            </a:prstTxWarp>
            <a:noAutofit/>
          </a:bodyPr>
          <a:lstStyle/>
          <a:p>
            <a:pPr marL="0" marR="0" lvl="0" indent="0" algn="l" defTabSz="1038951" rtl="0" eaLnBrk="1" fontAlgn="auto" latinLnBrk="0" hangingPunct="1">
              <a:lnSpc>
                <a:spcPct val="112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Nova"/>
                <a:ea typeface="Calibri"/>
                <a:cs typeface="Times New Roman"/>
              </a:rPr>
              <a:t>Prevention - Early identification and help </a:t>
            </a:r>
            <a:endParaRPr kumimoji="0" lang="en-GB" sz="1200" b="1"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Times New Roman" panose="02020603050405020304" pitchFamily="18" charset="0"/>
            </a:endParaRPr>
          </a:p>
          <a:p>
            <a:pPr marL="0" marR="0" lvl="0" indent="0" algn="l" defTabSz="1038951" rtl="0" eaLnBrk="1" fontAlgn="auto" latinLnBrk="0" hangingPunct="1">
              <a:lnSpc>
                <a:spcPct val="112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Nova"/>
                <a:ea typeface="Calibri"/>
                <a:cs typeface="Times New Roman"/>
              </a:rPr>
              <a:t>Focus on </a:t>
            </a:r>
            <a:r>
              <a:rPr kumimoji="0" lang="en-GB" sz="1200" b="0" i="0" u="none" strike="noStrike" kern="1200" cap="none" spc="0" normalizeH="0" baseline="0" noProof="0" dirty="0">
                <a:ln>
                  <a:noFill/>
                </a:ln>
                <a:solidFill>
                  <a:prstClr val="black"/>
                </a:solidFill>
                <a:effectLst/>
                <a:uLnTx/>
                <a:uFillTx/>
                <a:latin typeface="Arial Nova"/>
                <a:ea typeface="Calibri"/>
                <a:cs typeface="+mn-cs"/>
              </a:rPr>
              <a:t>early identification of the signs of abuse. Strengthening confidence and first responses from all professionals to prevent escalation of risk and harm and provide tailored support to survivors. </a:t>
            </a:r>
            <a:endParaRPr kumimoji="0" lang="en-GB" sz="12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mn-cs"/>
            </a:endParaRPr>
          </a:p>
          <a:p>
            <a:pPr marL="0" marR="0" lvl="0" indent="0" algn="l" defTabSz="1038951" rtl="0" eaLnBrk="1" fontAlgn="auto" latinLnBrk="0" hangingPunct="1">
              <a:lnSpc>
                <a:spcPct val="112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Nova"/>
                <a:ea typeface="Calibri"/>
                <a:cs typeface="Times New Roman"/>
              </a:rPr>
              <a:t>Embedding an early help offer of DA in the universal space e.g., family hubs.,</a:t>
            </a:r>
            <a:r>
              <a:rPr kumimoji="0" lang="en-GB" sz="1200" b="0" i="0" u="none" strike="noStrike" kern="1200" cap="none" spc="0" normalizeH="0" baseline="0" noProof="0" dirty="0" err="1">
                <a:ln>
                  <a:noFill/>
                </a:ln>
                <a:solidFill>
                  <a:prstClr val="black"/>
                </a:solidFill>
                <a:effectLst/>
                <a:uLnTx/>
                <a:uFillTx/>
                <a:latin typeface="Arial Nova"/>
                <a:ea typeface="Calibri"/>
                <a:cs typeface="Times New Roman"/>
              </a:rPr>
              <a:t>gp’s</a:t>
            </a:r>
            <a:r>
              <a:rPr kumimoji="0" lang="en-GB" sz="1200" b="0" i="0" u="none" strike="noStrike" kern="1200" cap="none" spc="0" normalizeH="0" baseline="0" noProof="0" dirty="0">
                <a:ln>
                  <a:noFill/>
                </a:ln>
                <a:solidFill>
                  <a:prstClr val="black"/>
                </a:solidFill>
                <a:effectLst/>
                <a:uLnTx/>
                <a:uFillTx/>
                <a:latin typeface="Arial Nova"/>
                <a:ea typeface="Calibri"/>
                <a:cs typeface="Calibri"/>
              </a:rPr>
              <a:t> </a:t>
            </a:r>
            <a:endParaRPr kumimoji="0" lang="en-GB" sz="1200" b="1"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Times New Roman" panose="02020603050405020304" pitchFamily="18" charset="0"/>
            </a:endParaRPr>
          </a:p>
        </p:txBody>
      </p:sp>
      <p:sp>
        <p:nvSpPr>
          <p:cNvPr id="14" name="Flowchart: Process 13">
            <a:extLst>
              <a:ext uri="{FF2B5EF4-FFF2-40B4-BE49-F238E27FC236}">
                <a16:creationId xmlns:a16="http://schemas.microsoft.com/office/drawing/2014/main" id="{71D393E6-4E25-D94C-EC09-6CBD6025BCF9}"/>
              </a:ext>
            </a:extLst>
          </p:cNvPr>
          <p:cNvSpPr/>
          <p:nvPr/>
        </p:nvSpPr>
        <p:spPr>
          <a:xfrm>
            <a:off x="6068474" y="3180863"/>
            <a:ext cx="1721337" cy="3515213"/>
          </a:xfrm>
          <a:prstGeom prst="flowChartProcess">
            <a:avLst/>
          </a:prstGeom>
          <a:solidFill>
            <a:srgbClr val="FFCC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1038951" rtl="0" eaLnBrk="1" fontAlgn="auto" latinLnBrk="0" hangingPunct="1">
              <a:lnSpc>
                <a:spcPct val="112000"/>
              </a:lnSpc>
              <a:spcBef>
                <a:spcPts val="0"/>
              </a:spcBef>
              <a:spcAft>
                <a:spcPts val="80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Nova" panose="020B0504020202020204" pitchFamily="34" charset="0"/>
                <a:ea typeface="Calibri" panose="020F0502020204030204" pitchFamily="34" charset="0"/>
                <a:cs typeface="Times New Roman" panose="02020603050405020304" pitchFamily="18" charset="0"/>
              </a:rPr>
              <a:t>Children and young people are protected</a:t>
            </a:r>
          </a:p>
          <a:p>
            <a:pPr marL="0" marR="0" lvl="0" indent="0" algn="l" defTabSz="1038951" rtl="0" eaLnBrk="1" fontAlgn="auto" latinLnBrk="0" hangingPunct="1">
              <a:lnSpc>
                <a:spcPct val="112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Raising awareness  &amp; understanding Healthy relationships.</a:t>
            </a:r>
          </a:p>
          <a:p>
            <a:pPr marL="0" marR="0" lvl="0" indent="0" algn="l" defTabSz="1038951" rtl="0" eaLnBrk="1" fontAlgn="auto" latinLnBrk="0" hangingPunct="1">
              <a:lnSpc>
                <a:spcPct val="112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Identify and support children and young people affected by domestic abuse, including supporting young people in abusive relationships, as well as abuse from family.</a:t>
            </a:r>
            <a:endParaRPr kumimoji="0" lang="en-GB" sz="1200" b="1"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Times New Roman" panose="02020603050405020304" pitchFamily="18" charset="0"/>
            </a:endParaRPr>
          </a:p>
          <a:p>
            <a:pPr marL="0" marR="0" lvl="0" indent="0" algn="l" defTabSz="1038951" rtl="0" eaLnBrk="1" fontAlgn="auto" latinLnBrk="0" hangingPunct="1">
              <a:lnSpc>
                <a:spcPct val="112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 </a:t>
            </a:r>
            <a:endParaRPr kumimoji="0" lang="en-GB" sz="11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 name="Flowchart: Process 14">
            <a:extLst>
              <a:ext uri="{FF2B5EF4-FFF2-40B4-BE49-F238E27FC236}">
                <a16:creationId xmlns:a16="http://schemas.microsoft.com/office/drawing/2014/main" id="{37C7D3A2-A590-42F4-B33D-8BF35FCD1D6E}"/>
              </a:ext>
            </a:extLst>
          </p:cNvPr>
          <p:cNvSpPr/>
          <p:nvPr/>
        </p:nvSpPr>
        <p:spPr>
          <a:xfrm>
            <a:off x="7911317" y="3180863"/>
            <a:ext cx="1721336" cy="3515213"/>
          </a:xfrm>
          <a:prstGeom prst="flowChartProcess">
            <a:avLst/>
          </a:prstGeom>
          <a:solidFill>
            <a:srgbClr val="FFCC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1038951" rtl="0" eaLnBrk="1" fontAlgn="auto" latinLnBrk="0" hangingPunct="1">
              <a:lnSpc>
                <a:spcPct val="112000"/>
              </a:lnSpc>
              <a:spcBef>
                <a:spcPts val="0"/>
              </a:spcBef>
              <a:spcAft>
                <a:spcPts val="80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Nova"/>
                <a:ea typeface="Calibri"/>
                <a:cs typeface="Times New Roman"/>
              </a:rPr>
              <a:t>Safety Support and Recovery</a:t>
            </a:r>
            <a:r>
              <a:rPr kumimoji="0" lang="en-GB" sz="1200" b="0" i="0" u="none" strike="noStrike" kern="1200" cap="none" spc="0" normalizeH="0" baseline="0" noProof="0">
                <a:ln>
                  <a:noFill/>
                </a:ln>
                <a:solidFill>
                  <a:prstClr val="black"/>
                </a:solidFill>
                <a:effectLst/>
                <a:uLnTx/>
                <a:uFillTx/>
                <a:latin typeface="Arial Nova"/>
                <a:ea typeface="Calibri"/>
                <a:cs typeface="Times New Roman"/>
              </a:rPr>
              <a:t> </a:t>
            </a:r>
            <a:endParaRPr kumimoji="0" lang="en-GB" sz="1200" b="0" i="0" u="none" strike="noStrike" kern="1200" cap="none" spc="0" normalizeH="0" baseline="0" noProof="0">
              <a:ln>
                <a:noFill/>
              </a:ln>
              <a:solidFill>
                <a:prstClr val="black"/>
              </a:solidFill>
              <a:effectLst/>
              <a:uLnTx/>
              <a:uFillTx/>
              <a:latin typeface="Arial Nova" panose="020B0504020202020204" pitchFamily="34" charset="0"/>
              <a:ea typeface="Calibri" panose="020F0502020204030204" pitchFamily="34" charset="0"/>
              <a:cs typeface="Times New Roman" panose="02020603050405020304" pitchFamily="18" charset="0"/>
            </a:endParaRPr>
          </a:p>
          <a:p>
            <a:pPr marL="0" marR="0" lvl="0" indent="0" algn="l" defTabSz="1038951"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Nova"/>
                <a:ea typeface="Calibri"/>
                <a:cs typeface="Times New Roman"/>
              </a:rPr>
              <a:t>Keeping survivors and their children safe is paramount concern. </a:t>
            </a:r>
            <a:endParaRPr kumimoji="0" lang="en-GB" sz="1200" b="0" i="0" u="none" strike="noStrike" kern="1200" cap="none" spc="0" normalizeH="0" baseline="0" noProof="0">
              <a:ln>
                <a:noFill/>
              </a:ln>
              <a:solidFill>
                <a:prstClr val="black"/>
              </a:solidFill>
              <a:effectLst/>
              <a:uLnTx/>
              <a:uFillTx/>
              <a:latin typeface="Arial Nova" panose="020B0504020202020204" pitchFamily="34" charset="0"/>
              <a:ea typeface="Calibri" panose="020F0502020204030204" pitchFamily="34" charset="0"/>
              <a:cs typeface="Times New Roman" panose="02020603050405020304" pitchFamily="18" charset="0"/>
            </a:endParaRPr>
          </a:p>
          <a:p>
            <a:pPr marL="0" marR="0" lvl="0" indent="0" algn="l" defTabSz="1038951"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Nova"/>
                <a:ea typeface="Calibri"/>
                <a:cs typeface="+mn-cs"/>
              </a:rPr>
              <a:t>Commissioning quality assured support to survivors in safe accommodation as per Part 4 DA Act duty.</a:t>
            </a:r>
          </a:p>
          <a:p>
            <a:pPr marL="0" marR="0" lvl="0" indent="0" algn="l" defTabSz="1038951" rtl="0" eaLnBrk="1" fontAlgn="auto" latinLnBrk="0" hangingPunct="1">
              <a:lnSpc>
                <a:spcPct val="107000"/>
              </a:lnSpc>
              <a:spcBef>
                <a:spcPts val="0"/>
              </a:spcBef>
              <a:spcAft>
                <a:spcPts val="8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Nova"/>
                <a:ea typeface="Calibri"/>
                <a:cs typeface="+mn-cs"/>
              </a:rPr>
              <a:t>Developing a longer term and holistic offer to aid recovery.</a:t>
            </a:r>
            <a:endParaRPr kumimoji="0" lang="en-GB" sz="1200" b="1" i="0" u="none" strike="noStrike" kern="1200" cap="none" spc="0" normalizeH="0" baseline="0" noProof="0">
              <a:ln>
                <a:noFill/>
              </a:ln>
              <a:solidFill>
                <a:prstClr val="black"/>
              </a:solidFill>
              <a:effectLst/>
              <a:uLnTx/>
              <a:uFillTx/>
              <a:latin typeface="Arial Nova"/>
              <a:ea typeface="Calibri"/>
              <a:cs typeface="Times New Roman" panose="02020603050405020304" pitchFamily="18" charset="0"/>
            </a:endParaRPr>
          </a:p>
        </p:txBody>
      </p:sp>
      <p:sp>
        <p:nvSpPr>
          <p:cNvPr id="16" name="Flowchart: Process 15">
            <a:extLst>
              <a:ext uri="{FF2B5EF4-FFF2-40B4-BE49-F238E27FC236}">
                <a16:creationId xmlns:a16="http://schemas.microsoft.com/office/drawing/2014/main" id="{A361A41A-BA35-350B-5818-F809D4E4376E}"/>
              </a:ext>
            </a:extLst>
          </p:cNvPr>
          <p:cNvSpPr/>
          <p:nvPr/>
        </p:nvSpPr>
        <p:spPr>
          <a:xfrm>
            <a:off x="9746325" y="3180863"/>
            <a:ext cx="1654899" cy="3515213"/>
          </a:xfrm>
          <a:prstGeom prst="flowChartProcess">
            <a:avLst/>
          </a:prstGeom>
          <a:solidFill>
            <a:srgbClr val="FFCCFF"/>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1038951" rtl="0" eaLnBrk="1" fontAlgn="auto" latinLnBrk="0" hangingPunct="1">
              <a:lnSpc>
                <a:spcPct val="112000"/>
              </a:lnSpc>
              <a:spcBef>
                <a:spcPts val="0"/>
              </a:spcBef>
              <a:spcAft>
                <a:spcPts val="80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Nova" panose="020B0504020202020204" pitchFamily="34" charset="0"/>
                <a:ea typeface="Calibri" panose="020F0502020204030204" pitchFamily="34" charset="0"/>
                <a:cs typeface="Times New Roman" panose="02020603050405020304" pitchFamily="18" charset="0"/>
              </a:rPr>
              <a:t>Hold perpetrators to account</a:t>
            </a:r>
            <a:r>
              <a:rPr kumimoji="0" lang="en-GB" sz="1200" b="0" i="0" u="none" strike="noStrike" kern="1200" cap="none" spc="0" normalizeH="0" baseline="0" noProof="0">
                <a:ln>
                  <a:noFill/>
                </a:ln>
                <a:solidFill>
                  <a:prstClr val="black"/>
                </a:solidFill>
                <a:effectLst/>
                <a:uLnTx/>
                <a:uFillTx/>
                <a:latin typeface="Arial Nova" panose="020B0504020202020204" pitchFamily="34" charset="0"/>
                <a:ea typeface="Calibri" panose="020F0502020204030204" pitchFamily="34" charset="0"/>
                <a:cs typeface="Times New Roman" panose="02020603050405020304" pitchFamily="18" charset="0"/>
              </a:rPr>
              <a:t> </a:t>
            </a:r>
          </a:p>
          <a:p>
            <a:pPr marL="0" marR="0" lvl="0" indent="0" algn="l" defTabSz="1038951" rtl="0" eaLnBrk="1" fontAlgn="auto" latinLnBrk="0" hangingPunct="1">
              <a:lnSpc>
                <a:spcPct val="112000"/>
              </a:lnSpc>
              <a:spcBef>
                <a:spcPts val="0"/>
              </a:spcBef>
              <a:spcAft>
                <a:spcPts val="80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Nova"/>
                <a:ea typeface="Calibri"/>
                <a:cs typeface="Times New Roman"/>
              </a:rPr>
              <a:t>Develop an intervention pathway that sets out a range of actions that holds perpetrators to account, at every opportunity across the system, whilst ensuring that survivors are protected from harm.</a:t>
            </a:r>
            <a:r>
              <a:rPr kumimoji="0" lang="en-GB" sz="1100" b="0" i="0" u="none" strike="noStrike" kern="1200" cap="none" spc="0" normalizeH="0" baseline="0" noProof="0">
                <a:ln>
                  <a:noFill/>
                </a:ln>
                <a:solidFill>
                  <a:prstClr val="black"/>
                </a:solidFill>
                <a:effectLst/>
                <a:uLnTx/>
                <a:uFillTx/>
                <a:latin typeface="Arial Nova"/>
                <a:ea typeface="Calibri"/>
                <a:cs typeface="Arial"/>
              </a:rPr>
              <a:t> </a:t>
            </a:r>
          </a:p>
          <a:p>
            <a:pPr marL="0" marR="0" lvl="0" indent="0" algn="l" defTabSz="1038951" rtl="0" eaLnBrk="1" fontAlgn="auto" latinLnBrk="0" hangingPunct="1">
              <a:lnSpc>
                <a:spcPct val="112000"/>
              </a:lnSpc>
              <a:spcBef>
                <a:spcPts val="0"/>
              </a:spcBef>
              <a:spcAft>
                <a:spcPts val="80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Nova" panose="020B0504020202020204" pitchFamily="34" charset="0"/>
              <a:ea typeface="Calibri" panose="020F0502020204030204" pitchFamily="34" charset="0"/>
              <a:cs typeface="Times New Roman" panose="02020603050405020304" pitchFamily="18" charset="0"/>
            </a:endParaRPr>
          </a:p>
        </p:txBody>
      </p:sp>
      <p:sp>
        <p:nvSpPr>
          <p:cNvPr id="17" name="Flowchart: Process 16">
            <a:extLst>
              <a:ext uri="{FF2B5EF4-FFF2-40B4-BE49-F238E27FC236}">
                <a16:creationId xmlns:a16="http://schemas.microsoft.com/office/drawing/2014/main" id="{96E29E62-0510-870F-EA46-AEBDDF499623}"/>
              </a:ext>
            </a:extLst>
          </p:cNvPr>
          <p:cNvSpPr/>
          <p:nvPr/>
        </p:nvSpPr>
        <p:spPr>
          <a:xfrm>
            <a:off x="609601" y="3165233"/>
            <a:ext cx="1695939" cy="3530843"/>
          </a:xfrm>
          <a:prstGeom prst="flowChartProcess">
            <a:avLst/>
          </a:prstGeom>
          <a:solidFill>
            <a:srgbClr val="FDCAFD"/>
          </a:solidFill>
          <a:ln w="12700" cap="flat" cmpd="sng" algn="ctr">
            <a:solidFill>
              <a:srgbClr val="4472C4"/>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1038951" rtl="0" eaLnBrk="1" fontAlgn="auto" latinLnBrk="0" hangingPunct="1">
              <a:lnSpc>
                <a:spcPct val="112000"/>
              </a:lnSpc>
              <a:spcBef>
                <a:spcPts val="0"/>
              </a:spcBef>
              <a:spcAft>
                <a:spcPts val="80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Times New Roman" panose="02020603050405020304" pitchFamily="18" charset="0"/>
              </a:rPr>
              <a:t>Whole Systems Approach</a:t>
            </a:r>
          </a:p>
          <a:p>
            <a:pPr marL="0" marR="0" lvl="0" indent="0" algn="l" defTabSz="1038951" rtl="0" eaLnBrk="1" fontAlgn="auto" latinLnBrk="0" hangingPunct="1">
              <a:lnSpc>
                <a:spcPct val="112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Times New Roman" panose="02020603050405020304" pitchFamily="18" charset="0"/>
              </a:rPr>
              <a:t>Making DA everybody's business. </a:t>
            </a:r>
          </a:p>
          <a:p>
            <a:pPr marL="0" marR="0" lvl="0" indent="0" algn="l" defTabSz="1038951" rtl="0" eaLnBrk="1" fontAlgn="auto" latinLnBrk="0" hangingPunct="1">
              <a:lnSpc>
                <a:spcPct val="112000"/>
              </a:lnSpc>
              <a:spcBef>
                <a:spcPts val="0"/>
              </a:spcBef>
              <a:spcAft>
                <a:spcPts val="8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Nova" panose="020B0504020202020204" pitchFamily="34" charset="0"/>
                <a:ea typeface="Calibri" panose="020F0502020204030204" pitchFamily="34" charset="0"/>
                <a:cs typeface="Times New Roman" panose="02020603050405020304" pitchFamily="18" charset="0"/>
              </a:rPr>
              <a:t>All partners working collectively and collaboratively as a network, to respond to and prevent DA.  Recognising DA complexity and intersectionality, and integral role each partner plays in the system</a:t>
            </a:r>
            <a:r>
              <a:rPr kumimoji="0" lang="en-GB"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t>
            </a:r>
            <a:endParaRPr kumimoji="0" lang="en-GB" sz="1200" b="0" i="0" u="none" strike="noStrike" kern="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278A386C-2689-818E-A3C4-7DCFEB5DDFC7}"/>
              </a:ext>
            </a:extLst>
          </p:cNvPr>
          <p:cNvSpPr/>
          <p:nvPr/>
        </p:nvSpPr>
        <p:spPr>
          <a:xfrm>
            <a:off x="2446218" y="2797209"/>
            <a:ext cx="1617785" cy="328247"/>
          </a:xfrm>
          <a:prstGeom prst="round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1038951"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Priority 2</a:t>
            </a:r>
          </a:p>
        </p:txBody>
      </p:sp>
      <p:sp>
        <p:nvSpPr>
          <p:cNvPr id="20" name="Rectangle: Rounded Corners 19">
            <a:extLst>
              <a:ext uri="{FF2B5EF4-FFF2-40B4-BE49-F238E27FC236}">
                <a16:creationId xmlns:a16="http://schemas.microsoft.com/office/drawing/2014/main" id="{7386BAFD-A8F2-4AD5-6995-E80E76286384}"/>
              </a:ext>
            </a:extLst>
          </p:cNvPr>
          <p:cNvSpPr/>
          <p:nvPr/>
        </p:nvSpPr>
        <p:spPr>
          <a:xfrm>
            <a:off x="4283988" y="2805161"/>
            <a:ext cx="1617785" cy="328247"/>
          </a:xfrm>
          <a:prstGeom prst="round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1038951"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Priority 3</a:t>
            </a:r>
          </a:p>
        </p:txBody>
      </p:sp>
      <p:sp>
        <p:nvSpPr>
          <p:cNvPr id="21" name="Rectangle: Rounded Corners 20">
            <a:extLst>
              <a:ext uri="{FF2B5EF4-FFF2-40B4-BE49-F238E27FC236}">
                <a16:creationId xmlns:a16="http://schemas.microsoft.com/office/drawing/2014/main" id="{B916155C-9A49-E5F0-7A21-A7F5C220583F}"/>
              </a:ext>
            </a:extLst>
          </p:cNvPr>
          <p:cNvSpPr/>
          <p:nvPr/>
        </p:nvSpPr>
        <p:spPr>
          <a:xfrm>
            <a:off x="6126888" y="2796914"/>
            <a:ext cx="1617785" cy="328247"/>
          </a:xfrm>
          <a:prstGeom prst="round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1038951"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Priority 4</a:t>
            </a:r>
          </a:p>
        </p:txBody>
      </p:sp>
      <p:sp>
        <p:nvSpPr>
          <p:cNvPr id="22" name="Rectangle: Rounded Corners 21">
            <a:extLst>
              <a:ext uri="{FF2B5EF4-FFF2-40B4-BE49-F238E27FC236}">
                <a16:creationId xmlns:a16="http://schemas.microsoft.com/office/drawing/2014/main" id="{F1F78973-D564-E79C-716B-39F2BB9FEA2E}"/>
              </a:ext>
            </a:extLst>
          </p:cNvPr>
          <p:cNvSpPr/>
          <p:nvPr/>
        </p:nvSpPr>
        <p:spPr>
          <a:xfrm>
            <a:off x="7969788" y="2796375"/>
            <a:ext cx="1617785" cy="328247"/>
          </a:xfrm>
          <a:prstGeom prst="round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1038951"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Priority 5</a:t>
            </a:r>
          </a:p>
        </p:txBody>
      </p:sp>
      <p:sp>
        <p:nvSpPr>
          <p:cNvPr id="23" name="Rectangle: Rounded Corners 22">
            <a:extLst>
              <a:ext uri="{FF2B5EF4-FFF2-40B4-BE49-F238E27FC236}">
                <a16:creationId xmlns:a16="http://schemas.microsoft.com/office/drawing/2014/main" id="{7EE504AD-3AE9-6486-D667-DE04A8EE5F89}"/>
              </a:ext>
            </a:extLst>
          </p:cNvPr>
          <p:cNvSpPr/>
          <p:nvPr/>
        </p:nvSpPr>
        <p:spPr>
          <a:xfrm>
            <a:off x="9783442" y="2805161"/>
            <a:ext cx="1617785" cy="328247"/>
          </a:xfrm>
          <a:prstGeom prst="round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1038951"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Priority 6</a:t>
            </a:r>
          </a:p>
        </p:txBody>
      </p:sp>
      <p:pic>
        <p:nvPicPr>
          <p:cNvPr id="25" name="Graphic 24" descr="Cheers with solid fill">
            <a:extLst>
              <a:ext uri="{FF2B5EF4-FFF2-40B4-BE49-F238E27FC236}">
                <a16:creationId xmlns:a16="http://schemas.microsoft.com/office/drawing/2014/main" id="{409DBC78-0964-F4A4-2190-8D9B55B28A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01224" y="3104344"/>
            <a:ext cx="649312" cy="649312"/>
          </a:xfrm>
          <a:prstGeom prst="rect">
            <a:avLst/>
          </a:prstGeom>
        </p:spPr>
      </p:pic>
      <p:sp>
        <p:nvSpPr>
          <p:cNvPr id="2" name="Rectangle: Rounded Corners 1">
            <a:extLst>
              <a:ext uri="{FF2B5EF4-FFF2-40B4-BE49-F238E27FC236}">
                <a16:creationId xmlns:a16="http://schemas.microsoft.com/office/drawing/2014/main" id="{D7474300-E349-4058-B422-6A6B24155AF0}"/>
              </a:ext>
            </a:extLst>
          </p:cNvPr>
          <p:cNvSpPr/>
          <p:nvPr/>
        </p:nvSpPr>
        <p:spPr>
          <a:xfrm>
            <a:off x="608448" y="2796914"/>
            <a:ext cx="1617785" cy="328247"/>
          </a:xfrm>
          <a:prstGeom prst="roundRect">
            <a:avLst/>
          </a:prstGeom>
          <a:solidFill>
            <a:schemeClr val="accent1">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1038951"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Calibri" panose="020F0502020204030204"/>
                <a:ea typeface="+mn-ea"/>
                <a:cs typeface="+mn-cs"/>
              </a:rPr>
              <a:t>Priority 1</a:t>
            </a:r>
          </a:p>
        </p:txBody>
      </p:sp>
      <p:pic>
        <p:nvPicPr>
          <p:cNvPr id="8" name="Picture 7">
            <a:extLst>
              <a:ext uri="{FF2B5EF4-FFF2-40B4-BE49-F238E27FC236}">
                <a16:creationId xmlns:a16="http://schemas.microsoft.com/office/drawing/2014/main" id="{BAFC9749-2519-4702-B22F-65B13E53550E}"/>
              </a:ext>
            </a:extLst>
          </p:cNvPr>
          <p:cNvPicPr>
            <a:picLocks noChangeAspect="1"/>
          </p:cNvPicPr>
          <p:nvPr/>
        </p:nvPicPr>
        <p:blipFill rotWithShape="1">
          <a:blip r:embed="rId5"/>
          <a:srcRect l="38976" t="19320" b="1"/>
          <a:stretch/>
        </p:blipFill>
        <p:spPr>
          <a:xfrm>
            <a:off x="8490384" y="559894"/>
            <a:ext cx="3199771" cy="1925762"/>
          </a:xfrm>
          <a:prstGeom prst="rect">
            <a:avLst/>
          </a:prstGeom>
        </p:spPr>
      </p:pic>
      <p:cxnSp>
        <p:nvCxnSpPr>
          <p:cNvPr id="10" name="Straight Connector 9">
            <a:extLst>
              <a:ext uri="{FF2B5EF4-FFF2-40B4-BE49-F238E27FC236}">
                <a16:creationId xmlns:a16="http://schemas.microsoft.com/office/drawing/2014/main" id="{6B10C11F-1E0A-F25F-8555-30CB40BF2B1A}"/>
              </a:ext>
            </a:extLst>
          </p:cNvPr>
          <p:cNvCxnSpPr>
            <a:cxnSpLocks/>
          </p:cNvCxnSpPr>
          <p:nvPr/>
        </p:nvCxnSpPr>
        <p:spPr>
          <a:xfrm>
            <a:off x="1413725" y="2609946"/>
            <a:ext cx="9341106" cy="70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AF25913-DC08-10F9-2377-EF5104573BDF}"/>
              </a:ext>
            </a:extLst>
          </p:cNvPr>
          <p:cNvCxnSpPr>
            <a:cxnSpLocks/>
          </p:cNvCxnSpPr>
          <p:nvPr/>
        </p:nvCxnSpPr>
        <p:spPr>
          <a:xfrm>
            <a:off x="3618478" y="2348925"/>
            <a:ext cx="0" cy="25561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6B00289-2730-B93E-6A8C-3F8A24F2DFB3}"/>
              </a:ext>
            </a:extLst>
          </p:cNvPr>
          <p:cNvCxnSpPr/>
          <p:nvPr/>
        </p:nvCxnSpPr>
        <p:spPr>
          <a:xfrm>
            <a:off x="1383307" y="2595570"/>
            <a:ext cx="0" cy="20080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3573DD0-C242-C549-07D5-30044D32E21C}"/>
              </a:ext>
            </a:extLst>
          </p:cNvPr>
          <p:cNvCxnSpPr/>
          <p:nvPr/>
        </p:nvCxnSpPr>
        <p:spPr>
          <a:xfrm>
            <a:off x="3299198" y="2617340"/>
            <a:ext cx="0" cy="20080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1EE5475-3177-0BD6-E93E-8A1B6F0C0F22}"/>
              </a:ext>
            </a:extLst>
          </p:cNvPr>
          <p:cNvCxnSpPr/>
          <p:nvPr/>
        </p:nvCxnSpPr>
        <p:spPr>
          <a:xfrm>
            <a:off x="5215087" y="2626047"/>
            <a:ext cx="0" cy="20080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7570A94-4324-58C5-2023-10B273B357C5}"/>
              </a:ext>
            </a:extLst>
          </p:cNvPr>
          <p:cNvCxnSpPr/>
          <p:nvPr/>
        </p:nvCxnSpPr>
        <p:spPr>
          <a:xfrm>
            <a:off x="6882780" y="2621691"/>
            <a:ext cx="0" cy="20080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F8D37E7-A427-8DA7-E236-CED1B5D69622}"/>
              </a:ext>
            </a:extLst>
          </p:cNvPr>
          <p:cNvCxnSpPr/>
          <p:nvPr/>
        </p:nvCxnSpPr>
        <p:spPr>
          <a:xfrm>
            <a:off x="8816089" y="2621691"/>
            <a:ext cx="0" cy="20080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071CAAD-1205-C99B-F345-DD7A89E237B2}"/>
              </a:ext>
            </a:extLst>
          </p:cNvPr>
          <p:cNvCxnSpPr/>
          <p:nvPr/>
        </p:nvCxnSpPr>
        <p:spPr>
          <a:xfrm>
            <a:off x="10710211" y="2621691"/>
            <a:ext cx="0" cy="20080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aphicFrame>
        <p:nvGraphicFramePr>
          <p:cNvPr id="34" name="Table 34">
            <a:extLst>
              <a:ext uri="{FF2B5EF4-FFF2-40B4-BE49-F238E27FC236}">
                <a16:creationId xmlns:a16="http://schemas.microsoft.com/office/drawing/2014/main" id="{8133A90B-923F-C8AA-9F0B-46031FEB93D8}"/>
              </a:ext>
            </a:extLst>
          </p:cNvPr>
          <p:cNvGraphicFramePr>
            <a:graphicFrameLocks noGrp="1"/>
          </p:cNvGraphicFramePr>
          <p:nvPr/>
        </p:nvGraphicFramePr>
        <p:xfrm>
          <a:off x="310101" y="705996"/>
          <a:ext cx="8127987" cy="1645920"/>
        </p:xfrm>
        <a:graphic>
          <a:graphicData uri="http://schemas.openxmlformats.org/drawingml/2006/table">
            <a:tbl>
              <a:tblPr firstRow="1" bandRow="1">
                <a:tableStyleId>{5C22544A-7EE6-4342-B048-85BDC9FD1C3A}</a:tableStyleId>
              </a:tblPr>
              <a:tblGrid>
                <a:gridCol w="3973887">
                  <a:extLst>
                    <a:ext uri="{9D8B030D-6E8A-4147-A177-3AD203B41FA5}">
                      <a16:colId xmlns:a16="http://schemas.microsoft.com/office/drawing/2014/main" val="2072655309"/>
                    </a:ext>
                  </a:extLst>
                </a:gridCol>
                <a:gridCol w="4154100">
                  <a:extLst>
                    <a:ext uri="{9D8B030D-6E8A-4147-A177-3AD203B41FA5}">
                      <a16:colId xmlns:a16="http://schemas.microsoft.com/office/drawing/2014/main" val="2358434791"/>
                    </a:ext>
                  </a:extLst>
                </a:gridCol>
              </a:tblGrid>
              <a:tr h="659701">
                <a:tc grid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Nova" panose="020B0504020202020204" pitchFamily="34" charset="0"/>
                        </a:rPr>
                        <a:t>Vision: </a:t>
                      </a:r>
                      <a:r>
                        <a:rPr lang="en-GB" sz="1400" b="1" dirty="0">
                          <a:solidFill>
                            <a:srgbClr val="000000"/>
                          </a:solidFill>
                          <a:latin typeface="Arial Nova" panose="020B0504020202020204" pitchFamily="34" charset="0"/>
                          <a:ea typeface="Calibri"/>
                          <a:cs typeface="Calibri"/>
                        </a:rPr>
                        <a:t>“Birmingham is a place where domestic abuse is not tolerated; where everyone can expect equality and respect in their relationships, and live free from domestic abuse.“</a:t>
                      </a:r>
                      <a:endParaRPr lang="en-GB" sz="1400" b="1" dirty="0">
                        <a:solidFill>
                          <a:prstClr val="white"/>
                        </a:solidFill>
                        <a:latin typeface="Arial Nova" panose="020B0504020202020204" pitchFamily="34" charset="0"/>
                        <a:ea typeface="Calibri"/>
                        <a:cs typeface="Calibri"/>
                      </a:endParaRPr>
                    </a:p>
                    <a:p>
                      <a:r>
                        <a:rPr lang="en-GB" sz="1400" b="1" dirty="0">
                          <a:solidFill>
                            <a:schemeClr val="tx1"/>
                          </a:solidFill>
                          <a:latin typeface="Arial Nova" panose="020B0504020202020204" pitchFamily="34" charset="0"/>
                        </a:rPr>
                        <a:t>Values: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tc hMerge="1">
                  <a:txBody>
                    <a:bodyPr/>
                    <a:lstStyle/>
                    <a:p>
                      <a:endParaRPr lang="en-GB" dirty="0"/>
                    </a:p>
                  </a:txBody>
                  <a:tcPr>
                    <a:noFill/>
                  </a:tcPr>
                </a:tc>
                <a:extLst>
                  <a:ext uri="{0D108BD9-81ED-4DB2-BD59-A6C34878D82A}">
                    <a16:rowId xmlns:a16="http://schemas.microsoft.com/office/drawing/2014/main" val="4259946735"/>
                  </a:ext>
                </a:extLst>
              </a:tr>
              <a:tr h="272980">
                <a:tc>
                  <a:txBody>
                    <a:bodyPr/>
                    <a:lstStyle/>
                    <a:p>
                      <a:r>
                        <a:rPr lang="en-GB" sz="1400" dirty="0">
                          <a:solidFill>
                            <a:schemeClr val="tx1"/>
                          </a:solidFill>
                          <a:latin typeface="Arial Nova" panose="020B0504020202020204" pitchFamily="34" charset="0"/>
                        </a:rPr>
                        <a:t>Survivor-centred and survivor-led</a:t>
                      </a:r>
                    </a:p>
                  </a:txBody>
                  <a:tcPr>
                    <a:lnL w="12700" cap="flat" cmpd="sng" algn="ctr">
                      <a:solidFill>
                        <a:schemeClr val="tx1"/>
                      </a:solidFill>
                      <a:prstDash val="solid"/>
                      <a:round/>
                      <a:headEnd type="none" w="med" len="med"/>
                      <a:tailEnd type="none" w="med" len="med"/>
                    </a:lnL>
                    <a:noFill/>
                  </a:tcPr>
                </a:tc>
                <a:tc>
                  <a:txBody>
                    <a:bodyPr/>
                    <a:lstStyle/>
                    <a:p>
                      <a:r>
                        <a:rPr lang="en-GB" sz="1400" dirty="0">
                          <a:solidFill>
                            <a:schemeClr val="tx1"/>
                          </a:solidFill>
                          <a:latin typeface="Arial Nova" panose="020B0504020202020204" pitchFamily="34" charset="0"/>
                        </a:rPr>
                        <a:t>Early intervention and prevention</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011275609"/>
                  </a:ext>
                </a:extLst>
              </a:tr>
              <a:tr h="272980">
                <a:tc>
                  <a:txBody>
                    <a:bodyPr/>
                    <a:lstStyle/>
                    <a:p>
                      <a:r>
                        <a:rPr lang="en-GB" sz="1400" dirty="0">
                          <a:solidFill>
                            <a:schemeClr val="tx1"/>
                          </a:solidFill>
                          <a:latin typeface="Arial Nova" panose="020B0504020202020204" pitchFamily="34" charset="0"/>
                        </a:rPr>
                        <a:t>Strengths-based approach</a:t>
                      </a:r>
                    </a:p>
                  </a:txBody>
                  <a:tcPr>
                    <a:lnL w="12700" cap="flat" cmpd="sng" algn="ctr">
                      <a:solidFill>
                        <a:schemeClr val="tx1"/>
                      </a:solidFill>
                      <a:prstDash val="solid"/>
                      <a:round/>
                      <a:headEnd type="none" w="med" len="med"/>
                      <a:tailEnd type="none" w="med" len="med"/>
                    </a:lnL>
                    <a:noFill/>
                  </a:tcPr>
                </a:tc>
                <a:tc>
                  <a:txBody>
                    <a:bodyPr/>
                    <a:lstStyle/>
                    <a:p>
                      <a:r>
                        <a:rPr lang="en-GB" sz="1400" dirty="0">
                          <a:solidFill>
                            <a:schemeClr val="tx1"/>
                          </a:solidFill>
                          <a:latin typeface="Arial Nova" panose="020B0504020202020204" pitchFamily="34" charset="0"/>
                        </a:rPr>
                        <a:t>Intersectionality</a:t>
                      </a:r>
                    </a:p>
                  </a:txBody>
                  <a:tcP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630143758"/>
                  </a:ext>
                </a:extLst>
              </a:tr>
              <a:tr h="272980">
                <a:tc>
                  <a:txBody>
                    <a:bodyPr/>
                    <a:lstStyle/>
                    <a:p>
                      <a:r>
                        <a:rPr lang="en-GB" sz="1400" dirty="0">
                          <a:solidFill>
                            <a:schemeClr val="tx1"/>
                          </a:solidFill>
                          <a:latin typeface="Arial Nova" panose="020B0504020202020204" pitchFamily="34" charset="0"/>
                        </a:rPr>
                        <a:t>Perpetrator accountability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r>
                        <a:rPr lang="en-GB" sz="1400" dirty="0">
                          <a:solidFill>
                            <a:schemeClr val="tx1"/>
                          </a:solidFill>
                          <a:latin typeface="Arial Nova" panose="020B0504020202020204" pitchFamily="34" charset="0"/>
                        </a:rPr>
                        <a:t>Robust partnership response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309747"/>
                  </a:ext>
                </a:extLst>
              </a:tr>
            </a:tbl>
          </a:graphicData>
        </a:graphic>
      </p:graphicFrame>
      <p:cxnSp>
        <p:nvCxnSpPr>
          <p:cNvPr id="36" name="Straight Connector 35">
            <a:extLst>
              <a:ext uri="{FF2B5EF4-FFF2-40B4-BE49-F238E27FC236}">
                <a16:creationId xmlns:a16="http://schemas.microsoft.com/office/drawing/2014/main" id="{0CA3A51C-CDD8-185E-4BC4-00413A31FFC2}"/>
              </a:ext>
            </a:extLst>
          </p:cNvPr>
          <p:cNvCxnSpPr/>
          <p:nvPr/>
        </p:nvCxnSpPr>
        <p:spPr>
          <a:xfrm>
            <a:off x="9900311" y="2399626"/>
            <a:ext cx="0" cy="200805"/>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45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ppt_x"/>
                                          </p:val>
                                        </p:tav>
                                        <p:tav tm="100000">
                                          <p:val>
                                            <p:strVal val="#ppt_x"/>
                                          </p:val>
                                        </p:tav>
                                      </p:tavLst>
                                    </p:anim>
                                    <p:anim calcmode="lin" valueType="num">
                                      <p:cBhvr additive="base">
                                        <p:cTn id="28" dur="500" fill="hold"/>
                                        <p:tgtEl>
                                          <p:spTgt spid="2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ppt_x"/>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ppt_x"/>
                                          </p:val>
                                        </p:tav>
                                        <p:tav tm="100000">
                                          <p:val>
                                            <p:strVal val="#ppt_x"/>
                                          </p:val>
                                        </p:tav>
                                      </p:tavLst>
                                    </p:anim>
                                    <p:anim calcmode="lin" valueType="num">
                                      <p:cBhvr additive="base">
                                        <p:cTn id="36" dur="5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957C9-DC74-1E52-7367-78C5FE11D70B}"/>
              </a:ext>
            </a:extLst>
          </p:cNvPr>
          <p:cNvSpPr>
            <a:spLocks noGrp="1"/>
          </p:cNvSpPr>
          <p:nvPr>
            <p:ph type="title"/>
          </p:nvPr>
        </p:nvSpPr>
        <p:spPr>
          <a:xfrm>
            <a:off x="697464" y="165036"/>
            <a:ext cx="10797072" cy="693672"/>
          </a:xfrm>
          <a:ln w="28575"/>
        </p:spPr>
        <p:style>
          <a:lnRef idx="2">
            <a:schemeClr val="accent1"/>
          </a:lnRef>
          <a:fillRef idx="1">
            <a:schemeClr val="lt1"/>
          </a:fillRef>
          <a:effectRef idx="0">
            <a:schemeClr val="accent1"/>
          </a:effectRef>
          <a:fontRef idx="minor">
            <a:schemeClr val="dk1"/>
          </a:fontRef>
        </p:style>
        <p:txBody>
          <a:bodyPr>
            <a:normAutofit fontScale="90000"/>
          </a:bodyPr>
          <a:lstStyle/>
          <a:p>
            <a:pPr algn="ctr">
              <a:lnSpc>
                <a:spcPct val="107000"/>
              </a:lnSpc>
              <a:spcAft>
                <a:spcPts val="800"/>
              </a:spcAft>
            </a:pPr>
            <a:br>
              <a:rPr lang="en-GB" sz="1800" b="1">
                <a:latin typeface="Arial Nova"/>
                <a:ea typeface="Calibri" panose="020F0502020204030204" pitchFamily="34" charset="0"/>
                <a:cs typeface="Times New Roman" panose="02020603050405020304" pitchFamily="18" charset="0"/>
              </a:rPr>
            </a:br>
            <a:r>
              <a:rPr lang="en-GB" sz="1800" b="1">
                <a:solidFill>
                  <a:srgbClr val="000000"/>
                </a:solidFill>
                <a:latin typeface="Arial Nova"/>
                <a:ea typeface="Calibri"/>
                <a:cs typeface="Times New Roman"/>
              </a:rPr>
              <a:t>Priority 1 – Whole System: Leadership, Partnership &amp; Workforce</a:t>
            </a:r>
            <a:br>
              <a:rPr lang="en-GB" sz="1800">
                <a:latin typeface="Calibri" panose="020F0502020204030204" pitchFamily="34" charset="0"/>
                <a:ea typeface="Calibri" panose="020F0502020204030204" pitchFamily="34" charset="0"/>
                <a:cs typeface="Times New Roman" panose="02020603050405020304" pitchFamily="18" charset="0"/>
              </a:rPr>
            </a:br>
            <a:endParaRPr lang="en-GB"/>
          </a:p>
        </p:txBody>
      </p:sp>
      <p:sp>
        <p:nvSpPr>
          <p:cNvPr id="3" name="Content Placeholder 2">
            <a:extLst>
              <a:ext uri="{FF2B5EF4-FFF2-40B4-BE49-F238E27FC236}">
                <a16:creationId xmlns:a16="http://schemas.microsoft.com/office/drawing/2014/main" id="{A70345B6-3E3F-A262-1C3A-093542D21EE0}"/>
              </a:ext>
            </a:extLst>
          </p:cNvPr>
          <p:cNvSpPr>
            <a:spLocks noGrp="1"/>
          </p:cNvSpPr>
          <p:nvPr>
            <p:ph idx="1"/>
          </p:nvPr>
        </p:nvSpPr>
        <p:spPr>
          <a:xfrm>
            <a:off x="614724" y="989047"/>
            <a:ext cx="10879813" cy="5703919"/>
          </a:xfrm>
          <a:ln w="25400">
            <a:solidFill>
              <a:srgbClr val="FFCCFF"/>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t">
            <a:noAutofit/>
          </a:bodyPr>
          <a:lstStyle/>
          <a:p>
            <a:pPr marL="0" indent="0">
              <a:lnSpc>
                <a:spcPct val="132000"/>
              </a:lnSpc>
              <a:spcAft>
                <a:spcPts val="800"/>
              </a:spcAft>
              <a:buNone/>
            </a:pPr>
            <a:r>
              <a:rPr lang="en-GB" sz="1200" dirty="0">
                <a:latin typeface="Arial Nova"/>
                <a:ea typeface="Calibri"/>
                <a:cs typeface="Times New Roman"/>
              </a:rPr>
              <a:t>In line with the Domestic Abuse Act we have established a Domestic Abuse Strategic Board who will lead and drive forward progress made against the key priorities and ensure robust communication links with other strategic groups.  It will deliver a co-produced, robust, co-ordinated community response to domestic abuse across the strategic partnerships and plan effective use of resources to improve outcomes.</a:t>
            </a:r>
          </a:p>
          <a:p>
            <a:pPr marL="0" indent="0">
              <a:lnSpc>
                <a:spcPct val="100000"/>
              </a:lnSpc>
              <a:spcAft>
                <a:spcPts val="800"/>
              </a:spcAft>
              <a:buNone/>
            </a:pPr>
            <a:r>
              <a:rPr lang="en-GB" sz="1200" dirty="0">
                <a:latin typeface="Arial Nova"/>
                <a:ea typeface="Calibri"/>
                <a:cs typeface="Calibri"/>
              </a:rPr>
              <a:t>Those subjected to domestic abuse, predominantly women and children, interact with multiple professionals in their day-to-day lives. This network of agencies across the city creates the whole system, and requires a consistent, coordinated response to domestic abuse</a:t>
            </a:r>
            <a:r>
              <a:rPr lang="en-GB" sz="1400" dirty="0">
                <a:latin typeface="Arial Nova"/>
                <a:ea typeface="Calibri"/>
                <a:cs typeface="Calibri"/>
              </a:rPr>
              <a:t>. </a:t>
            </a:r>
            <a:endParaRPr lang="en-GB" sz="1400" dirty="0">
              <a:latin typeface="Arial Nova" panose="020B0504020202020204" pitchFamily="34" charset="0"/>
              <a:ea typeface="Calibri" panose="020F0502020204030204" pitchFamily="34" charset="0"/>
              <a:cs typeface="Arial" panose="020B0604020202020204" pitchFamily="34" charset="0"/>
            </a:endParaRPr>
          </a:p>
          <a:p>
            <a:pPr marL="0" indent="0">
              <a:lnSpc>
                <a:spcPct val="132000"/>
              </a:lnSpc>
              <a:spcAft>
                <a:spcPts val="800"/>
              </a:spcAft>
              <a:buNone/>
            </a:pPr>
            <a:r>
              <a:rPr lang="en-GB" sz="1267" b="1" dirty="0">
                <a:solidFill>
                  <a:schemeClr val="accent1">
                    <a:lumMod val="75000"/>
                  </a:schemeClr>
                </a:solidFill>
                <a:latin typeface="Arial Nova"/>
                <a:ea typeface="Calibri"/>
                <a:cs typeface="Times New Roman"/>
              </a:rPr>
              <a:t>What we will do:</a:t>
            </a:r>
          </a:p>
          <a:p>
            <a:pPr>
              <a:lnSpc>
                <a:spcPct val="132000"/>
              </a:lnSpc>
              <a:spcAft>
                <a:spcPts val="800"/>
              </a:spcAft>
              <a:buFont typeface="Wingdings" panose="05000000000000000000" pitchFamily="2" charset="2"/>
              <a:buChar char="ü"/>
            </a:pPr>
            <a:r>
              <a:rPr lang="en-GB" sz="1267" dirty="0">
                <a:solidFill>
                  <a:schemeClr val="tx1"/>
                </a:solidFill>
                <a:latin typeface="Arial Nova"/>
                <a:cs typeface="Times New Roman"/>
              </a:rPr>
              <a:t>Conduct multi-agency reviews to consider the qualitative impact of progress made against the key priorities and the difference that this has made to the lives of survivors and their children.</a:t>
            </a:r>
          </a:p>
          <a:p>
            <a:pPr>
              <a:lnSpc>
                <a:spcPct val="132000"/>
              </a:lnSpc>
              <a:spcAft>
                <a:spcPts val="800"/>
              </a:spcAft>
              <a:buFont typeface="Wingdings" panose="05000000000000000000" pitchFamily="2" charset="2"/>
              <a:buChar char="ü"/>
            </a:pPr>
            <a:r>
              <a:rPr lang="en-GB" sz="1267" dirty="0">
                <a:solidFill>
                  <a:schemeClr val="tx1"/>
                </a:solidFill>
                <a:latin typeface="Arial Nova"/>
                <a:cs typeface="Times New Roman"/>
              </a:rPr>
              <a:t>Ensure lessons learnt from Domestic Homicide Reviews, child and adult Serious case reviews (which include aspects of domestic abuse) are shared with organisations and are jointly considered at senior partnership level and learning is cascaded throughout the partnership. </a:t>
            </a:r>
          </a:p>
          <a:p>
            <a:pPr>
              <a:lnSpc>
                <a:spcPct val="132000"/>
              </a:lnSpc>
              <a:spcAft>
                <a:spcPts val="800"/>
              </a:spcAft>
              <a:buFont typeface="Wingdings" panose="05000000000000000000" pitchFamily="2" charset="2"/>
              <a:buChar char="ü"/>
            </a:pPr>
            <a:r>
              <a:rPr lang="en-GB" sz="1267" dirty="0">
                <a:solidFill>
                  <a:schemeClr val="tx1"/>
                </a:solidFill>
                <a:latin typeface="Arial Nova"/>
                <a:cs typeface="Times New Roman"/>
              </a:rPr>
              <a:t>Develop a consistent, systematic process for collecting and sharing domestic abuse data and insight across the partnership to inform our strategic direction and action plan. This will also assist in understanding of demand, diverse characteristics and unmet need and used to inform service developments, future commissioning intentions and aim to remove any identified barrier to accessing support.</a:t>
            </a:r>
          </a:p>
          <a:p>
            <a:pPr marL="0" indent="0">
              <a:lnSpc>
                <a:spcPct val="132000"/>
              </a:lnSpc>
              <a:spcAft>
                <a:spcPts val="800"/>
              </a:spcAft>
              <a:buNone/>
            </a:pPr>
            <a:r>
              <a:rPr lang="en-GB" sz="1267" b="1" dirty="0">
                <a:solidFill>
                  <a:schemeClr val="accent1">
                    <a:lumMod val="75000"/>
                  </a:schemeClr>
                </a:solidFill>
                <a:latin typeface="Arial Nova"/>
                <a:ea typeface="Calibri"/>
                <a:cs typeface="Times New Roman"/>
              </a:rPr>
              <a:t>What success will look like:</a:t>
            </a:r>
          </a:p>
          <a:p>
            <a:pPr>
              <a:lnSpc>
                <a:spcPct val="132000"/>
              </a:lnSpc>
              <a:spcAft>
                <a:spcPts val="800"/>
              </a:spcAft>
              <a:buFont typeface="Wingdings" panose="05000000000000000000" pitchFamily="2" charset="2"/>
              <a:buChar char="ü"/>
            </a:pPr>
            <a:r>
              <a:rPr lang="en-GB" sz="1267" dirty="0">
                <a:solidFill>
                  <a:schemeClr val="tx1"/>
                </a:solidFill>
                <a:latin typeface="Arial Nova"/>
                <a:cs typeface="Times New Roman"/>
              </a:rPr>
              <a:t>Survivors across the system are given the right support at the right time, wherever they are, by a more confident and trained trauma-informed workforce, using a shared language and No Wrong Door approach.</a:t>
            </a:r>
          </a:p>
        </p:txBody>
      </p:sp>
      <p:pic>
        <p:nvPicPr>
          <p:cNvPr id="5" name="Graphic 4" descr="Network diagram with solid fill">
            <a:extLst>
              <a:ext uri="{FF2B5EF4-FFF2-40B4-BE49-F238E27FC236}">
                <a16:creationId xmlns:a16="http://schemas.microsoft.com/office/drawing/2014/main" id="{0E656D77-BA58-0348-13BD-6E84A2C63A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2159" y="208483"/>
            <a:ext cx="737119" cy="737119"/>
          </a:xfrm>
          <a:prstGeom prst="rect">
            <a:avLst/>
          </a:prstGeom>
        </p:spPr>
      </p:pic>
      <p:pic>
        <p:nvPicPr>
          <p:cNvPr id="7" name="Graphic 6" descr="Group of people with solid fill">
            <a:extLst>
              <a:ext uri="{FF2B5EF4-FFF2-40B4-BE49-F238E27FC236}">
                <a16:creationId xmlns:a16="http://schemas.microsoft.com/office/drawing/2014/main" id="{54FE3549-C78F-463E-60F6-0F09F457BFE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40997" y="208481"/>
            <a:ext cx="650227" cy="650227"/>
          </a:xfrm>
          <a:prstGeom prst="rect">
            <a:avLst/>
          </a:prstGeom>
        </p:spPr>
      </p:pic>
    </p:spTree>
    <p:extLst>
      <p:ext uri="{BB962C8B-B14F-4D97-AF65-F5344CB8AC3E}">
        <p14:creationId xmlns:p14="http://schemas.microsoft.com/office/powerpoint/2010/main" val="82133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pR8PmXb6HI0nZ4awigDT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YpR8PmXb6HI0nZ4awigDT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BCC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CC Theme" id="{B262381F-3A07-4947-9D7E-4BD8127E9438}" vid="{1EE97EF2-DD1D-4AF8-853C-DF8201DA45F2}"/>
    </a:ext>
  </a:extLst>
</a:theme>
</file>

<file path=ppt/theme/theme4.xml><?xml version="1.0" encoding="utf-8"?>
<a:theme xmlns:a="http://schemas.openxmlformats.org/drawingml/2006/main" name="Birmingham_City_Council___corp_template_updated_Jan_2018 16x9">
  <a:themeElements>
    <a:clrScheme name="BCC corporate">
      <a:dk1>
        <a:sysClr val="windowText" lastClr="000000"/>
      </a:dk1>
      <a:lt1>
        <a:sysClr val="window" lastClr="FFFFFF"/>
      </a:lt1>
      <a:dk2>
        <a:srgbClr val="7F7F7F"/>
      </a:dk2>
      <a:lt2>
        <a:srgbClr val="FFFFFF"/>
      </a:lt2>
      <a:accent1>
        <a:srgbClr val="BB151C"/>
      </a:accent1>
      <a:accent2>
        <a:srgbClr val="5696D2"/>
      </a:accent2>
      <a:accent3>
        <a:srgbClr val="7B237A"/>
      </a:accent3>
      <a:accent4>
        <a:srgbClr val="EDC22E"/>
      </a:accent4>
      <a:accent5>
        <a:srgbClr val="6D9F40"/>
      </a:accent5>
      <a:accent6>
        <a:srgbClr val="92A8A9"/>
      </a:accent6>
      <a:hlink>
        <a:srgbClr val="0000FF"/>
      </a:hlink>
      <a:folHlink>
        <a:srgbClr val="EDC22E"/>
      </a:folHlink>
    </a:clrScheme>
    <a:fontScheme name="BCC corporate">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2C1E7A02-BB87-439E-86FC-FD4921439932}" vid="{7D2F6D88-95A8-410D-9A16-157728559F58}"/>
    </a:ext>
  </a:extLst>
</a:theme>
</file>

<file path=ppt/theme/theme5.xml><?xml version="1.0" encoding="utf-8"?>
<a:theme xmlns:a="http://schemas.openxmlformats.org/drawingml/2006/main" name="4_BCC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CC Theme" id="{B262381F-3A07-4947-9D7E-4BD8127E9438}" vid="{1EE97EF2-DD1D-4AF8-853C-DF8201DA45F2}"/>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1158</TotalTime>
  <Words>5250</Words>
  <Application>Microsoft Office PowerPoint</Application>
  <PresentationFormat>Widescreen</PresentationFormat>
  <Paragraphs>459</Paragraphs>
  <Slides>41</Slides>
  <Notes>7</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41</vt:i4>
      </vt:variant>
    </vt:vector>
  </HeadingPairs>
  <TitlesOfParts>
    <vt:vector size="57" baseType="lpstr">
      <vt:lpstr>Arial</vt:lpstr>
      <vt:lpstr>Arial Nova</vt:lpstr>
      <vt:lpstr>Arial Nova Light</vt:lpstr>
      <vt:lpstr>Calibri</vt:lpstr>
      <vt:lpstr>Calibri Light</vt:lpstr>
      <vt:lpstr>Segoe UI Semilight</vt:lpstr>
      <vt:lpstr>Symbol</vt:lpstr>
      <vt:lpstr>Wingdings</vt:lpstr>
      <vt:lpstr>Wingdings,Sans-Serif</vt:lpstr>
      <vt:lpstr>Office Theme</vt:lpstr>
      <vt:lpstr>1_Office Theme</vt:lpstr>
      <vt:lpstr>3_BCC Theme</vt:lpstr>
      <vt:lpstr>Birmingham_City_Council___corp_template_updated_Jan_2018 16x9</vt:lpstr>
      <vt:lpstr>4_BCC Theme</vt:lpstr>
      <vt:lpstr>2_Office Theme</vt:lpstr>
      <vt:lpstr>think-cell Slide</vt:lpstr>
      <vt:lpstr>Safeguarding Leaders’ Assembly</vt:lpstr>
      <vt:lpstr>This Morning’s Agenda</vt:lpstr>
      <vt:lpstr>Independent Chair’s Introduction &amp;  Safeguarding Update </vt:lpstr>
      <vt:lpstr>PowerPoint Presentation</vt:lpstr>
      <vt:lpstr>Birmingham’s Draft Domestic Abuse Prevention Strategy 2024+</vt:lpstr>
      <vt:lpstr>What is the scope of the draft strategy?</vt:lpstr>
      <vt:lpstr>Strategy working group : work to date</vt:lpstr>
      <vt:lpstr>Our Vision , Values and Priorities for change  </vt:lpstr>
      <vt:lpstr> Priority 1 – Whole System: Leadership, Partnership &amp; Workforce </vt:lpstr>
      <vt:lpstr>  Priority 2 Prevention- Changing attitudes and behaviours. </vt:lpstr>
      <vt:lpstr>  Priority 3   Prevention- Early identification and Help  </vt:lpstr>
      <vt:lpstr>  Priority 4 - Children and young people are protected from the effects of domestic abuse </vt:lpstr>
      <vt:lpstr>Priority 5 –Safety, Support and Recovery   Priority 5 - Safety, Support and Recovery   prio</vt:lpstr>
      <vt:lpstr> Priority 6 -  Hold perpetrators to account      Priority 6 -  Hold perpetrators to account   </vt:lpstr>
      <vt:lpstr>What does success look like?</vt:lpstr>
      <vt:lpstr>Question 1  The vision is taken from the existing strategy.    Is the vision, value and principles reflective of the City’s ambition?  If not, what should this be?</vt:lpstr>
      <vt:lpstr>Question 2   a) Do the priorities reflect the key issues/challenges in Birmingham?   b) If not, what is missing?  c) Do they reflect your organisational priorities on DA?  </vt:lpstr>
      <vt:lpstr>Question 3   a) Each priority will have a focus. What do you think the focus should be under each one?</vt:lpstr>
      <vt:lpstr>Wider consultation</vt:lpstr>
      <vt:lpstr>Next steps</vt:lpstr>
      <vt:lpstr>If you would like to feed back further</vt:lpstr>
      <vt:lpstr>PowerPoint Presentation</vt:lpstr>
      <vt:lpstr>Out of Sight Group</vt:lpstr>
      <vt:lpstr>Out of Sight – Initial Work </vt:lpstr>
      <vt:lpstr>Out of sight – Further Work</vt:lpstr>
      <vt:lpstr>Children missing education and out of sight</vt:lpstr>
      <vt:lpstr>PowerPoint Presentation</vt:lpstr>
      <vt:lpstr>Reasons for children being out of sight of                                    services</vt:lpstr>
      <vt:lpstr>Comfort Break</vt:lpstr>
      <vt:lpstr>Workshop</vt:lpstr>
      <vt:lpstr>Case Study 1 – Professional Avoidance</vt:lpstr>
      <vt:lpstr>Case Study 1 – Professional Avoidance  (continued)</vt:lpstr>
      <vt:lpstr>Case Study 2 – Elective Home Education </vt:lpstr>
      <vt:lpstr>Case Study 2 - Elective Home Education                          (continued)</vt:lpstr>
      <vt:lpstr>Case Study 3 – Out Of Sight</vt:lpstr>
      <vt:lpstr>Case Study 3 – Out Of Sight                                                 (continued)</vt:lpstr>
      <vt:lpstr>Case 4 – Private Fostering </vt:lpstr>
      <vt:lpstr>Case 4 – Private Fostering (continued)</vt:lpstr>
      <vt:lpstr>Children out of sight of services – get the basics  right</vt:lpstr>
      <vt:lpstr>Questions</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J Johnstone</dc:creator>
  <cp:lastModifiedBy>Simon Cross</cp:lastModifiedBy>
  <cp:revision>24</cp:revision>
  <cp:lastPrinted>2023-11-22T10:00:26Z</cp:lastPrinted>
  <dcterms:created xsi:type="dcterms:W3CDTF">2021-09-01T10:48:18Z</dcterms:created>
  <dcterms:modified xsi:type="dcterms:W3CDTF">2023-11-22T10:00:46Z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17471b1-27ab-4640-9264-e69a67407ca3_Enabled">
    <vt:lpwstr>true</vt:lpwstr>
  </property>
  <property fmtid="{D5CDD505-2E9C-101B-9397-08002B2CF9AE}" pid="3" name="MSIP_Label_a17471b1-27ab-4640-9264-e69a67407ca3_SetDate">
    <vt:lpwstr>2023-11-21T15:05:17Z</vt:lpwstr>
  </property>
  <property fmtid="{D5CDD505-2E9C-101B-9397-08002B2CF9AE}" pid="4" name="MSIP_Label_a17471b1-27ab-4640-9264-e69a67407ca3_Method">
    <vt:lpwstr>Standard</vt:lpwstr>
  </property>
  <property fmtid="{D5CDD505-2E9C-101B-9397-08002B2CF9AE}" pid="5" name="MSIP_Label_a17471b1-27ab-4640-9264-e69a67407ca3_Name">
    <vt:lpwstr>BCC - OFFICIAL</vt:lpwstr>
  </property>
  <property fmtid="{D5CDD505-2E9C-101B-9397-08002B2CF9AE}" pid="6" name="MSIP_Label_a17471b1-27ab-4640-9264-e69a67407ca3_SiteId">
    <vt:lpwstr>699ace67-d2e4-4bcd-b303-d2bbe2b9bbf1</vt:lpwstr>
  </property>
  <property fmtid="{D5CDD505-2E9C-101B-9397-08002B2CF9AE}" pid="7" name="MSIP_Label_a17471b1-27ab-4640-9264-e69a67407ca3_ActionId">
    <vt:lpwstr>dd10bade-97df-43de-b360-dd2b16c5353e</vt:lpwstr>
  </property>
  <property fmtid="{D5CDD505-2E9C-101B-9397-08002B2CF9AE}" pid="8" name="MSIP_Label_a17471b1-27ab-4640-9264-e69a67407ca3_ContentBits">
    <vt:lpwstr>2</vt:lpwstr>
  </property>
  <property fmtid="{D5CDD505-2E9C-101B-9397-08002B2CF9AE}" pid="9" name="ClassificationContentMarkingFooterLocations">
    <vt:lpwstr>Office Theme:8\Birmingham_City_Council___corp_template_updated_Jan_2018 16x9:5\1_Office Theme:3\2_Office Theme:8\3_Office Theme:8</vt:lpwstr>
  </property>
  <property fmtid="{D5CDD505-2E9C-101B-9397-08002B2CF9AE}" pid="10" name="ClassificationContentMarkingFooterText">
    <vt:lpwstr>OFFICIAL</vt:lpwstr>
  </property>
</Properties>
</file>