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95" r:id="rId6"/>
    <p:sldId id="281" r:id="rId7"/>
    <p:sldId id="306" r:id="rId8"/>
    <p:sldId id="302" r:id="rId9"/>
    <p:sldId id="291" r:id="rId10"/>
    <p:sldId id="304" r:id="rId11"/>
    <p:sldId id="260" r:id="rId12"/>
    <p:sldId id="290" r:id="rId13"/>
    <p:sldId id="298" r:id="rId14"/>
    <p:sldId id="30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60"/>
  </p:normalViewPr>
  <p:slideViewPr>
    <p:cSldViewPr>
      <p:cViewPr varScale="1">
        <p:scale>
          <a:sx n="100" d="100"/>
          <a:sy n="100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5ACA0-FFE8-4D9F-AFAE-B2AE51C90E27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E8719-F505-4134-A241-6B84F7D5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5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4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6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4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03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3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7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3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8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0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2DDE-3C8D-4D2F-B112-D31163D9123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B3151-2140-3EFF-A924-A737AFF25A0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7056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6461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booking.lscpbirmingham.org.uk/event-detail/%3DETN0IjM/Child-Exploitation-Tackling-CE-Together-in-Birmingham" TargetMode="External"/><Relationship Id="rId7" Type="http://schemas.openxmlformats.org/officeDocument/2006/relationships/hyperlink" Target="https://booking.lscpbirmingham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ooking.lscpbirmingham.org.uk/event-detail/%3DUjMwMjM/Identifying-Supporting-and-Protecting-Girls-and-Women-from-FGM-CPD-Advanced" TargetMode="External"/><Relationship Id="rId5" Type="http://schemas.openxmlformats.org/officeDocument/2006/relationships/hyperlink" Target="https://booking.lscpbirmingham.org.uk/event-detail/%3DAzM5IjM/Safeguarding-Disabled-Children--Young-People" TargetMode="External"/><Relationship Id="rId4" Type="http://schemas.openxmlformats.org/officeDocument/2006/relationships/hyperlink" Target="https://booking.lscpbirmingham.org.uk/event-detail/%3DAzNxIjM/Graded-Care-Profile-2-GCP2-for-Practitioners-2023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.lscpbirmingham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8"/>
            <a:ext cx="12192000" cy="1470025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BSCP Practitioners Forum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/>
              <a:t>Wednesday 27</a:t>
            </a:r>
            <a:r>
              <a:rPr lang="en-GB" b="1" baseline="30000" dirty="0"/>
              <a:t>th</a:t>
            </a:r>
            <a:r>
              <a:rPr lang="en-GB" b="1" dirty="0"/>
              <a:t> September 2023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2192000" cy="1752600"/>
          </a:xfrm>
        </p:spPr>
        <p:txBody>
          <a:bodyPr>
            <a:normAutofit/>
          </a:bodyPr>
          <a:lstStyle/>
          <a:p>
            <a:r>
              <a:rPr lang="en-GB" altLang="en-US" sz="8000" b="1" dirty="0"/>
              <a:t>Welcome</a:t>
            </a:r>
            <a:endParaRPr lang="en-GB" sz="8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48911F-CD5A-4749-A7C1-711DE6C76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0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4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C36B365-CBE6-4CD9-B774-891D7460F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E73937-28C2-4C97-89FD-9E60193520C9}"/>
              </a:ext>
            </a:extLst>
          </p:cNvPr>
          <p:cNvSpPr/>
          <p:nvPr/>
        </p:nvSpPr>
        <p:spPr>
          <a:xfrm>
            <a:off x="839416" y="1844827"/>
            <a:ext cx="10009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800" b="1" dirty="0">
                <a:solidFill>
                  <a:srgbClr val="7030A0"/>
                </a:solidFill>
                <a:latin typeface="Calibri"/>
              </a:rPr>
              <a:t>Any Other Business!</a:t>
            </a:r>
          </a:p>
          <a:p>
            <a:pPr algn="ctr">
              <a:defRPr/>
            </a:pPr>
            <a:endParaRPr lang="en-GB" sz="4800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2889A6-833B-4B51-9CB6-839EF3DE9380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CFF297-8F54-437B-B312-3D3C04819C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7739BAC-D84E-4859-91E1-3221D10A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28051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E73937-28C2-4C97-89FD-9E60193520C9}"/>
              </a:ext>
            </a:extLst>
          </p:cNvPr>
          <p:cNvSpPr/>
          <p:nvPr/>
        </p:nvSpPr>
        <p:spPr>
          <a:xfrm>
            <a:off x="2783632" y="1351508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4000" b="1" dirty="0">
              <a:solidFill>
                <a:prstClr val="black"/>
              </a:solidFill>
            </a:endParaRPr>
          </a:p>
          <a:p>
            <a:pPr lvl="0"/>
            <a:r>
              <a:rPr lang="en-GB" sz="4800" b="1" dirty="0">
                <a:solidFill>
                  <a:srgbClr val="7030A0"/>
                </a:solidFill>
              </a:rPr>
              <a:t>Thank you all for attending and enjoy the rest of your day!</a:t>
            </a:r>
            <a:endParaRPr lang="en-GB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3600" b="1" dirty="0">
              <a:solidFill>
                <a:srgbClr val="7030A0"/>
              </a:solidFill>
            </a:endParaRPr>
          </a:p>
          <a:p>
            <a:pPr lvl="0"/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7C2770-ADAD-4536-B437-E59DC67F63C5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EB0697-1659-4B57-AFD4-A6FDDF581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1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134C7F81-CBB4-4916-A851-1677C7827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2" y="54868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6B6DE-0C6C-45F1-9939-3162347C7CF4}"/>
              </a:ext>
            </a:extLst>
          </p:cNvPr>
          <p:cNvSpPr txBox="1"/>
          <p:nvPr/>
        </p:nvSpPr>
        <p:spPr>
          <a:xfrm>
            <a:off x="469565" y="1226972"/>
            <a:ext cx="11377264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000" b="1" dirty="0"/>
              <a:t>14.00	</a:t>
            </a:r>
            <a:r>
              <a:rPr lang="en-GB" sz="2400" b="1" dirty="0"/>
              <a:t>Welcome, Introduction and Safeguarding Update </a:t>
            </a:r>
          </a:p>
          <a:p>
            <a:pPr marL="457200"/>
            <a:r>
              <a:rPr lang="en-GB" sz="1600" dirty="0"/>
              <a:t> 	</a:t>
            </a:r>
            <a:r>
              <a:rPr lang="en-GB" sz="2000" b="1" dirty="0"/>
              <a:t>Penny Thompson CBE, </a:t>
            </a:r>
            <a:r>
              <a:rPr lang="en-GB" sz="2000" dirty="0"/>
              <a:t>Independent Chair, Birmingham Safeguarding Children Partnership 	(BSCP)</a:t>
            </a:r>
          </a:p>
          <a:p>
            <a:r>
              <a:rPr lang="en-GB" sz="2000" b="1" dirty="0"/>
              <a:t>14.30</a:t>
            </a:r>
            <a:r>
              <a:rPr lang="en-GB" sz="2800" b="1" dirty="0"/>
              <a:t> </a:t>
            </a:r>
            <a:r>
              <a:rPr lang="en-GB" sz="2400" b="1" dirty="0"/>
              <a:t>	Never Ever Shake a Baby Campaign Update, </a:t>
            </a:r>
          </a:p>
          <a:p>
            <a:r>
              <a:rPr lang="en-GB" sz="2400" b="1" dirty="0"/>
              <a:t>	</a:t>
            </a:r>
            <a:r>
              <a:rPr lang="en-GB" sz="2000" b="1" dirty="0"/>
              <a:t>Katherine Adams, </a:t>
            </a:r>
            <a:r>
              <a:rPr lang="en-GB" sz="2000" dirty="0"/>
              <a:t>Social Media and Communications Officer, BSCP</a:t>
            </a:r>
            <a:endParaRPr lang="en-GB" sz="1600" dirty="0"/>
          </a:p>
          <a:p>
            <a:pPr>
              <a:lnSpc>
                <a:spcPct val="115000"/>
              </a:lnSpc>
            </a:pPr>
            <a:r>
              <a:rPr lang="en-GB" sz="2000" b="1" dirty="0"/>
              <a:t>14.55</a:t>
            </a:r>
            <a:r>
              <a:rPr lang="en-GB" b="1" dirty="0"/>
              <a:t> </a:t>
            </a:r>
            <a:r>
              <a:rPr lang="en-GB" sz="1600" b="1" dirty="0"/>
              <a:t>	</a:t>
            </a:r>
            <a:r>
              <a:rPr lang="en-GB" sz="2400" b="1" dirty="0"/>
              <a:t>Practitioners Feedback and Questions 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b="1" dirty="0"/>
              <a:t>15.10</a:t>
            </a:r>
            <a:r>
              <a:rPr lang="en-GB" sz="1600" b="1" dirty="0"/>
              <a:t>	</a:t>
            </a:r>
            <a:r>
              <a:rPr lang="en-GB" sz="2400" b="1" dirty="0"/>
              <a:t>Learning &amp; Development Update.</a:t>
            </a:r>
          </a:p>
          <a:p>
            <a:pPr>
              <a:lnSpc>
                <a:spcPct val="115000"/>
              </a:lnSpc>
            </a:pPr>
            <a:r>
              <a:rPr lang="en-GB" sz="1600" b="1" dirty="0"/>
              <a:t> 	</a:t>
            </a:r>
            <a:r>
              <a:rPr lang="en-GB" sz="2000" b="1" dirty="0"/>
              <a:t>Dave Passley, </a:t>
            </a:r>
            <a:r>
              <a:rPr lang="en-GB" sz="2000" dirty="0"/>
              <a:t>L&amp;D Programme Manager/</a:t>
            </a:r>
            <a:r>
              <a:rPr lang="en-GB" sz="2000" b="1" dirty="0"/>
              <a:t>Kerrie Dawkins, </a:t>
            </a:r>
            <a:r>
              <a:rPr lang="en-GB" sz="2000" dirty="0"/>
              <a:t>L&amp;D Officer</a:t>
            </a:r>
          </a:p>
          <a:p>
            <a:pPr>
              <a:lnSpc>
                <a:spcPct val="115000"/>
              </a:lnSpc>
            </a:pPr>
            <a:r>
              <a:rPr lang="en-GB" sz="2000" dirty="0"/>
              <a:t>	Birmingham Safeguarding Children Partnership</a:t>
            </a:r>
          </a:p>
          <a:p>
            <a:pPr>
              <a:lnSpc>
                <a:spcPct val="115000"/>
              </a:lnSpc>
            </a:pPr>
            <a:r>
              <a:rPr lang="en-GB" sz="2000" b="1" dirty="0"/>
              <a:t>15.25</a:t>
            </a:r>
            <a:r>
              <a:rPr lang="en-GB" sz="2000" dirty="0"/>
              <a:t>	</a:t>
            </a:r>
            <a:r>
              <a:rPr lang="en-GB" sz="2000" b="1" dirty="0"/>
              <a:t>Any other Business</a:t>
            </a:r>
          </a:p>
          <a:p>
            <a:pPr>
              <a:lnSpc>
                <a:spcPct val="115000"/>
              </a:lnSpc>
            </a:pPr>
            <a:r>
              <a:rPr lang="en-GB" sz="2000" b="1" dirty="0"/>
              <a:t>15.30</a:t>
            </a:r>
            <a:r>
              <a:rPr lang="en-GB" sz="1600" b="1" dirty="0"/>
              <a:t>	</a:t>
            </a:r>
            <a:r>
              <a:rPr lang="en-GB" sz="2400" b="1" dirty="0"/>
              <a:t>BSCP Conference –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r>
              <a:rPr lang="en-GB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November, Millennium Point</a:t>
            </a:r>
          </a:p>
          <a:p>
            <a:pPr>
              <a:lnSpc>
                <a:spcPct val="115000"/>
              </a:lnSpc>
            </a:pPr>
            <a:r>
              <a:rPr lang="en-GB" sz="2000" dirty="0"/>
              <a:t> 	</a:t>
            </a:r>
            <a:r>
              <a:rPr lang="en-GB" sz="2000" b="1" dirty="0"/>
              <a:t>Close</a:t>
            </a:r>
            <a:r>
              <a:rPr lang="en-GB" sz="2000" dirty="0"/>
              <a:t> </a:t>
            </a:r>
            <a:endParaRPr lang="en-GB" sz="2400" dirty="0"/>
          </a:p>
          <a:p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64A043-E87C-484B-A4EC-A195AF8EABCF}"/>
              </a:ext>
            </a:extLst>
          </p:cNvPr>
          <p:cNvSpPr/>
          <p:nvPr/>
        </p:nvSpPr>
        <p:spPr>
          <a:xfrm>
            <a:off x="18346" y="630932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A5FB02-F1F9-408D-B43C-D7385677C9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70071E-5A67-458E-84C4-7F80DA725791}"/>
              </a:ext>
            </a:extLst>
          </p:cNvPr>
          <p:cNvSpPr txBox="1"/>
          <p:nvPr/>
        </p:nvSpPr>
        <p:spPr>
          <a:xfrm>
            <a:off x="535624" y="199421"/>
            <a:ext cx="2831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Programme</a:t>
            </a:r>
          </a:p>
          <a:p>
            <a:endParaRPr lang="en-GB" sz="3600" b="1" dirty="0">
              <a:solidFill>
                <a:srgbClr val="7030A0"/>
              </a:solidFill>
            </a:endParaRPr>
          </a:p>
          <a:p>
            <a:endParaRPr lang="en-GB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E5B58E75-7BCD-4580-93D9-5E6605A6F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407368" y="207962"/>
            <a:ext cx="11305256" cy="587618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GB" sz="3000" b="1" dirty="0">
                <a:solidFill>
                  <a:srgbClr val="7030A0"/>
                </a:solidFill>
              </a:rPr>
              <a:t>Welcome, Introduction and Safeguarding Update </a:t>
            </a:r>
          </a:p>
          <a:p>
            <a:pPr marL="0" indent="0" fontAlgn="t">
              <a:buNone/>
            </a:pPr>
            <a:r>
              <a:rPr lang="en-GB" sz="3000" b="1" dirty="0"/>
              <a:t>Independent Chair’s Safeguarding Update:</a:t>
            </a:r>
          </a:p>
          <a:p>
            <a:pPr marL="0" indent="0" fontAlgn="t">
              <a:buNone/>
            </a:pPr>
            <a:endParaRPr lang="en-GB" sz="3000" b="1" dirty="0"/>
          </a:p>
          <a:p>
            <a:pPr marL="0" indent="0" fontAlgn="t">
              <a:buNone/>
            </a:pPr>
            <a:endParaRPr lang="en-GB" sz="3000" b="1" dirty="0"/>
          </a:p>
          <a:p>
            <a:pPr marL="0" indent="0" fontAlgn="t">
              <a:buNone/>
            </a:pPr>
            <a:r>
              <a:rPr lang="en-GB" sz="3200" dirty="0"/>
              <a:t>  </a:t>
            </a:r>
          </a:p>
          <a:p>
            <a:endParaRPr lang="en-GB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5E91CD-872B-4BB3-923C-323CCE34BB21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9EFC47-29AA-471C-901F-115120F4C8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D319C0-7B28-4682-A009-B9B946987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92514"/>
              </p:ext>
            </p:extLst>
          </p:nvPr>
        </p:nvGraphicFramePr>
        <p:xfrm>
          <a:off x="424593" y="1320525"/>
          <a:ext cx="10923004" cy="4587240"/>
        </p:xfrm>
        <a:graphic>
          <a:graphicData uri="http://schemas.openxmlformats.org/drawingml/2006/table">
            <a:tbl>
              <a:tblPr/>
              <a:tblGrid>
                <a:gridCol w="10923004">
                  <a:extLst>
                    <a:ext uri="{9D8B030D-6E8A-4147-A177-3AD203B41FA5}">
                      <a16:colId xmlns:a16="http://schemas.microsoft.com/office/drawing/2014/main" val="2004647953"/>
                    </a:ext>
                  </a:extLst>
                </a:gridCol>
              </a:tblGrid>
              <a:tr h="4462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1" dirty="0"/>
                        <a:t>Penny Thompson CBE</a:t>
                      </a:r>
                      <a:r>
                        <a:rPr lang="en-GB" sz="2400" b="1" dirty="0"/>
                        <a:t>, </a:t>
                      </a:r>
                      <a:r>
                        <a:rPr lang="en-GB" sz="2400" dirty="0"/>
                        <a:t>Independent Chair, BSCP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Birmingham 2022 Commonwealth Games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Evaluation of Safeguarding Arrangements 28.07.2023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Together 2023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Consultation Feedback – 6.09.2023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Education, Children &amp; Young People Overview &amp; Scrutiny Committee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Inquiry to 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Criminal Exploitation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Call for Evidence Phase - September 2023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 Chief Executive Officer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Birmingham Children’s Trust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Birmingham City Partnership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13.09.2023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Midlands MASA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19.09.2023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Child A LSCPR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October 23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0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93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E5B58E75-7BCD-4580-93D9-5E6605A6F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407368" y="207962"/>
            <a:ext cx="11305256" cy="5876182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5E91CD-872B-4BB3-923C-323CCE34BB21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9EFC47-29AA-471C-901F-115120F4C8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D319C0-7B28-4682-A009-B9B946987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5932"/>
              </p:ext>
            </p:extLst>
          </p:nvPr>
        </p:nvGraphicFramePr>
        <p:xfrm>
          <a:off x="551384" y="1681304"/>
          <a:ext cx="10995012" cy="4462421"/>
        </p:xfrm>
        <a:graphic>
          <a:graphicData uri="http://schemas.openxmlformats.org/drawingml/2006/table">
            <a:tbl>
              <a:tblPr/>
              <a:tblGrid>
                <a:gridCol w="10995012">
                  <a:extLst>
                    <a:ext uri="{9D8B030D-6E8A-4147-A177-3AD203B41FA5}">
                      <a16:colId xmlns:a16="http://schemas.microsoft.com/office/drawing/2014/main" val="2004647953"/>
                    </a:ext>
                  </a:extLst>
                </a:gridCol>
              </a:tblGrid>
              <a:tr h="4462421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en-GB" sz="4400" b="1" dirty="0">
                          <a:solidFill>
                            <a:srgbClr val="7030A0"/>
                          </a:solidFill>
                        </a:rPr>
                        <a:t>Never Ever Shake a Baby </a:t>
                      </a:r>
                    </a:p>
                    <a:p>
                      <a:pPr marL="0" indent="0" algn="ctr" fontAlgn="t">
                        <a:buNone/>
                      </a:pPr>
                      <a:r>
                        <a:rPr lang="en-GB" sz="4000" b="1" dirty="0"/>
                        <a:t>Campaign Update</a:t>
                      </a:r>
                    </a:p>
                    <a:p>
                      <a:pPr marL="0" indent="0" algn="ctr" fontAlgn="t">
                        <a:buNone/>
                      </a:pPr>
                      <a:endParaRPr lang="en-GB" sz="3600" b="1" dirty="0"/>
                    </a:p>
                    <a:p>
                      <a:pPr algn="ctr"/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Katherine Adams</a:t>
                      </a:r>
                      <a:endParaRPr lang="en-GB" sz="2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Media and Communications Officer. BSCP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0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8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4DBA3161-57B0-4504-9F0F-E1218078B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847528" y="1581679"/>
            <a:ext cx="8496944" cy="48111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800" dirty="0"/>
          </a:p>
          <a:p>
            <a:pPr marL="0" indent="0" algn="ctr">
              <a:lnSpc>
                <a:spcPct val="115000"/>
              </a:lnSpc>
              <a:buNone/>
            </a:pPr>
            <a:r>
              <a:rPr lang="en-GB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Practitioners Feedback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n-GB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Questions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en-GB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4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53BC59-AB3D-4FCC-A683-B9FC2EF80749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C34426-7C55-49D1-99A1-5C9426EB92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8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34500AC4-0837-4FE9-9555-ABCB87B5F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847528" y="1484784"/>
            <a:ext cx="8496944" cy="459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GB" dirty="0"/>
              <a:t> </a:t>
            </a:r>
          </a:p>
          <a:p>
            <a:endParaRPr lang="en-GB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902320-DEB4-45BF-9E00-CF84AC3688EB}"/>
              </a:ext>
            </a:extLst>
          </p:cNvPr>
          <p:cNvSpPr/>
          <p:nvPr/>
        </p:nvSpPr>
        <p:spPr>
          <a:xfrm>
            <a:off x="2465744" y="2060848"/>
            <a:ext cx="6436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Learning</a:t>
            </a:r>
            <a:r>
              <a:rPr lang="en-GB" sz="2400" b="1" dirty="0">
                <a:solidFill>
                  <a:srgbClr val="7030A0"/>
                </a:solidFill>
              </a:rPr>
              <a:t> </a:t>
            </a:r>
            <a:r>
              <a:rPr lang="en-GB" sz="3600" b="1" dirty="0">
                <a:solidFill>
                  <a:srgbClr val="7030A0"/>
                </a:solidFill>
              </a:rPr>
              <a:t>&amp; Development Update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B52D1-CDE6-4552-8B97-8824FD3CBE41}"/>
              </a:ext>
            </a:extLst>
          </p:cNvPr>
          <p:cNvSpPr/>
          <p:nvPr/>
        </p:nvSpPr>
        <p:spPr>
          <a:xfrm>
            <a:off x="2289792" y="2852936"/>
            <a:ext cx="7694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David Passley</a:t>
            </a:r>
          </a:p>
          <a:p>
            <a:pPr algn="ctr"/>
            <a:r>
              <a:rPr lang="en-GB" sz="24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Learning &amp; Development Programme Manager, BSCP</a:t>
            </a:r>
          </a:p>
          <a:p>
            <a:pPr algn="ctr"/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Kerrie Dawkins</a:t>
            </a:r>
          </a:p>
          <a:p>
            <a:pPr algn="ctr"/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Learning &amp; Development Officer, BSCP</a:t>
            </a:r>
          </a:p>
          <a:p>
            <a:endParaRPr lang="en-GB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E8374-24EB-4B6C-B503-50CA38810CCC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E1F9DF-6BB8-4C1D-8D2B-23D703900B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6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34500AC4-0837-4FE9-9555-ABCB87B5F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7" y="54868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268413" y="476672"/>
            <a:ext cx="9379718" cy="5160625"/>
          </a:xfrm>
        </p:spPr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en-GB" sz="3000" b="1" dirty="0"/>
              <a:t> </a:t>
            </a:r>
          </a:p>
          <a:p>
            <a:pPr marL="0" indent="0" algn="l">
              <a:buNone/>
            </a:pPr>
            <a:r>
              <a:rPr lang="en-GB" sz="8600" b="1" dirty="0"/>
              <a:t>Multi-Agency Courses with spaces available in October</a:t>
            </a:r>
          </a:p>
          <a:p>
            <a:pPr marL="0" indent="0" algn="l">
              <a:buNone/>
            </a:pPr>
            <a:endParaRPr lang="en-GB" sz="3200" b="1" dirty="0"/>
          </a:p>
          <a:p>
            <a:pPr algn="l"/>
            <a:r>
              <a:rPr lang="en-GB" sz="43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 Exploitation: Tackling CE Together in Birmingham- 21785</a:t>
            </a:r>
            <a:endParaRPr lang="en-GB" sz="4300" b="1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43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THURSDAY 28 SEPTEMBER 2023 </a:t>
            </a:r>
            <a:r>
              <a:rPr lang="en-GB" sz="4300" b="1" i="1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(09:15 - 16.30)</a:t>
            </a:r>
            <a:endParaRPr lang="en-GB" sz="43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4300" b="1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Venue: 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Signing Tree (Deaf Cultural Centre) - Inside Deaf Cultural Centre Ladywood Road Birmingham</a:t>
            </a:r>
          </a:p>
          <a:p>
            <a:pPr marL="400050" lvl="1" indent="0">
              <a:buNone/>
            </a:pPr>
            <a:endParaRPr lang="en-GB" sz="4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43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Graded Care Profile 2 (GCP2) for Practitioners 2023/24- 21504</a:t>
            </a:r>
            <a:endParaRPr lang="en-GB" sz="4300" b="1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43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MONDAY 2 OCTOBER 2023 </a:t>
            </a:r>
            <a:r>
              <a:rPr lang="en-GB" sz="4300" b="1" i="1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(09:30 - 16:30)</a:t>
            </a:r>
            <a:endParaRPr lang="en-GB" sz="43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4300" b="1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Venue: 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Hub, </a:t>
            </a:r>
            <a:r>
              <a:rPr lang="en-GB" sz="4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Hazelwell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- 318 Vicarage Road Kings Heath Birmingham B14 7NH</a:t>
            </a:r>
          </a:p>
          <a:p>
            <a:pPr marL="400050" lvl="1" indent="0">
              <a:buNone/>
            </a:pPr>
            <a:r>
              <a:rPr lang="en-GB" sz="43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TUESDAY 10 OCTOBER 2023 </a:t>
            </a:r>
            <a:r>
              <a:rPr lang="en-GB" sz="4300" b="1" i="1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(09:30 - 16:30)</a:t>
            </a:r>
            <a:endParaRPr lang="en-GB" sz="43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sz="4300" b="1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Venue: 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 Barnabas Church Centre - High Street Erdington Birmingham B23 6SY</a:t>
            </a:r>
          </a:p>
          <a:p>
            <a:pPr marL="400050" lvl="1" indent="0">
              <a:buNone/>
            </a:pPr>
            <a:endParaRPr lang="en-GB" sz="4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43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Disabled Children &amp; Young People- 22264</a:t>
            </a:r>
            <a:endParaRPr lang="en-GB" sz="4300" b="1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361950" lvl="1" indent="0">
              <a:buNone/>
            </a:pPr>
            <a:r>
              <a:rPr lang="en-GB" sz="43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THURSDAY 12 OCTOBER 2023 </a:t>
            </a:r>
            <a:r>
              <a:rPr lang="en-GB" sz="4300" b="1" i="1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(09:30 - 16:30)</a:t>
            </a:r>
            <a:endParaRPr lang="en-GB" sz="43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61950" lvl="1" indent="0">
              <a:buNone/>
            </a:pPr>
            <a:r>
              <a:rPr lang="en-GB" sz="4300" b="1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Venue: 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Mount Zion Community Church - 70 Thomas Street Aston, Birmingham B6 4TN</a:t>
            </a:r>
          </a:p>
          <a:p>
            <a:pPr marL="361950" lvl="1" indent="0">
              <a:buNone/>
            </a:pPr>
            <a:endParaRPr lang="en-GB" sz="4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43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Identifying, Supporting and Protecting Girls and Women from FGM (CPD Advanced)- 22359</a:t>
            </a:r>
            <a:endParaRPr lang="en-GB" sz="4300" b="1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361950" indent="0">
              <a:buNone/>
            </a:pPr>
            <a:r>
              <a:rPr lang="en-GB" sz="4300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TUESDAY 31 OCTOBER 2023 </a:t>
            </a:r>
            <a:r>
              <a:rPr lang="en-GB" sz="4300" b="1" i="1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(10:00 - 12:30)</a:t>
            </a:r>
            <a:endParaRPr lang="en-GB" sz="43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61950" indent="0">
              <a:buNone/>
            </a:pPr>
            <a:r>
              <a:rPr lang="en-GB" sz="4300" b="1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Venue: </a:t>
            </a:r>
            <a:r>
              <a:rPr lang="en-GB" sz="4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MS Teams </a:t>
            </a:r>
          </a:p>
          <a:p>
            <a:pPr marL="361950" indent="0">
              <a:buNone/>
            </a:pPr>
            <a:endParaRPr lang="en-GB" sz="3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61950" lvl="1" indent="0">
              <a:buNone/>
            </a:pPr>
            <a:endParaRPr lang="en-GB" sz="1600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sz="4000" b="1" i="0" cap="all" dirty="0">
                <a:solidFill>
                  <a:srgbClr val="7030A0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https://booking.lscpbirmingham.org.uk/</a:t>
            </a:r>
            <a:endParaRPr lang="en-GB" sz="4000" b="1" i="0" cap="all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GB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GB" b="1" i="1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GB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B52D1-CDE6-4552-8B97-8824FD3CBE41}"/>
              </a:ext>
            </a:extLst>
          </p:cNvPr>
          <p:cNvSpPr/>
          <p:nvPr/>
        </p:nvSpPr>
        <p:spPr>
          <a:xfrm>
            <a:off x="2465744" y="3282164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E8374-24EB-4B6C-B503-50CA38810CCC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E1F9DF-6BB8-4C1D-8D2B-23D703900B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FCB9CBB-2AAE-4D4E-B30A-C555C1F2F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0" y="38100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44C29-0F8C-4D83-8A8E-E475B182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716008"/>
            <a:ext cx="7886700" cy="1325563"/>
          </a:xfrm>
        </p:spPr>
        <p:txBody>
          <a:bodyPr>
            <a:noAutofit/>
          </a:bodyPr>
          <a:lstStyle/>
          <a:p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4095-8222-403B-BE0A-9799004D0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266960"/>
            <a:ext cx="11953328" cy="52100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b="1" dirty="0">
                <a:solidFill>
                  <a:srgbClr val="7030A0"/>
                </a:solidFill>
              </a:rPr>
              <a:t>For Available Training Courses</a:t>
            </a:r>
          </a:p>
          <a:p>
            <a:pPr marL="0" indent="0" algn="ctr">
              <a:buNone/>
            </a:pPr>
            <a:r>
              <a:rPr lang="en-GB" sz="3600" b="1" dirty="0"/>
              <a:t>Register/log in at</a:t>
            </a:r>
            <a:endParaRPr lang="en-GB" sz="3600" b="1" dirty="0">
              <a:hlinkClick r:id="rId3"/>
            </a:endParaRPr>
          </a:p>
          <a:p>
            <a:pPr marL="0" indent="0" algn="ctr">
              <a:buNone/>
            </a:pPr>
            <a:r>
              <a:rPr lang="en-GB" sz="3600" dirty="0">
                <a:hlinkClick r:id="rId3"/>
              </a:rPr>
              <a:t>https://booking.lscpbirmingham.org.uk/</a:t>
            </a:r>
            <a:endParaRPr lang="en-GB" sz="3600" dirty="0"/>
          </a:p>
          <a:p>
            <a:endParaRPr lang="en-GB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234F15-CDE7-454A-8E3D-DA3A13114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F284626-F18A-4847-A5FF-156C07C2656F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</p:spTree>
    <p:extLst>
      <p:ext uri="{BB962C8B-B14F-4D97-AF65-F5344CB8AC3E}">
        <p14:creationId xmlns:p14="http://schemas.microsoft.com/office/powerpoint/2010/main" val="273182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7739BAC-D84E-4859-91E1-3221D10A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2068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E73937-28C2-4C97-89FD-9E60193520C9}"/>
              </a:ext>
            </a:extLst>
          </p:cNvPr>
          <p:cNvSpPr/>
          <p:nvPr/>
        </p:nvSpPr>
        <p:spPr>
          <a:xfrm>
            <a:off x="623392" y="1351508"/>
            <a:ext cx="91450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solidFill>
                  <a:srgbClr val="7030A0"/>
                </a:solidFill>
              </a:rPr>
              <a:t>Practitioners Conference</a:t>
            </a:r>
          </a:p>
          <a:p>
            <a:pPr lvl="0" algn="ctr"/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r>
              <a:rPr lang="en-GB" sz="36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November 2023</a:t>
            </a:r>
          </a:p>
          <a:p>
            <a:pPr lvl="0" algn="ctr"/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Millennium Point</a:t>
            </a:r>
          </a:p>
          <a:p>
            <a:pPr lvl="0" algn="ctr"/>
            <a:endParaRPr lang="en-GB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ctr"/>
            <a:r>
              <a:rPr lang="en-GB" sz="3600" b="1" dirty="0">
                <a:solidFill>
                  <a:srgbClr val="7030A0"/>
                </a:solidFill>
              </a:rPr>
              <a:t>Next Practitioners Forum</a:t>
            </a:r>
          </a:p>
          <a:p>
            <a:pPr lvl="0" algn="ctr"/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  <a:r>
              <a:rPr lang="en-GB" sz="36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January 2024</a:t>
            </a:r>
            <a:endParaRPr lang="en-GB" sz="3600" b="1" dirty="0">
              <a:solidFill>
                <a:srgbClr val="7030A0"/>
              </a:solidFill>
            </a:endParaRPr>
          </a:p>
          <a:p>
            <a:pPr lvl="0"/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7C2770-ADAD-4536-B437-E59DC67F63C5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EB0697-1659-4B57-AFD4-A6FDDF581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3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P Presentation Template" id="{645F5061-ACFC-4DB3-854D-F25829E37762}" vid="{F8A2F1DF-957D-4F5A-8216-3B38D19A3A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618E886DC8248B467BA3D45E4D97C" ma:contentTypeVersion="14" ma:contentTypeDescription="Create a new document." ma:contentTypeScope="" ma:versionID="d8ce168484f8832180476a084f024662">
  <xsd:schema xmlns:xsd="http://www.w3.org/2001/XMLSchema" xmlns:xs="http://www.w3.org/2001/XMLSchema" xmlns:p="http://schemas.microsoft.com/office/2006/metadata/properties" xmlns:ns3="cf4fbdc1-3486-4097-bd2f-409effe17552" xmlns:ns4="a44b952a-cdab-49d8-a572-68fa4f4b8e9d" targetNamespace="http://schemas.microsoft.com/office/2006/metadata/properties" ma:root="true" ma:fieldsID="dab7744a024d49b5fee2e4fcd9132494" ns3:_="" ns4:_="">
    <xsd:import namespace="cf4fbdc1-3486-4097-bd2f-409effe17552"/>
    <xsd:import namespace="a44b952a-cdab-49d8-a572-68fa4f4b8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fbdc1-3486-4097-bd2f-409effe17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b952a-cdab-49d8-a572-68fa4f4b8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681AA3-E597-48CE-9E3D-DBC8D7E7C9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18DDB2-CBEF-433B-8EDE-57045DB33F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4fbdc1-3486-4097-bd2f-409effe17552"/>
    <ds:schemaRef ds:uri="a44b952a-cdab-49d8-a572-68fa4f4b8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756B62-D69B-459F-A5E5-AF2C526295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BSCP Presentation Template</Template>
  <TotalTime>1679</TotalTime>
  <Words>550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BSCP Practitioners Forum Wednesday 27th September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Helen J Johnstone</dc:creator>
  <cp:lastModifiedBy>Julie Sydenham</cp:lastModifiedBy>
  <cp:revision>108</cp:revision>
  <dcterms:created xsi:type="dcterms:W3CDTF">2020-12-09T11:54:25Z</dcterms:created>
  <dcterms:modified xsi:type="dcterms:W3CDTF">2023-09-27T10:30:27Z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0x010100991618E886DC8248B467BA3D45E4D97C</vt:lpwstr>
  </property>
  <property fmtid="{D5CDD505-2E9C-101B-9397-08002B2CF9AE}" pid="3" name="MSIP_Label_a17471b1-27ab-4640-9264-e69a67407ca3_Enabled">
    <vt:lpwstr>true</vt:lpwstr>
  </property>
  <property fmtid="{D5CDD505-2E9C-101B-9397-08002B2CF9AE}" pid="4" name="MSIP_Label_a17471b1-27ab-4640-9264-e69a67407ca3_SetDate">
    <vt:lpwstr>2023-08-14T09:53:31Z</vt:lpwstr>
  </property>
  <property fmtid="{D5CDD505-2E9C-101B-9397-08002B2CF9AE}" pid="5" name="MSIP_Label_a17471b1-27ab-4640-9264-e69a67407ca3_Method">
    <vt:lpwstr>Standard</vt:lpwstr>
  </property>
  <property fmtid="{D5CDD505-2E9C-101B-9397-08002B2CF9AE}" pid="6" name="MSIP_Label_a17471b1-27ab-4640-9264-e69a67407ca3_Name">
    <vt:lpwstr>BCC - OFFICIAL</vt:lpwstr>
  </property>
  <property fmtid="{D5CDD505-2E9C-101B-9397-08002B2CF9AE}" pid="7" name="MSIP_Label_a17471b1-27ab-4640-9264-e69a67407ca3_SiteId">
    <vt:lpwstr>699ace67-d2e4-4bcd-b303-d2bbe2b9bbf1</vt:lpwstr>
  </property>
  <property fmtid="{D5CDD505-2E9C-101B-9397-08002B2CF9AE}" pid="8" name="MSIP_Label_a17471b1-27ab-4640-9264-e69a67407ca3_ActionId">
    <vt:lpwstr>8b6fe75a-7782-4b52-bb99-692b1717e9e2</vt:lpwstr>
  </property>
  <property fmtid="{D5CDD505-2E9C-101B-9397-08002B2CF9AE}" pid="9" name="MSIP_Label_a17471b1-27ab-4640-9264-e69a67407ca3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OFFICIAL</vt:lpwstr>
  </property>
</Properties>
</file>