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50"/>
  </p:notesMasterIdLst>
  <p:sldIdLst>
    <p:sldId id="267" r:id="rId4"/>
    <p:sldId id="257" r:id="rId5"/>
    <p:sldId id="278" r:id="rId6"/>
    <p:sldId id="261" r:id="rId7"/>
    <p:sldId id="2145708996" r:id="rId8"/>
    <p:sldId id="2145708998" r:id="rId9"/>
    <p:sldId id="2145708997" r:id="rId10"/>
    <p:sldId id="2145708994" r:id="rId11"/>
    <p:sldId id="336" r:id="rId12"/>
    <p:sldId id="2145708985" r:id="rId13"/>
    <p:sldId id="2145708999" r:id="rId14"/>
    <p:sldId id="2145708986" r:id="rId15"/>
    <p:sldId id="259" r:id="rId16"/>
    <p:sldId id="260" r:id="rId17"/>
    <p:sldId id="263" r:id="rId18"/>
    <p:sldId id="264" r:id="rId19"/>
    <p:sldId id="279" r:id="rId20"/>
    <p:sldId id="265" r:id="rId21"/>
    <p:sldId id="280" r:id="rId22"/>
    <p:sldId id="281" r:id="rId23"/>
    <p:sldId id="282" r:id="rId24"/>
    <p:sldId id="283" r:id="rId25"/>
    <p:sldId id="284" r:id="rId26"/>
    <p:sldId id="285" r:id="rId27"/>
    <p:sldId id="268" r:id="rId28"/>
    <p:sldId id="269" r:id="rId29"/>
    <p:sldId id="270" r:id="rId30"/>
    <p:sldId id="271" r:id="rId31"/>
    <p:sldId id="272" r:id="rId32"/>
    <p:sldId id="273" r:id="rId33"/>
    <p:sldId id="274" r:id="rId34"/>
    <p:sldId id="275" r:id="rId35"/>
    <p:sldId id="937" r:id="rId36"/>
    <p:sldId id="286" r:id="rId37"/>
    <p:sldId id="287" r:id="rId38"/>
    <p:sldId id="288" r:id="rId39"/>
    <p:sldId id="934" r:id="rId40"/>
    <p:sldId id="258" r:id="rId41"/>
    <p:sldId id="935" r:id="rId42"/>
    <p:sldId id="936" r:id="rId43"/>
    <p:sldId id="262" r:id="rId44"/>
    <p:sldId id="2145709000" r:id="rId45"/>
    <p:sldId id="2145709001" r:id="rId46"/>
    <p:sldId id="276" r:id="rId47"/>
    <p:sldId id="277" r:id="rId48"/>
    <p:sldId id="26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C33"/>
    <a:srgbClr val="7ACEBB"/>
    <a:srgbClr val="8A54F6"/>
    <a:srgbClr val="7B02BD"/>
    <a:srgbClr val="9D0B69"/>
    <a:srgbClr val="ADB5DD"/>
    <a:srgbClr val="EAD6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BA017C-27C7-47A0-959D-359F4C6B7D6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AA8FCD28-D135-42A0-84C5-B9CC6B7546A9}">
      <dgm:prSet/>
      <dgm:spPr/>
      <dgm:t>
        <a:bodyPr/>
        <a:lstStyle/>
        <a:p>
          <a:r>
            <a:rPr lang="en-GB">
              <a:latin typeface="Calibri" panose="020F0502020204030204" pitchFamily="34" charset="0"/>
              <a:cs typeface="Calibri" panose="020F0502020204030204" pitchFamily="34" charset="0"/>
            </a:rPr>
            <a:t>Front door - Repeat referrals to CSC</a:t>
          </a:r>
          <a:endParaRPr lang="en-US">
            <a:latin typeface="Calibri" panose="020F0502020204030204" pitchFamily="34" charset="0"/>
            <a:cs typeface="Calibri" panose="020F0502020204030204" pitchFamily="34" charset="0"/>
          </a:endParaRPr>
        </a:p>
      </dgm:t>
    </dgm:pt>
    <dgm:pt modelId="{49BC9BE0-FA40-4E2C-982A-C3EC7B123BDC}" type="parTrans" cxnId="{6C7FABFC-A514-4CD2-B2A4-A80977434118}">
      <dgm:prSet/>
      <dgm:spPr/>
      <dgm:t>
        <a:bodyPr/>
        <a:lstStyle/>
        <a:p>
          <a:endParaRPr lang="en-US">
            <a:latin typeface="Calibri" panose="020F0502020204030204" pitchFamily="34" charset="0"/>
            <a:cs typeface="Calibri" panose="020F0502020204030204" pitchFamily="34" charset="0"/>
          </a:endParaRPr>
        </a:p>
      </dgm:t>
    </dgm:pt>
    <dgm:pt modelId="{613EC01A-82D7-4C7B-8609-6691D75E9387}" type="sibTrans" cxnId="{6C7FABFC-A514-4CD2-B2A4-A80977434118}">
      <dgm:prSet/>
      <dgm:spPr/>
      <dgm:t>
        <a:bodyPr/>
        <a:lstStyle/>
        <a:p>
          <a:endParaRPr lang="en-US">
            <a:latin typeface="Calibri" panose="020F0502020204030204" pitchFamily="34" charset="0"/>
            <a:cs typeface="Calibri" panose="020F0502020204030204" pitchFamily="34" charset="0"/>
          </a:endParaRPr>
        </a:p>
      </dgm:t>
    </dgm:pt>
    <dgm:pt modelId="{814C5978-8678-4771-BCC3-B50B266E28F6}">
      <dgm:prSet/>
      <dgm:spPr/>
      <dgm:t>
        <a:bodyPr/>
        <a:lstStyle/>
        <a:p>
          <a:r>
            <a:rPr lang="en-GB">
              <a:latin typeface="Calibri" panose="020F0502020204030204" pitchFamily="34" charset="0"/>
              <a:cs typeface="Calibri" panose="020F0502020204030204" pitchFamily="34" charset="0"/>
            </a:rPr>
            <a:t>Child protection - Repeat child protection plans</a:t>
          </a:r>
          <a:endParaRPr lang="en-US">
            <a:latin typeface="Calibri" panose="020F0502020204030204" pitchFamily="34" charset="0"/>
            <a:cs typeface="Calibri" panose="020F0502020204030204" pitchFamily="34" charset="0"/>
          </a:endParaRPr>
        </a:p>
      </dgm:t>
    </dgm:pt>
    <dgm:pt modelId="{B5118AD0-3931-4C2E-AEDD-4DE4688C3711}" type="parTrans" cxnId="{2AACDFF4-935C-4F20-9F50-4D43393CEA8F}">
      <dgm:prSet/>
      <dgm:spPr/>
      <dgm:t>
        <a:bodyPr/>
        <a:lstStyle/>
        <a:p>
          <a:endParaRPr lang="en-US">
            <a:latin typeface="Calibri" panose="020F0502020204030204" pitchFamily="34" charset="0"/>
            <a:cs typeface="Calibri" panose="020F0502020204030204" pitchFamily="34" charset="0"/>
          </a:endParaRPr>
        </a:p>
      </dgm:t>
    </dgm:pt>
    <dgm:pt modelId="{69ABCC87-D60C-4CE6-A65D-A2C6C1CC7126}" type="sibTrans" cxnId="{2AACDFF4-935C-4F20-9F50-4D43393CEA8F}">
      <dgm:prSet/>
      <dgm:spPr/>
      <dgm:t>
        <a:bodyPr/>
        <a:lstStyle/>
        <a:p>
          <a:endParaRPr lang="en-US">
            <a:latin typeface="Calibri" panose="020F0502020204030204" pitchFamily="34" charset="0"/>
            <a:cs typeface="Calibri" panose="020F0502020204030204" pitchFamily="34" charset="0"/>
          </a:endParaRPr>
        </a:p>
      </dgm:t>
    </dgm:pt>
    <dgm:pt modelId="{C5122AE8-24FC-4D11-BEC8-BA6B3F9B07DA}">
      <dgm:prSet/>
      <dgm:spPr/>
      <dgm:t>
        <a:bodyPr/>
        <a:lstStyle/>
        <a:p>
          <a:r>
            <a:rPr lang="en-GB">
              <a:latin typeface="Calibri" panose="020F0502020204030204" pitchFamily="34" charset="0"/>
              <a:cs typeface="Calibri" panose="020F0502020204030204" pitchFamily="34" charset="0"/>
            </a:rPr>
            <a:t>Serious violence – injuries due to knife crime</a:t>
          </a:r>
          <a:endParaRPr lang="en-US">
            <a:latin typeface="Calibri" panose="020F0502020204030204" pitchFamily="34" charset="0"/>
            <a:cs typeface="Calibri" panose="020F0502020204030204" pitchFamily="34" charset="0"/>
          </a:endParaRPr>
        </a:p>
      </dgm:t>
    </dgm:pt>
    <dgm:pt modelId="{CD839F03-E1E9-48D4-B787-B2743833D760}" type="parTrans" cxnId="{6C9D1E1E-90C8-40C9-9231-637106126ADE}">
      <dgm:prSet/>
      <dgm:spPr/>
      <dgm:t>
        <a:bodyPr/>
        <a:lstStyle/>
        <a:p>
          <a:endParaRPr lang="en-US">
            <a:latin typeface="Calibri" panose="020F0502020204030204" pitchFamily="34" charset="0"/>
            <a:cs typeface="Calibri" panose="020F0502020204030204" pitchFamily="34" charset="0"/>
          </a:endParaRPr>
        </a:p>
      </dgm:t>
    </dgm:pt>
    <dgm:pt modelId="{6E5846CA-5D29-4C87-9CAA-BAF041281237}" type="sibTrans" cxnId="{6C9D1E1E-90C8-40C9-9231-637106126ADE}">
      <dgm:prSet/>
      <dgm:spPr/>
      <dgm:t>
        <a:bodyPr/>
        <a:lstStyle/>
        <a:p>
          <a:endParaRPr lang="en-US">
            <a:latin typeface="Calibri" panose="020F0502020204030204" pitchFamily="34" charset="0"/>
            <a:cs typeface="Calibri" panose="020F0502020204030204" pitchFamily="34" charset="0"/>
          </a:endParaRPr>
        </a:p>
      </dgm:t>
    </dgm:pt>
    <dgm:pt modelId="{CCC889A3-84C1-4E21-9801-AD1AAF7D234C}">
      <dgm:prSet/>
      <dgm:spPr/>
      <dgm:t>
        <a:bodyPr/>
        <a:lstStyle/>
        <a:p>
          <a:r>
            <a:rPr lang="en-GB">
              <a:latin typeface="Calibri" panose="020F0502020204030204" pitchFamily="34" charset="0"/>
              <a:cs typeface="Calibri" panose="020F0502020204030204" pitchFamily="34" charset="0"/>
            </a:rPr>
            <a:t>Extra-familial risk - Repeat ‘missing from home’ episodes</a:t>
          </a:r>
          <a:endParaRPr lang="en-US">
            <a:latin typeface="Calibri" panose="020F0502020204030204" pitchFamily="34" charset="0"/>
            <a:cs typeface="Calibri" panose="020F0502020204030204" pitchFamily="34" charset="0"/>
          </a:endParaRPr>
        </a:p>
      </dgm:t>
    </dgm:pt>
    <dgm:pt modelId="{EFC56F1E-DB66-4361-B9C8-F1456A148928}" type="parTrans" cxnId="{BDAF33E9-4ED1-4295-ADFC-9BFDEB1EA17D}">
      <dgm:prSet/>
      <dgm:spPr/>
      <dgm:t>
        <a:bodyPr/>
        <a:lstStyle/>
        <a:p>
          <a:endParaRPr lang="en-US">
            <a:latin typeface="Calibri" panose="020F0502020204030204" pitchFamily="34" charset="0"/>
            <a:cs typeface="Calibri" panose="020F0502020204030204" pitchFamily="34" charset="0"/>
          </a:endParaRPr>
        </a:p>
      </dgm:t>
    </dgm:pt>
    <dgm:pt modelId="{8F27B4BB-7B88-4F2D-85A6-23D0081491C9}" type="sibTrans" cxnId="{BDAF33E9-4ED1-4295-ADFC-9BFDEB1EA17D}">
      <dgm:prSet/>
      <dgm:spPr/>
      <dgm:t>
        <a:bodyPr/>
        <a:lstStyle/>
        <a:p>
          <a:endParaRPr lang="en-US">
            <a:latin typeface="Calibri" panose="020F0502020204030204" pitchFamily="34" charset="0"/>
            <a:cs typeface="Calibri" panose="020F0502020204030204" pitchFamily="34" charset="0"/>
          </a:endParaRPr>
        </a:p>
      </dgm:t>
    </dgm:pt>
    <dgm:pt modelId="{9ABC6EC9-7080-400B-B81B-4087DCCE4E84}">
      <dgm:prSet/>
      <dgm:spPr/>
      <dgm:t>
        <a:bodyPr/>
        <a:lstStyle/>
        <a:p>
          <a:r>
            <a:rPr lang="en-GB">
              <a:latin typeface="Calibri" panose="020F0502020204030204" pitchFamily="34" charset="0"/>
              <a:cs typeface="Calibri" panose="020F0502020204030204" pitchFamily="34" charset="0"/>
            </a:rPr>
            <a:t>Police powers of protection - % of children coming into care on an emergency basis</a:t>
          </a:r>
          <a:endParaRPr lang="en-US">
            <a:latin typeface="Calibri" panose="020F0502020204030204" pitchFamily="34" charset="0"/>
            <a:cs typeface="Calibri" panose="020F0502020204030204" pitchFamily="34" charset="0"/>
          </a:endParaRPr>
        </a:p>
      </dgm:t>
    </dgm:pt>
    <dgm:pt modelId="{23FFC584-7EA8-4BFC-98E8-474D2247CBB9}" type="parTrans" cxnId="{511CD499-979F-4C68-846B-26500DFB8E7A}">
      <dgm:prSet/>
      <dgm:spPr/>
      <dgm:t>
        <a:bodyPr/>
        <a:lstStyle/>
        <a:p>
          <a:endParaRPr lang="en-US">
            <a:latin typeface="Calibri" panose="020F0502020204030204" pitchFamily="34" charset="0"/>
            <a:cs typeface="Calibri" panose="020F0502020204030204" pitchFamily="34" charset="0"/>
          </a:endParaRPr>
        </a:p>
      </dgm:t>
    </dgm:pt>
    <dgm:pt modelId="{2CBFF501-8F51-47B5-A0DE-A6C1FAEBA773}" type="sibTrans" cxnId="{511CD499-979F-4C68-846B-26500DFB8E7A}">
      <dgm:prSet/>
      <dgm:spPr/>
      <dgm:t>
        <a:bodyPr/>
        <a:lstStyle/>
        <a:p>
          <a:endParaRPr lang="en-US">
            <a:latin typeface="Calibri" panose="020F0502020204030204" pitchFamily="34" charset="0"/>
            <a:cs typeface="Calibri" panose="020F0502020204030204" pitchFamily="34" charset="0"/>
          </a:endParaRPr>
        </a:p>
      </dgm:t>
    </dgm:pt>
    <dgm:pt modelId="{C985EAD0-F72D-43D7-8E5E-C97EABE8F91A}">
      <dgm:prSet/>
      <dgm:spPr/>
      <dgm:t>
        <a:bodyPr/>
        <a:lstStyle/>
        <a:p>
          <a:r>
            <a:rPr lang="en-GB">
              <a:latin typeface="Calibri" panose="020F0502020204030204" pitchFamily="34" charset="0"/>
              <a:cs typeface="Calibri" panose="020F0502020204030204" pitchFamily="34" charset="0"/>
            </a:rPr>
            <a:t>Exploitation -  enforcement activity </a:t>
          </a:r>
          <a:endParaRPr lang="en-US">
            <a:latin typeface="Calibri" panose="020F0502020204030204" pitchFamily="34" charset="0"/>
            <a:cs typeface="Calibri" panose="020F0502020204030204" pitchFamily="34" charset="0"/>
          </a:endParaRPr>
        </a:p>
      </dgm:t>
    </dgm:pt>
    <dgm:pt modelId="{23C36483-9331-4CD6-8BCC-2D8F7FF773D5}" type="parTrans" cxnId="{ED662778-75BD-4437-B841-860566E5193C}">
      <dgm:prSet/>
      <dgm:spPr/>
      <dgm:t>
        <a:bodyPr/>
        <a:lstStyle/>
        <a:p>
          <a:endParaRPr lang="en-US">
            <a:latin typeface="Calibri" panose="020F0502020204030204" pitchFamily="34" charset="0"/>
            <a:cs typeface="Calibri" panose="020F0502020204030204" pitchFamily="34" charset="0"/>
          </a:endParaRPr>
        </a:p>
      </dgm:t>
    </dgm:pt>
    <dgm:pt modelId="{436614B3-7D4E-4371-BFD9-C4FE3A2CE274}" type="sibTrans" cxnId="{ED662778-75BD-4437-B841-860566E5193C}">
      <dgm:prSet/>
      <dgm:spPr/>
      <dgm:t>
        <a:bodyPr/>
        <a:lstStyle/>
        <a:p>
          <a:endParaRPr lang="en-US">
            <a:latin typeface="Calibri" panose="020F0502020204030204" pitchFamily="34" charset="0"/>
            <a:cs typeface="Calibri" panose="020F0502020204030204" pitchFamily="34" charset="0"/>
          </a:endParaRPr>
        </a:p>
      </dgm:t>
    </dgm:pt>
    <dgm:pt modelId="{C4D9A784-7DA2-4DD5-A395-9B94DBDE72DF}">
      <dgm:prSet/>
      <dgm:spPr/>
      <dgm:t>
        <a:bodyPr/>
        <a:lstStyle/>
        <a:p>
          <a:r>
            <a:rPr lang="en-GB" dirty="0">
              <a:latin typeface="Calibri" panose="020F0502020204030204" pitchFamily="34" charset="0"/>
              <a:cs typeface="Calibri" panose="020F0502020204030204" pitchFamily="34" charset="0"/>
            </a:rPr>
            <a:t>Services for people affected by sexual violence – SARC waiting times</a:t>
          </a:r>
          <a:endParaRPr lang="en-US" dirty="0">
            <a:latin typeface="Calibri" panose="020F0502020204030204" pitchFamily="34" charset="0"/>
            <a:cs typeface="Calibri" panose="020F0502020204030204" pitchFamily="34" charset="0"/>
          </a:endParaRPr>
        </a:p>
      </dgm:t>
    </dgm:pt>
    <dgm:pt modelId="{624F77DC-4254-4E6F-A0C6-D9BEDB49C011}" type="parTrans" cxnId="{ADCE6685-CE29-4327-A952-9F8A97FB2DEA}">
      <dgm:prSet/>
      <dgm:spPr/>
      <dgm:t>
        <a:bodyPr/>
        <a:lstStyle/>
        <a:p>
          <a:endParaRPr lang="en-US">
            <a:latin typeface="Calibri" panose="020F0502020204030204" pitchFamily="34" charset="0"/>
            <a:cs typeface="Calibri" panose="020F0502020204030204" pitchFamily="34" charset="0"/>
          </a:endParaRPr>
        </a:p>
      </dgm:t>
    </dgm:pt>
    <dgm:pt modelId="{8402BBD0-33D4-4FF0-B191-9EBBEACBB90A}" type="sibTrans" cxnId="{ADCE6685-CE29-4327-A952-9F8A97FB2DEA}">
      <dgm:prSet/>
      <dgm:spPr/>
      <dgm:t>
        <a:bodyPr/>
        <a:lstStyle/>
        <a:p>
          <a:endParaRPr lang="en-US">
            <a:latin typeface="Calibri" panose="020F0502020204030204" pitchFamily="34" charset="0"/>
            <a:cs typeface="Calibri" panose="020F0502020204030204" pitchFamily="34" charset="0"/>
          </a:endParaRPr>
        </a:p>
      </dgm:t>
    </dgm:pt>
    <dgm:pt modelId="{472E87F5-6BBA-4406-9466-2292AA800617}">
      <dgm:prSet/>
      <dgm:spPr/>
      <dgm:t>
        <a:bodyPr/>
        <a:lstStyle/>
        <a:p>
          <a:r>
            <a:rPr lang="en-GB">
              <a:latin typeface="Calibri" panose="020F0502020204030204" pitchFamily="34" charset="0"/>
              <a:cs typeface="Calibri" panose="020F0502020204030204" pitchFamily="34" charset="0"/>
            </a:rPr>
            <a:t>Serious child safeguarding cases: review/learning </a:t>
          </a:r>
          <a:endParaRPr lang="en-US">
            <a:latin typeface="Calibri" panose="020F0502020204030204" pitchFamily="34" charset="0"/>
            <a:cs typeface="Calibri" panose="020F0502020204030204" pitchFamily="34" charset="0"/>
          </a:endParaRPr>
        </a:p>
      </dgm:t>
    </dgm:pt>
    <dgm:pt modelId="{F902E19B-E593-4499-9A87-708DF653B0F8}" type="parTrans" cxnId="{8023278F-9C27-4232-817D-65ED4ECAA798}">
      <dgm:prSet/>
      <dgm:spPr/>
      <dgm:t>
        <a:bodyPr/>
        <a:lstStyle/>
        <a:p>
          <a:endParaRPr lang="en-US">
            <a:latin typeface="Calibri" panose="020F0502020204030204" pitchFamily="34" charset="0"/>
            <a:cs typeface="Calibri" panose="020F0502020204030204" pitchFamily="34" charset="0"/>
          </a:endParaRPr>
        </a:p>
      </dgm:t>
    </dgm:pt>
    <dgm:pt modelId="{0EF0620A-E916-4C3D-B9F6-9993138608D5}" type="sibTrans" cxnId="{8023278F-9C27-4232-817D-65ED4ECAA798}">
      <dgm:prSet/>
      <dgm:spPr/>
      <dgm:t>
        <a:bodyPr/>
        <a:lstStyle/>
        <a:p>
          <a:endParaRPr lang="en-US">
            <a:latin typeface="Calibri" panose="020F0502020204030204" pitchFamily="34" charset="0"/>
            <a:cs typeface="Calibri" panose="020F0502020204030204" pitchFamily="34" charset="0"/>
          </a:endParaRPr>
        </a:p>
      </dgm:t>
    </dgm:pt>
    <dgm:pt modelId="{61218E05-BCBB-46A8-BB17-02B3DF09B084}" type="pres">
      <dgm:prSet presAssocID="{60BA017C-27C7-47A0-959D-359F4C6B7D69}" presName="linear" presStyleCnt="0">
        <dgm:presLayoutVars>
          <dgm:animLvl val="lvl"/>
          <dgm:resizeHandles val="exact"/>
        </dgm:presLayoutVars>
      </dgm:prSet>
      <dgm:spPr/>
    </dgm:pt>
    <dgm:pt modelId="{5FB39707-B24B-486C-A3D6-A8AB80F93480}" type="pres">
      <dgm:prSet presAssocID="{AA8FCD28-D135-42A0-84C5-B9CC6B7546A9}" presName="parentText" presStyleLbl="node1" presStyleIdx="0" presStyleCnt="8">
        <dgm:presLayoutVars>
          <dgm:chMax val="0"/>
          <dgm:bulletEnabled val="1"/>
        </dgm:presLayoutVars>
      </dgm:prSet>
      <dgm:spPr/>
    </dgm:pt>
    <dgm:pt modelId="{86278F1A-1C30-4AA9-B534-2C1C88ED5260}" type="pres">
      <dgm:prSet presAssocID="{613EC01A-82D7-4C7B-8609-6691D75E9387}" presName="spacer" presStyleCnt="0"/>
      <dgm:spPr/>
    </dgm:pt>
    <dgm:pt modelId="{FE474303-9AB5-404A-BA35-B41686B2312E}" type="pres">
      <dgm:prSet presAssocID="{814C5978-8678-4771-BCC3-B50B266E28F6}" presName="parentText" presStyleLbl="node1" presStyleIdx="1" presStyleCnt="8">
        <dgm:presLayoutVars>
          <dgm:chMax val="0"/>
          <dgm:bulletEnabled val="1"/>
        </dgm:presLayoutVars>
      </dgm:prSet>
      <dgm:spPr/>
    </dgm:pt>
    <dgm:pt modelId="{A073F609-5928-4E26-9546-467912E8C221}" type="pres">
      <dgm:prSet presAssocID="{69ABCC87-D60C-4CE6-A65D-A2C6C1CC7126}" presName="spacer" presStyleCnt="0"/>
      <dgm:spPr/>
    </dgm:pt>
    <dgm:pt modelId="{F2B2D7C4-7CAF-4115-9914-383DA06E965B}" type="pres">
      <dgm:prSet presAssocID="{C5122AE8-24FC-4D11-BEC8-BA6B3F9B07DA}" presName="parentText" presStyleLbl="node1" presStyleIdx="2" presStyleCnt="8">
        <dgm:presLayoutVars>
          <dgm:chMax val="0"/>
          <dgm:bulletEnabled val="1"/>
        </dgm:presLayoutVars>
      </dgm:prSet>
      <dgm:spPr/>
    </dgm:pt>
    <dgm:pt modelId="{59F5A0B3-8020-4622-A0C0-A08375E8E0F2}" type="pres">
      <dgm:prSet presAssocID="{6E5846CA-5D29-4C87-9CAA-BAF041281237}" presName="spacer" presStyleCnt="0"/>
      <dgm:spPr/>
    </dgm:pt>
    <dgm:pt modelId="{329B0E3B-6D91-40FB-B3DB-5AC585ABD1C0}" type="pres">
      <dgm:prSet presAssocID="{CCC889A3-84C1-4E21-9801-AD1AAF7D234C}" presName="parentText" presStyleLbl="node1" presStyleIdx="3" presStyleCnt="8">
        <dgm:presLayoutVars>
          <dgm:chMax val="0"/>
          <dgm:bulletEnabled val="1"/>
        </dgm:presLayoutVars>
      </dgm:prSet>
      <dgm:spPr/>
    </dgm:pt>
    <dgm:pt modelId="{0B675395-6A89-439C-9D5B-5CF4881D5C52}" type="pres">
      <dgm:prSet presAssocID="{8F27B4BB-7B88-4F2D-85A6-23D0081491C9}" presName="spacer" presStyleCnt="0"/>
      <dgm:spPr/>
    </dgm:pt>
    <dgm:pt modelId="{225C8B92-BE04-4243-BD8C-46AE557FE9A5}" type="pres">
      <dgm:prSet presAssocID="{9ABC6EC9-7080-400B-B81B-4087DCCE4E84}" presName="parentText" presStyleLbl="node1" presStyleIdx="4" presStyleCnt="8">
        <dgm:presLayoutVars>
          <dgm:chMax val="0"/>
          <dgm:bulletEnabled val="1"/>
        </dgm:presLayoutVars>
      </dgm:prSet>
      <dgm:spPr/>
    </dgm:pt>
    <dgm:pt modelId="{2589F187-A65B-4AC4-8EFD-6AC406960C6D}" type="pres">
      <dgm:prSet presAssocID="{2CBFF501-8F51-47B5-A0DE-A6C1FAEBA773}" presName="spacer" presStyleCnt="0"/>
      <dgm:spPr/>
    </dgm:pt>
    <dgm:pt modelId="{79E551D7-B7E0-4D0D-B796-D00D1B25D46F}" type="pres">
      <dgm:prSet presAssocID="{C985EAD0-F72D-43D7-8E5E-C97EABE8F91A}" presName="parentText" presStyleLbl="node1" presStyleIdx="5" presStyleCnt="8">
        <dgm:presLayoutVars>
          <dgm:chMax val="0"/>
          <dgm:bulletEnabled val="1"/>
        </dgm:presLayoutVars>
      </dgm:prSet>
      <dgm:spPr/>
    </dgm:pt>
    <dgm:pt modelId="{99CF5A1C-46E4-4962-A242-8A31D03A3BA1}" type="pres">
      <dgm:prSet presAssocID="{436614B3-7D4E-4371-BFD9-C4FE3A2CE274}" presName="spacer" presStyleCnt="0"/>
      <dgm:spPr/>
    </dgm:pt>
    <dgm:pt modelId="{91B286F7-F3DD-4475-A027-7888C57EC760}" type="pres">
      <dgm:prSet presAssocID="{C4D9A784-7DA2-4DD5-A395-9B94DBDE72DF}" presName="parentText" presStyleLbl="node1" presStyleIdx="6" presStyleCnt="8">
        <dgm:presLayoutVars>
          <dgm:chMax val="0"/>
          <dgm:bulletEnabled val="1"/>
        </dgm:presLayoutVars>
      </dgm:prSet>
      <dgm:spPr/>
    </dgm:pt>
    <dgm:pt modelId="{403BC652-CCD2-49BC-B38F-BC315B382774}" type="pres">
      <dgm:prSet presAssocID="{8402BBD0-33D4-4FF0-B191-9EBBEACBB90A}" presName="spacer" presStyleCnt="0"/>
      <dgm:spPr/>
    </dgm:pt>
    <dgm:pt modelId="{0B30C793-C5BC-496A-9563-824E354EBFCD}" type="pres">
      <dgm:prSet presAssocID="{472E87F5-6BBA-4406-9466-2292AA800617}" presName="parentText" presStyleLbl="node1" presStyleIdx="7" presStyleCnt="8">
        <dgm:presLayoutVars>
          <dgm:chMax val="0"/>
          <dgm:bulletEnabled val="1"/>
        </dgm:presLayoutVars>
      </dgm:prSet>
      <dgm:spPr/>
    </dgm:pt>
  </dgm:ptLst>
  <dgm:cxnLst>
    <dgm:cxn modelId="{9153F106-E2A0-458F-838F-96BD35BC8E2F}" type="presOf" srcId="{472E87F5-6BBA-4406-9466-2292AA800617}" destId="{0B30C793-C5BC-496A-9563-824E354EBFCD}" srcOrd="0" destOrd="0" presId="urn:microsoft.com/office/officeart/2005/8/layout/vList2"/>
    <dgm:cxn modelId="{212B5519-DBAF-4785-AFE2-FFA18ED73611}" type="presOf" srcId="{9ABC6EC9-7080-400B-B81B-4087DCCE4E84}" destId="{225C8B92-BE04-4243-BD8C-46AE557FE9A5}" srcOrd="0" destOrd="0" presId="urn:microsoft.com/office/officeart/2005/8/layout/vList2"/>
    <dgm:cxn modelId="{6C9D1E1E-90C8-40C9-9231-637106126ADE}" srcId="{60BA017C-27C7-47A0-959D-359F4C6B7D69}" destId="{C5122AE8-24FC-4D11-BEC8-BA6B3F9B07DA}" srcOrd="2" destOrd="0" parTransId="{CD839F03-E1E9-48D4-B787-B2743833D760}" sibTransId="{6E5846CA-5D29-4C87-9CAA-BAF041281237}"/>
    <dgm:cxn modelId="{831AF335-426C-4E1F-9526-1B8C2E131243}" type="presOf" srcId="{AA8FCD28-D135-42A0-84C5-B9CC6B7546A9}" destId="{5FB39707-B24B-486C-A3D6-A8AB80F93480}" srcOrd="0" destOrd="0" presId="urn:microsoft.com/office/officeart/2005/8/layout/vList2"/>
    <dgm:cxn modelId="{6C7A965F-3E03-4839-AB9B-E18F7E1FAAD4}" type="presOf" srcId="{CCC889A3-84C1-4E21-9801-AD1AAF7D234C}" destId="{329B0E3B-6D91-40FB-B3DB-5AC585ABD1C0}" srcOrd="0" destOrd="0" presId="urn:microsoft.com/office/officeart/2005/8/layout/vList2"/>
    <dgm:cxn modelId="{00194F6E-5956-4877-8742-C6719BD03206}" type="presOf" srcId="{C4D9A784-7DA2-4DD5-A395-9B94DBDE72DF}" destId="{91B286F7-F3DD-4475-A027-7888C57EC760}" srcOrd="0" destOrd="0" presId="urn:microsoft.com/office/officeart/2005/8/layout/vList2"/>
    <dgm:cxn modelId="{8320FB73-F7CE-4040-BD4E-702198F5C90B}" type="presOf" srcId="{C985EAD0-F72D-43D7-8E5E-C97EABE8F91A}" destId="{79E551D7-B7E0-4D0D-B796-D00D1B25D46F}" srcOrd="0" destOrd="0" presId="urn:microsoft.com/office/officeart/2005/8/layout/vList2"/>
    <dgm:cxn modelId="{55ED7C56-2E41-4CB4-B5CB-FA7C46042479}" type="presOf" srcId="{C5122AE8-24FC-4D11-BEC8-BA6B3F9B07DA}" destId="{F2B2D7C4-7CAF-4115-9914-383DA06E965B}" srcOrd="0" destOrd="0" presId="urn:microsoft.com/office/officeart/2005/8/layout/vList2"/>
    <dgm:cxn modelId="{ED662778-75BD-4437-B841-860566E5193C}" srcId="{60BA017C-27C7-47A0-959D-359F4C6B7D69}" destId="{C985EAD0-F72D-43D7-8E5E-C97EABE8F91A}" srcOrd="5" destOrd="0" parTransId="{23C36483-9331-4CD6-8BCC-2D8F7FF773D5}" sibTransId="{436614B3-7D4E-4371-BFD9-C4FE3A2CE274}"/>
    <dgm:cxn modelId="{ADCE6685-CE29-4327-A952-9F8A97FB2DEA}" srcId="{60BA017C-27C7-47A0-959D-359F4C6B7D69}" destId="{C4D9A784-7DA2-4DD5-A395-9B94DBDE72DF}" srcOrd="6" destOrd="0" parTransId="{624F77DC-4254-4E6F-A0C6-D9BEDB49C011}" sibTransId="{8402BBD0-33D4-4FF0-B191-9EBBEACBB90A}"/>
    <dgm:cxn modelId="{8023278F-9C27-4232-817D-65ED4ECAA798}" srcId="{60BA017C-27C7-47A0-959D-359F4C6B7D69}" destId="{472E87F5-6BBA-4406-9466-2292AA800617}" srcOrd="7" destOrd="0" parTransId="{F902E19B-E593-4499-9A87-708DF653B0F8}" sibTransId="{0EF0620A-E916-4C3D-B9F6-9993138608D5}"/>
    <dgm:cxn modelId="{511CD499-979F-4C68-846B-26500DFB8E7A}" srcId="{60BA017C-27C7-47A0-959D-359F4C6B7D69}" destId="{9ABC6EC9-7080-400B-B81B-4087DCCE4E84}" srcOrd="4" destOrd="0" parTransId="{23FFC584-7EA8-4BFC-98E8-474D2247CBB9}" sibTransId="{2CBFF501-8F51-47B5-A0DE-A6C1FAEBA773}"/>
    <dgm:cxn modelId="{3E0B97B2-E478-4008-A8BD-343FB2F12E37}" type="presOf" srcId="{814C5978-8678-4771-BCC3-B50B266E28F6}" destId="{FE474303-9AB5-404A-BA35-B41686B2312E}" srcOrd="0" destOrd="0" presId="urn:microsoft.com/office/officeart/2005/8/layout/vList2"/>
    <dgm:cxn modelId="{26982DB4-180A-4923-9E36-413F77321877}" type="presOf" srcId="{60BA017C-27C7-47A0-959D-359F4C6B7D69}" destId="{61218E05-BCBB-46A8-BB17-02B3DF09B084}" srcOrd="0" destOrd="0" presId="urn:microsoft.com/office/officeart/2005/8/layout/vList2"/>
    <dgm:cxn modelId="{BDAF33E9-4ED1-4295-ADFC-9BFDEB1EA17D}" srcId="{60BA017C-27C7-47A0-959D-359F4C6B7D69}" destId="{CCC889A3-84C1-4E21-9801-AD1AAF7D234C}" srcOrd="3" destOrd="0" parTransId="{EFC56F1E-DB66-4361-B9C8-F1456A148928}" sibTransId="{8F27B4BB-7B88-4F2D-85A6-23D0081491C9}"/>
    <dgm:cxn modelId="{2AACDFF4-935C-4F20-9F50-4D43393CEA8F}" srcId="{60BA017C-27C7-47A0-959D-359F4C6B7D69}" destId="{814C5978-8678-4771-BCC3-B50B266E28F6}" srcOrd="1" destOrd="0" parTransId="{B5118AD0-3931-4C2E-AEDD-4DE4688C3711}" sibTransId="{69ABCC87-D60C-4CE6-A65D-A2C6C1CC7126}"/>
    <dgm:cxn modelId="{6C7FABFC-A514-4CD2-B2A4-A80977434118}" srcId="{60BA017C-27C7-47A0-959D-359F4C6B7D69}" destId="{AA8FCD28-D135-42A0-84C5-B9CC6B7546A9}" srcOrd="0" destOrd="0" parTransId="{49BC9BE0-FA40-4E2C-982A-C3EC7B123BDC}" sibTransId="{613EC01A-82D7-4C7B-8609-6691D75E9387}"/>
    <dgm:cxn modelId="{4608DEAF-3BF1-4C51-B147-A7DAC7AAAE9D}" type="presParOf" srcId="{61218E05-BCBB-46A8-BB17-02B3DF09B084}" destId="{5FB39707-B24B-486C-A3D6-A8AB80F93480}" srcOrd="0" destOrd="0" presId="urn:microsoft.com/office/officeart/2005/8/layout/vList2"/>
    <dgm:cxn modelId="{66BFC01A-B280-4E64-8CD0-5FF4E735F3DA}" type="presParOf" srcId="{61218E05-BCBB-46A8-BB17-02B3DF09B084}" destId="{86278F1A-1C30-4AA9-B534-2C1C88ED5260}" srcOrd="1" destOrd="0" presId="urn:microsoft.com/office/officeart/2005/8/layout/vList2"/>
    <dgm:cxn modelId="{E80E7C99-AC97-4187-8582-410DE18D8C20}" type="presParOf" srcId="{61218E05-BCBB-46A8-BB17-02B3DF09B084}" destId="{FE474303-9AB5-404A-BA35-B41686B2312E}" srcOrd="2" destOrd="0" presId="urn:microsoft.com/office/officeart/2005/8/layout/vList2"/>
    <dgm:cxn modelId="{98220B87-F6F4-463C-ADF4-48C1E73B58CD}" type="presParOf" srcId="{61218E05-BCBB-46A8-BB17-02B3DF09B084}" destId="{A073F609-5928-4E26-9546-467912E8C221}" srcOrd="3" destOrd="0" presId="urn:microsoft.com/office/officeart/2005/8/layout/vList2"/>
    <dgm:cxn modelId="{B176C8AA-E0F3-44ED-8533-00DC99CC63DF}" type="presParOf" srcId="{61218E05-BCBB-46A8-BB17-02B3DF09B084}" destId="{F2B2D7C4-7CAF-4115-9914-383DA06E965B}" srcOrd="4" destOrd="0" presId="urn:microsoft.com/office/officeart/2005/8/layout/vList2"/>
    <dgm:cxn modelId="{7C4372B0-905E-4C3E-8A75-91988E701641}" type="presParOf" srcId="{61218E05-BCBB-46A8-BB17-02B3DF09B084}" destId="{59F5A0B3-8020-4622-A0C0-A08375E8E0F2}" srcOrd="5" destOrd="0" presId="urn:microsoft.com/office/officeart/2005/8/layout/vList2"/>
    <dgm:cxn modelId="{19A82F06-A8D0-4D49-A6F4-6CBE67C33C86}" type="presParOf" srcId="{61218E05-BCBB-46A8-BB17-02B3DF09B084}" destId="{329B0E3B-6D91-40FB-B3DB-5AC585ABD1C0}" srcOrd="6" destOrd="0" presId="urn:microsoft.com/office/officeart/2005/8/layout/vList2"/>
    <dgm:cxn modelId="{77B02F0E-376A-4F3F-9D68-2EF87C10ED28}" type="presParOf" srcId="{61218E05-BCBB-46A8-BB17-02B3DF09B084}" destId="{0B675395-6A89-439C-9D5B-5CF4881D5C52}" srcOrd="7" destOrd="0" presId="urn:microsoft.com/office/officeart/2005/8/layout/vList2"/>
    <dgm:cxn modelId="{45F8BA40-07C0-427C-8006-294CA5AE10BE}" type="presParOf" srcId="{61218E05-BCBB-46A8-BB17-02B3DF09B084}" destId="{225C8B92-BE04-4243-BD8C-46AE557FE9A5}" srcOrd="8" destOrd="0" presId="urn:microsoft.com/office/officeart/2005/8/layout/vList2"/>
    <dgm:cxn modelId="{BE18D286-8AAC-4DF7-89D0-681017CAC6A9}" type="presParOf" srcId="{61218E05-BCBB-46A8-BB17-02B3DF09B084}" destId="{2589F187-A65B-4AC4-8EFD-6AC406960C6D}" srcOrd="9" destOrd="0" presId="urn:microsoft.com/office/officeart/2005/8/layout/vList2"/>
    <dgm:cxn modelId="{CBEB1B25-9C84-42A3-86CB-5E7768B89F4E}" type="presParOf" srcId="{61218E05-BCBB-46A8-BB17-02B3DF09B084}" destId="{79E551D7-B7E0-4D0D-B796-D00D1B25D46F}" srcOrd="10" destOrd="0" presId="urn:microsoft.com/office/officeart/2005/8/layout/vList2"/>
    <dgm:cxn modelId="{613F7383-5004-4EF9-826F-5C84E6FC1106}" type="presParOf" srcId="{61218E05-BCBB-46A8-BB17-02B3DF09B084}" destId="{99CF5A1C-46E4-4962-A242-8A31D03A3BA1}" srcOrd="11" destOrd="0" presId="urn:microsoft.com/office/officeart/2005/8/layout/vList2"/>
    <dgm:cxn modelId="{F96DDCEE-02C8-401A-AB70-95D8031078D0}" type="presParOf" srcId="{61218E05-BCBB-46A8-BB17-02B3DF09B084}" destId="{91B286F7-F3DD-4475-A027-7888C57EC760}" srcOrd="12" destOrd="0" presId="urn:microsoft.com/office/officeart/2005/8/layout/vList2"/>
    <dgm:cxn modelId="{0A9140E0-B828-4381-890D-19E4A665AEBE}" type="presParOf" srcId="{61218E05-BCBB-46A8-BB17-02B3DF09B084}" destId="{403BC652-CCD2-49BC-B38F-BC315B382774}" srcOrd="13" destOrd="0" presId="urn:microsoft.com/office/officeart/2005/8/layout/vList2"/>
    <dgm:cxn modelId="{BF8578CD-CC0D-4557-916D-3539861C223D}" type="presParOf" srcId="{61218E05-BCBB-46A8-BB17-02B3DF09B084}" destId="{0B30C793-C5BC-496A-9563-824E354EBFC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2E201C-378E-4907-8EA1-58752C6F03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9721747-8075-4078-8A77-56D6D7B0970B}">
      <dgm:prSet/>
      <dgm:spPr/>
      <dgm:t>
        <a:bodyPr/>
        <a:lstStyle/>
        <a:p>
          <a:pPr algn="ctr"/>
          <a:endParaRPr lang="en-GB" sz="1400" dirty="0"/>
        </a:p>
        <a:p>
          <a:pPr algn="ctr"/>
          <a:r>
            <a:rPr lang="en-GB" sz="1400" dirty="0"/>
            <a:t>There are </a:t>
          </a:r>
          <a:r>
            <a:rPr lang="en-GB" sz="1400" dirty="0">
              <a:latin typeface="Calibri Light" panose="020F0302020204030204"/>
            </a:rPr>
            <a:t>117</a:t>
          </a:r>
          <a:r>
            <a:rPr lang="en-GB" sz="1400" dirty="0"/>
            <a:t> schools in Coventry</a:t>
          </a:r>
          <a:endParaRPr lang="en-US" sz="1400" dirty="0"/>
        </a:p>
      </dgm:t>
    </dgm:pt>
    <dgm:pt modelId="{87750202-B2E8-4848-A0ED-EE0EE5C76D52}" type="parTrans" cxnId="{5FC47238-567F-426E-866B-25AB08972799}">
      <dgm:prSet/>
      <dgm:spPr/>
      <dgm:t>
        <a:bodyPr/>
        <a:lstStyle/>
        <a:p>
          <a:endParaRPr lang="en-US"/>
        </a:p>
      </dgm:t>
    </dgm:pt>
    <dgm:pt modelId="{F0FBE1B4-3D12-40BC-8261-A84825ED393E}" type="sibTrans" cxnId="{5FC47238-567F-426E-866B-25AB08972799}">
      <dgm:prSet/>
      <dgm:spPr/>
      <dgm:t>
        <a:bodyPr/>
        <a:lstStyle/>
        <a:p>
          <a:endParaRPr lang="en-US"/>
        </a:p>
      </dgm:t>
    </dgm:pt>
    <dgm:pt modelId="{FFB824F4-1580-4262-930C-089045016686}">
      <dgm:prSet custT="1"/>
      <dgm:spPr/>
      <dgm:t>
        <a:bodyPr/>
        <a:lstStyle/>
        <a:p>
          <a:pPr algn="ctr"/>
          <a:r>
            <a:rPr lang="en-GB" sz="1400" dirty="0"/>
            <a:t>8 Special Schools and 2 Alternative Provisions</a:t>
          </a:r>
          <a:endParaRPr lang="en-US" sz="1400" dirty="0"/>
        </a:p>
      </dgm:t>
    </dgm:pt>
    <dgm:pt modelId="{1A110C9C-9EEF-427B-A848-3725FB2564E4}" type="parTrans" cxnId="{5CC973D5-7342-4051-ACDF-6D18EB677E98}">
      <dgm:prSet/>
      <dgm:spPr/>
      <dgm:t>
        <a:bodyPr/>
        <a:lstStyle/>
        <a:p>
          <a:endParaRPr lang="en-US"/>
        </a:p>
      </dgm:t>
    </dgm:pt>
    <dgm:pt modelId="{EEF4387F-778F-44F0-8B54-1389A3767BC9}" type="sibTrans" cxnId="{5CC973D5-7342-4051-ACDF-6D18EB677E98}">
      <dgm:prSet/>
      <dgm:spPr/>
      <dgm:t>
        <a:bodyPr/>
        <a:lstStyle/>
        <a:p>
          <a:endParaRPr lang="en-US"/>
        </a:p>
      </dgm:t>
    </dgm:pt>
    <dgm:pt modelId="{3B9C3A48-78AA-44CA-9B5C-206BB0BE0518}">
      <dgm:prSet/>
      <dgm:spPr/>
      <dgm:t>
        <a:bodyPr/>
        <a:lstStyle/>
        <a:p>
          <a:r>
            <a:rPr lang="en-GB" dirty="0"/>
            <a:t>61,566 children accessing School Education (including sixth form)</a:t>
          </a:r>
          <a:endParaRPr lang="en-US" dirty="0"/>
        </a:p>
      </dgm:t>
    </dgm:pt>
    <dgm:pt modelId="{6D5A5241-EE79-4AD4-85E0-B67C7ABF6A5E}" type="parTrans" cxnId="{642AFA55-12A2-4BA0-A2CE-5D2B166EADB4}">
      <dgm:prSet/>
      <dgm:spPr/>
      <dgm:t>
        <a:bodyPr/>
        <a:lstStyle/>
        <a:p>
          <a:endParaRPr lang="en-US"/>
        </a:p>
      </dgm:t>
    </dgm:pt>
    <dgm:pt modelId="{84FAD1CF-EE27-45B5-A184-49979102DDB2}" type="sibTrans" cxnId="{642AFA55-12A2-4BA0-A2CE-5D2B166EADB4}">
      <dgm:prSet/>
      <dgm:spPr/>
      <dgm:t>
        <a:bodyPr/>
        <a:lstStyle/>
        <a:p>
          <a:endParaRPr lang="en-US"/>
        </a:p>
      </dgm:t>
    </dgm:pt>
    <dgm:pt modelId="{6AB8475E-FD95-43C9-90F2-E6D5E4DBB837}">
      <dgm:prSet/>
      <dgm:spPr/>
      <dgm:t>
        <a:bodyPr/>
        <a:lstStyle/>
        <a:p>
          <a:r>
            <a:rPr lang="en-GB"/>
            <a:t>Just over 10,000 accessing Early Years Provision</a:t>
          </a:r>
          <a:endParaRPr lang="en-US"/>
        </a:p>
      </dgm:t>
    </dgm:pt>
    <dgm:pt modelId="{EAC7052E-AB44-4ACF-9C21-270E90621395}" type="parTrans" cxnId="{B5B3984B-E056-4949-AF3A-13DA26E3EBFE}">
      <dgm:prSet/>
      <dgm:spPr/>
      <dgm:t>
        <a:bodyPr/>
        <a:lstStyle/>
        <a:p>
          <a:endParaRPr lang="en-US"/>
        </a:p>
      </dgm:t>
    </dgm:pt>
    <dgm:pt modelId="{96CB0120-7A85-423D-BF1E-82F3E75CC8FE}" type="sibTrans" cxnId="{B5B3984B-E056-4949-AF3A-13DA26E3EBFE}">
      <dgm:prSet/>
      <dgm:spPr/>
      <dgm:t>
        <a:bodyPr/>
        <a:lstStyle/>
        <a:p>
          <a:endParaRPr lang="en-US"/>
        </a:p>
      </dgm:t>
    </dgm:pt>
    <dgm:pt modelId="{C8496FFD-F66A-4084-BC87-A8699AF96DBD}">
      <dgm:prSet/>
      <dgm:spPr/>
      <dgm:t>
        <a:bodyPr/>
        <a:lstStyle/>
        <a:p>
          <a:pPr rtl="0"/>
          <a:r>
            <a:rPr lang="en-GB" dirty="0"/>
            <a:t>Coventry City Council has invested </a:t>
          </a:r>
          <a:r>
            <a:rPr lang="en-GB" dirty="0">
              <a:latin typeface="Calibri Light" panose="020F0302020204030204"/>
            </a:rPr>
            <a:t>significantly</a:t>
          </a:r>
          <a:r>
            <a:rPr lang="en-GB" dirty="0"/>
            <a:t> over the past 6 years to provide additional places and improved infrastructure at schools across the city.</a:t>
          </a:r>
          <a:r>
            <a:rPr lang="en-GB" dirty="0">
              <a:latin typeface="Calibri Light" panose="020F0302020204030204"/>
            </a:rPr>
            <a:t> </a:t>
          </a:r>
          <a:endParaRPr lang="en-US" dirty="0"/>
        </a:p>
      </dgm:t>
    </dgm:pt>
    <dgm:pt modelId="{5C0B4089-97FB-4BB5-85AB-C0E6C395A5BF}" type="parTrans" cxnId="{00DFE269-8487-4336-B1DC-123FD3562436}">
      <dgm:prSet/>
      <dgm:spPr/>
      <dgm:t>
        <a:bodyPr/>
        <a:lstStyle/>
        <a:p>
          <a:endParaRPr lang="en-US"/>
        </a:p>
      </dgm:t>
    </dgm:pt>
    <dgm:pt modelId="{0B95EA96-F342-4A63-A44C-2D7EABF564FB}" type="sibTrans" cxnId="{00DFE269-8487-4336-B1DC-123FD3562436}">
      <dgm:prSet/>
      <dgm:spPr/>
      <dgm:t>
        <a:bodyPr/>
        <a:lstStyle/>
        <a:p>
          <a:endParaRPr lang="en-US"/>
        </a:p>
      </dgm:t>
    </dgm:pt>
    <dgm:pt modelId="{B5E3A970-9BDE-4572-8738-471E265CF801}">
      <dgm:prSet/>
      <dgm:spPr/>
      <dgm:t>
        <a:bodyPr/>
        <a:lstStyle/>
        <a:p>
          <a:r>
            <a:rPr lang="en-GB"/>
            <a:t>61 schools are academies, 56 maintained by the LA</a:t>
          </a:r>
          <a:endParaRPr lang="en-US"/>
        </a:p>
      </dgm:t>
    </dgm:pt>
    <dgm:pt modelId="{57A64C67-389E-4FB8-A470-4D3702581CF4}" type="parTrans" cxnId="{D35CB883-AE26-4992-8B0F-1ED358A1B895}">
      <dgm:prSet/>
      <dgm:spPr/>
      <dgm:t>
        <a:bodyPr/>
        <a:lstStyle/>
        <a:p>
          <a:endParaRPr lang="en-US"/>
        </a:p>
      </dgm:t>
    </dgm:pt>
    <dgm:pt modelId="{7498E235-FEDC-40BD-9285-C8DE8821EF75}" type="sibTrans" cxnId="{D35CB883-AE26-4992-8B0F-1ED358A1B895}">
      <dgm:prSet/>
      <dgm:spPr/>
      <dgm:t>
        <a:bodyPr/>
        <a:lstStyle/>
        <a:p>
          <a:endParaRPr lang="en-US"/>
        </a:p>
      </dgm:t>
    </dgm:pt>
    <dgm:pt modelId="{B097DDD6-1143-4FE4-BEE5-EB7ED1C62662}">
      <dgm:prSet/>
      <dgm:spPr/>
      <dgm:t>
        <a:bodyPr/>
        <a:lstStyle/>
        <a:p>
          <a:r>
            <a:rPr lang="en-GB" dirty="0"/>
            <a:t>89% of Coventry children attend a ‘Good’ or ‘Outstanding’ School</a:t>
          </a:r>
          <a:endParaRPr lang="en-US" dirty="0"/>
        </a:p>
      </dgm:t>
    </dgm:pt>
    <dgm:pt modelId="{9EC94772-E39E-4810-B4EC-202181C5D3DA}" type="parTrans" cxnId="{C555BC27-8190-4650-9FAD-E38FB81DC47E}">
      <dgm:prSet/>
      <dgm:spPr/>
      <dgm:t>
        <a:bodyPr/>
        <a:lstStyle/>
        <a:p>
          <a:endParaRPr lang="en-US"/>
        </a:p>
      </dgm:t>
    </dgm:pt>
    <dgm:pt modelId="{1246865B-6BE6-42FB-AB4A-E4D4F381BF07}" type="sibTrans" cxnId="{C555BC27-8190-4650-9FAD-E38FB81DC47E}">
      <dgm:prSet/>
      <dgm:spPr/>
      <dgm:t>
        <a:bodyPr/>
        <a:lstStyle/>
        <a:p>
          <a:endParaRPr lang="en-US"/>
        </a:p>
      </dgm:t>
    </dgm:pt>
    <dgm:pt modelId="{50382AFC-C138-4139-A1D6-CF6EBF367A9A}">
      <dgm:prSet phldr="0"/>
      <dgm:spPr/>
      <dgm:t>
        <a:bodyPr/>
        <a:lstStyle/>
        <a:p>
          <a:pPr rtl="0"/>
          <a:r>
            <a:rPr lang="en-GB">
              <a:latin typeface="Calibri Light" panose="020F0302020204030204"/>
            </a:rPr>
            <a:t>In 22/23 academic year we saw a 2% increase in our  statutory school age population as a result of in year admissions</a:t>
          </a:r>
          <a:endParaRPr lang="en-GB"/>
        </a:p>
      </dgm:t>
    </dgm:pt>
    <dgm:pt modelId="{E594B38B-48C0-49D1-9667-6CB90F8E83CA}" type="parTrans" cxnId="{0CC27CE8-C917-448B-B4EC-D8D719FBC8C1}">
      <dgm:prSet/>
      <dgm:spPr/>
      <dgm:t>
        <a:bodyPr/>
        <a:lstStyle/>
        <a:p>
          <a:endParaRPr lang="en-US"/>
        </a:p>
      </dgm:t>
    </dgm:pt>
    <dgm:pt modelId="{98C6043A-C99C-44F0-85D9-D7B1B108D7A6}" type="sibTrans" cxnId="{0CC27CE8-C917-448B-B4EC-D8D719FBC8C1}">
      <dgm:prSet/>
      <dgm:spPr/>
      <dgm:t>
        <a:bodyPr/>
        <a:lstStyle/>
        <a:p>
          <a:endParaRPr lang="en-US"/>
        </a:p>
      </dgm:t>
    </dgm:pt>
    <dgm:pt modelId="{1E756143-A238-40A3-A9AB-F1C97E5F03BF}">
      <dgm:prSet/>
      <dgm:spPr/>
      <dgm:t>
        <a:bodyPr/>
        <a:lstStyle/>
        <a:p>
          <a:pPr rtl="0"/>
          <a:r>
            <a:rPr lang="en-GB">
              <a:solidFill>
                <a:schemeClr val="bg1"/>
              </a:solidFill>
            </a:rPr>
            <a:t>27.5% of pupils accessing Free School Meals</a:t>
          </a:r>
          <a:r>
            <a:rPr lang="en-GB">
              <a:solidFill>
                <a:schemeClr val="bg1"/>
              </a:solidFill>
              <a:latin typeface="Calibri Light" panose="020F0302020204030204"/>
            </a:rPr>
            <a:t> (</a:t>
          </a:r>
          <a:r>
            <a:rPr lang="en-GB">
              <a:solidFill>
                <a:schemeClr val="bg1"/>
              </a:solidFill>
              <a:latin typeface="Calibri Light"/>
              <a:cs typeface="Calibri Light"/>
            </a:rPr>
            <a:t>a 9.2% increase in last 5 years)</a:t>
          </a:r>
          <a:endParaRPr lang="en-US">
            <a:solidFill>
              <a:schemeClr val="bg1"/>
            </a:solidFill>
            <a:latin typeface="Arial"/>
            <a:cs typeface="Arial"/>
          </a:endParaRPr>
        </a:p>
      </dgm:t>
    </dgm:pt>
    <dgm:pt modelId="{EE818114-6F1B-457E-B860-3C28C74D6CC4}" type="parTrans" cxnId="{04C083C6-9E78-40CD-A9DF-F35AEAD38E1D}">
      <dgm:prSet/>
      <dgm:spPr/>
      <dgm:t>
        <a:bodyPr/>
        <a:lstStyle/>
        <a:p>
          <a:endParaRPr lang="en-US"/>
        </a:p>
      </dgm:t>
    </dgm:pt>
    <dgm:pt modelId="{5B8471A7-491A-45CF-B102-95827D11A810}" type="sibTrans" cxnId="{04C083C6-9E78-40CD-A9DF-F35AEAD38E1D}">
      <dgm:prSet/>
      <dgm:spPr/>
      <dgm:t>
        <a:bodyPr/>
        <a:lstStyle/>
        <a:p>
          <a:endParaRPr lang="en-US"/>
        </a:p>
      </dgm:t>
    </dgm:pt>
    <dgm:pt modelId="{A573248C-6157-4CB3-B2A9-8EE636CCA07F}">
      <dgm:prSet/>
      <dgm:spPr/>
      <dgm:t>
        <a:bodyPr/>
        <a:lstStyle/>
        <a:p>
          <a:pPr rtl="0"/>
          <a:r>
            <a:rPr lang="en-GB"/>
            <a:t>58.1% of pupils in Coventry schools are non-White British ethnic origin</a:t>
          </a:r>
          <a:r>
            <a:rPr lang="en-GB">
              <a:latin typeface="Calibri Light" panose="020F0302020204030204"/>
            </a:rPr>
            <a:t> (a 5.9% increase in last 5 years)</a:t>
          </a:r>
          <a:endParaRPr lang="en-US"/>
        </a:p>
      </dgm:t>
    </dgm:pt>
    <dgm:pt modelId="{2DFF0339-B3F4-4322-B0C7-19EBDB62700F}" type="parTrans" cxnId="{22C58E92-D4BB-4D0F-B8D2-461B88180760}">
      <dgm:prSet/>
      <dgm:spPr/>
      <dgm:t>
        <a:bodyPr/>
        <a:lstStyle/>
        <a:p>
          <a:endParaRPr lang="en-US"/>
        </a:p>
      </dgm:t>
    </dgm:pt>
    <dgm:pt modelId="{261E8E37-C630-49BC-A4E9-02BC82232283}" type="sibTrans" cxnId="{22C58E92-D4BB-4D0F-B8D2-461B88180760}">
      <dgm:prSet/>
      <dgm:spPr/>
      <dgm:t>
        <a:bodyPr/>
        <a:lstStyle/>
        <a:p>
          <a:endParaRPr lang="en-US"/>
        </a:p>
      </dgm:t>
    </dgm:pt>
    <dgm:pt modelId="{4CC6976F-6932-4507-86B7-A96495BF1EC4}">
      <dgm:prSet/>
      <dgm:spPr/>
      <dgm:t>
        <a:bodyPr/>
        <a:lstStyle/>
        <a:p>
          <a:r>
            <a:rPr lang="en-GB"/>
            <a:t>4.36% of pupils have an EHCP</a:t>
          </a:r>
          <a:endParaRPr lang="en-US"/>
        </a:p>
      </dgm:t>
    </dgm:pt>
    <dgm:pt modelId="{F17368A2-5A0E-4140-8E2D-74BD1344EE32}" type="parTrans" cxnId="{E5CD27EA-65B2-4BFC-8280-4FB6404B62C6}">
      <dgm:prSet/>
      <dgm:spPr/>
      <dgm:t>
        <a:bodyPr/>
        <a:lstStyle/>
        <a:p>
          <a:endParaRPr lang="en-US"/>
        </a:p>
      </dgm:t>
    </dgm:pt>
    <dgm:pt modelId="{3484C899-3ABF-47FA-BDD5-E9470B1C3645}" type="sibTrans" cxnId="{E5CD27EA-65B2-4BFC-8280-4FB6404B62C6}">
      <dgm:prSet/>
      <dgm:spPr/>
      <dgm:t>
        <a:bodyPr/>
        <a:lstStyle/>
        <a:p>
          <a:endParaRPr lang="en-US"/>
        </a:p>
      </dgm:t>
    </dgm:pt>
    <dgm:pt modelId="{24B16428-E9E9-47FF-BAED-4BD18E850B53}" type="pres">
      <dgm:prSet presAssocID="{822E201C-378E-4907-8EA1-58752C6F0342}" presName="diagram" presStyleCnt="0">
        <dgm:presLayoutVars>
          <dgm:dir/>
          <dgm:resizeHandles val="exact"/>
        </dgm:presLayoutVars>
      </dgm:prSet>
      <dgm:spPr/>
    </dgm:pt>
    <dgm:pt modelId="{68D5F886-632E-4B5B-B002-9C819EE61241}" type="pres">
      <dgm:prSet presAssocID="{49721747-8075-4078-8A77-56D6D7B0970B}" presName="node" presStyleLbl="node1" presStyleIdx="0" presStyleCnt="10">
        <dgm:presLayoutVars>
          <dgm:bulletEnabled val="1"/>
        </dgm:presLayoutVars>
      </dgm:prSet>
      <dgm:spPr/>
    </dgm:pt>
    <dgm:pt modelId="{86EB13F4-781C-435E-8760-0F827F4B9C0B}" type="pres">
      <dgm:prSet presAssocID="{F0FBE1B4-3D12-40BC-8261-A84825ED393E}" presName="sibTrans" presStyleCnt="0"/>
      <dgm:spPr/>
    </dgm:pt>
    <dgm:pt modelId="{654B3997-D134-4732-B442-5ABCFA48A574}" type="pres">
      <dgm:prSet presAssocID="{3B9C3A48-78AA-44CA-9B5C-206BB0BE0518}" presName="node" presStyleLbl="node1" presStyleIdx="1" presStyleCnt="10">
        <dgm:presLayoutVars>
          <dgm:bulletEnabled val="1"/>
        </dgm:presLayoutVars>
      </dgm:prSet>
      <dgm:spPr/>
    </dgm:pt>
    <dgm:pt modelId="{835E7397-3F19-49CC-B82A-861845BE52C6}" type="pres">
      <dgm:prSet presAssocID="{84FAD1CF-EE27-45B5-A184-49979102DDB2}" presName="sibTrans" presStyleCnt="0"/>
      <dgm:spPr/>
    </dgm:pt>
    <dgm:pt modelId="{2E22424A-E4D9-4EB4-9E64-329CEDFFFB06}" type="pres">
      <dgm:prSet presAssocID="{6AB8475E-FD95-43C9-90F2-E6D5E4DBB837}" presName="node" presStyleLbl="node1" presStyleIdx="2" presStyleCnt="10">
        <dgm:presLayoutVars>
          <dgm:bulletEnabled val="1"/>
        </dgm:presLayoutVars>
      </dgm:prSet>
      <dgm:spPr/>
    </dgm:pt>
    <dgm:pt modelId="{8BDF9215-922F-4522-96B5-BC24946BB8FF}" type="pres">
      <dgm:prSet presAssocID="{96CB0120-7A85-423D-BF1E-82F3E75CC8FE}" presName="sibTrans" presStyleCnt="0"/>
      <dgm:spPr/>
    </dgm:pt>
    <dgm:pt modelId="{50DF9CF1-5E37-40BD-ABDE-BAE9B2CD08CD}" type="pres">
      <dgm:prSet presAssocID="{C8496FFD-F66A-4084-BC87-A8699AF96DBD}" presName="node" presStyleLbl="node1" presStyleIdx="3" presStyleCnt="10">
        <dgm:presLayoutVars>
          <dgm:bulletEnabled val="1"/>
        </dgm:presLayoutVars>
      </dgm:prSet>
      <dgm:spPr/>
    </dgm:pt>
    <dgm:pt modelId="{F5E542E2-8161-45B3-9084-9C66718C01D5}" type="pres">
      <dgm:prSet presAssocID="{0B95EA96-F342-4A63-A44C-2D7EABF564FB}" presName="sibTrans" presStyleCnt="0"/>
      <dgm:spPr/>
    </dgm:pt>
    <dgm:pt modelId="{162D65CB-19C2-40C9-8E1A-FC624345B955}" type="pres">
      <dgm:prSet presAssocID="{B5E3A970-9BDE-4572-8738-471E265CF801}" presName="node" presStyleLbl="node1" presStyleIdx="4" presStyleCnt="10">
        <dgm:presLayoutVars>
          <dgm:bulletEnabled val="1"/>
        </dgm:presLayoutVars>
      </dgm:prSet>
      <dgm:spPr/>
    </dgm:pt>
    <dgm:pt modelId="{263320B8-9523-43B4-B54F-AF34BF8FBB18}" type="pres">
      <dgm:prSet presAssocID="{7498E235-FEDC-40BD-9285-C8DE8821EF75}" presName="sibTrans" presStyleCnt="0"/>
      <dgm:spPr/>
    </dgm:pt>
    <dgm:pt modelId="{414ED87D-8E2C-4213-B809-F85E30DAFBED}" type="pres">
      <dgm:prSet presAssocID="{B097DDD6-1143-4FE4-BEE5-EB7ED1C62662}" presName="node" presStyleLbl="node1" presStyleIdx="5" presStyleCnt="10">
        <dgm:presLayoutVars>
          <dgm:bulletEnabled val="1"/>
        </dgm:presLayoutVars>
      </dgm:prSet>
      <dgm:spPr/>
    </dgm:pt>
    <dgm:pt modelId="{757B4087-C078-46DF-B272-FE6511C3DB75}" type="pres">
      <dgm:prSet presAssocID="{1246865B-6BE6-42FB-AB4A-E4D4F381BF07}" presName="sibTrans" presStyleCnt="0"/>
      <dgm:spPr/>
    </dgm:pt>
    <dgm:pt modelId="{623A032D-15AA-4717-A4E9-C8C63A2AD304}" type="pres">
      <dgm:prSet presAssocID="{50382AFC-C138-4139-A1D6-CF6EBF367A9A}" presName="node" presStyleLbl="node1" presStyleIdx="6" presStyleCnt="10">
        <dgm:presLayoutVars>
          <dgm:bulletEnabled val="1"/>
        </dgm:presLayoutVars>
      </dgm:prSet>
      <dgm:spPr/>
    </dgm:pt>
    <dgm:pt modelId="{3C9A5A97-216B-4D2C-87CF-B01F08E88827}" type="pres">
      <dgm:prSet presAssocID="{98C6043A-C99C-44F0-85D9-D7B1B108D7A6}" presName="sibTrans" presStyleCnt="0"/>
      <dgm:spPr/>
    </dgm:pt>
    <dgm:pt modelId="{6354141D-DB00-467F-B125-BF6F422A1118}" type="pres">
      <dgm:prSet presAssocID="{1E756143-A238-40A3-A9AB-F1C97E5F03BF}" presName="node" presStyleLbl="node1" presStyleIdx="7" presStyleCnt="10">
        <dgm:presLayoutVars>
          <dgm:bulletEnabled val="1"/>
        </dgm:presLayoutVars>
      </dgm:prSet>
      <dgm:spPr/>
    </dgm:pt>
    <dgm:pt modelId="{96D49CAD-9CFB-459B-A778-D1B9D3767F22}" type="pres">
      <dgm:prSet presAssocID="{5B8471A7-491A-45CF-B102-95827D11A810}" presName="sibTrans" presStyleCnt="0"/>
      <dgm:spPr/>
    </dgm:pt>
    <dgm:pt modelId="{926541E5-32C1-4EC5-9C4B-439E9340D9CD}" type="pres">
      <dgm:prSet presAssocID="{A573248C-6157-4CB3-B2A9-8EE636CCA07F}" presName="node" presStyleLbl="node1" presStyleIdx="8" presStyleCnt="10">
        <dgm:presLayoutVars>
          <dgm:bulletEnabled val="1"/>
        </dgm:presLayoutVars>
      </dgm:prSet>
      <dgm:spPr/>
    </dgm:pt>
    <dgm:pt modelId="{A03F9696-3F73-433C-BEBE-9D2861FEEAAC}" type="pres">
      <dgm:prSet presAssocID="{261E8E37-C630-49BC-A4E9-02BC82232283}" presName="sibTrans" presStyleCnt="0"/>
      <dgm:spPr/>
    </dgm:pt>
    <dgm:pt modelId="{634DDE98-7268-49B0-B06C-5E716C18071B}" type="pres">
      <dgm:prSet presAssocID="{4CC6976F-6932-4507-86B7-A96495BF1EC4}" presName="node" presStyleLbl="node1" presStyleIdx="9" presStyleCnt="10">
        <dgm:presLayoutVars>
          <dgm:bulletEnabled val="1"/>
        </dgm:presLayoutVars>
      </dgm:prSet>
      <dgm:spPr/>
    </dgm:pt>
  </dgm:ptLst>
  <dgm:cxnLst>
    <dgm:cxn modelId="{06980001-BD18-4BAC-8A17-5C128B7527B4}" type="presOf" srcId="{822E201C-378E-4907-8EA1-58752C6F0342}" destId="{24B16428-E9E9-47FF-BAED-4BD18E850B53}" srcOrd="0" destOrd="0" presId="urn:microsoft.com/office/officeart/2005/8/layout/default"/>
    <dgm:cxn modelId="{B0D46108-C33F-49D2-A0DE-9B1DB93AB26F}" type="presOf" srcId="{B5E3A970-9BDE-4572-8738-471E265CF801}" destId="{162D65CB-19C2-40C9-8E1A-FC624345B955}" srcOrd="0" destOrd="0" presId="urn:microsoft.com/office/officeart/2005/8/layout/default"/>
    <dgm:cxn modelId="{2AEC4C24-0EE3-4C5C-8C31-02B9EE485173}" type="presOf" srcId="{50382AFC-C138-4139-A1D6-CF6EBF367A9A}" destId="{623A032D-15AA-4717-A4E9-C8C63A2AD304}" srcOrd="0" destOrd="0" presId="urn:microsoft.com/office/officeart/2005/8/layout/default"/>
    <dgm:cxn modelId="{C555BC27-8190-4650-9FAD-E38FB81DC47E}" srcId="{822E201C-378E-4907-8EA1-58752C6F0342}" destId="{B097DDD6-1143-4FE4-BEE5-EB7ED1C62662}" srcOrd="5" destOrd="0" parTransId="{9EC94772-E39E-4810-B4EC-202181C5D3DA}" sibTransId="{1246865B-6BE6-42FB-AB4A-E4D4F381BF07}"/>
    <dgm:cxn modelId="{5FC47238-567F-426E-866B-25AB08972799}" srcId="{822E201C-378E-4907-8EA1-58752C6F0342}" destId="{49721747-8075-4078-8A77-56D6D7B0970B}" srcOrd="0" destOrd="0" parTransId="{87750202-B2E8-4848-A0ED-EE0EE5C76D52}" sibTransId="{F0FBE1B4-3D12-40BC-8261-A84825ED393E}"/>
    <dgm:cxn modelId="{F57A7148-4AC7-487B-A012-2F8F929C9038}" type="presOf" srcId="{FFB824F4-1580-4262-930C-089045016686}" destId="{68D5F886-632E-4B5B-B002-9C819EE61241}" srcOrd="0" destOrd="1" presId="urn:microsoft.com/office/officeart/2005/8/layout/default"/>
    <dgm:cxn modelId="{00DFE269-8487-4336-B1DC-123FD3562436}" srcId="{822E201C-378E-4907-8EA1-58752C6F0342}" destId="{C8496FFD-F66A-4084-BC87-A8699AF96DBD}" srcOrd="3" destOrd="0" parTransId="{5C0B4089-97FB-4BB5-85AB-C0E6C395A5BF}" sibTransId="{0B95EA96-F342-4A63-A44C-2D7EABF564FB}"/>
    <dgm:cxn modelId="{B5B3984B-E056-4949-AF3A-13DA26E3EBFE}" srcId="{822E201C-378E-4907-8EA1-58752C6F0342}" destId="{6AB8475E-FD95-43C9-90F2-E6D5E4DBB837}" srcOrd="2" destOrd="0" parTransId="{EAC7052E-AB44-4ACF-9C21-270E90621395}" sibTransId="{96CB0120-7A85-423D-BF1E-82F3E75CC8FE}"/>
    <dgm:cxn modelId="{DC75924D-0723-4F76-B530-EBE1B29BE2CF}" type="presOf" srcId="{3B9C3A48-78AA-44CA-9B5C-206BB0BE0518}" destId="{654B3997-D134-4732-B442-5ABCFA48A574}" srcOrd="0" destOrd="0" presId="urn:microsoft.com/office/officeart/2005/8/layout/default"/>
    <dgm:cxn modelId="{550B8B4E-55F8-4F21-931E-3B0EFB152765}" type="presOf" srcId="{C8496FFD-F66A-4084-BC87-A8699AF96DBD}" destId="{50DF9CF1-5E37-40BD-ABDE-BAE9B2CD08CD}" srcOrd="0" destOrd="0" presId="urn:microsoft.com/office/officeart/2005/8/layout/default"/>
    <dgm:cxn modelId="{642AFA55-12A2-4BA0-A2CE-5D2B166EADB4}" srcId="{822E201C-378E-4907-8EA1-58752C6F0342}" destId="{3B9C3A48-78AA-44CA-9B5C-206BB0BE0518}" srcOrd="1" destOrd="0" parTransId="{6D5A5241-EE79-4AD4-85E0-B67C7ABF6A5E}" sibTransId="{84FAD1CF-EE27-45B5-A184-49979102DDB2}"/>
    <dgm:cxn modelId="{82703A78-538C-4423-BD97-17EBA71D7F4F}" type="presOf" srcId="{1E756143-A238-40A3-A9AB-F1C97E5F03BF}" destId="{6354141D-DB00-467F-B125-BF6F422A1118}" srcOrd="0" destOrd="0" presId="urn:microsoft.com/office/officeart/2005/8/layout/default"/>
    <dgm:cxn modelId="{1FE3BB7F-2931-4010-9294-5222688B4F38}" type="presOf" srcId="{49721747-8075-4078-8A77-56D6D7B0970B}" destId="{68D5F886-632E-4B5B-B002-9C819EE61241}" srcOrd="0" destOrd="0" presId="urn:microsoft.com/office/officeart/2005/8/layout/default"/>
    <dgm:cxn modelId="{82514B82-1742-4DE2-8478-6FF3EB5874DB}" type="presOf" srcId="{6AB8475E-FD95-43C9-90F2-E6D5E4DBB837}" destId="{2E22424A-E4D9-4EB4-9E64-329CEDFFFB06}" srcOrd="0" destOrd="0" presId="urn:microsoft.com/office/officeart/2005/8/layout/default"/>
    <dgm:cxn modelId="{D35CB883-AE26-4992-8B0F-1ED358A1B895}" srcId="{822E201C-378E-4907-8EA1-58752C6F0342}" destId="{B5E3A970-9BDE-4572-8738-471E265CF801}" srcOrd="4" destOrd="0" parTransId="{57A64C67-389E-4FB8-A470-4D3702581CF4}" sibTransId="{7498E235-FEDC-40BD-9285-C8DE8821EF75}"/>
    <dgm:cxn modelId="{C570078C-0A42-4A56-8DD2-12159F29D304}" type="presOf" srcId="{B097DDD6-1143-4FE4-BEE5-EB7ED1C62662}" destId="{414ED87D-8E2C-4213-B809-F85E30DAFBED}" srcOrd="0" destOrd="0" presId="urn:microsoft.com/office/officeart/2005/8/layout/default"/>
    <dgm:cxn modelId="{22C58E92-D4BB-4D0F-B8D2-461B88180760}" srcId="{822E201C-378E-4907-8EA1-58752C6F0342}" destId="{A573248C-6157-4CB3-B2A9-8EE636CCA07F}" srcOrd="8" destOrd="0" parTransId="{2DFF0339-B3F4-4322-B0C7-19EBDB62700F}" sibTransId="{261E8E37-C630-49BC-A4E9-02BC82232283}"/>
    <dgm:cxn modelId="{60CAFEC2-9444-4E47-831E-7351644D0634}" type="presOf" srcId="{A573248C-6157-4CB3-B2A9-8EE636CCA07F}" destId="{926541E5-32C1-4EC5-9C4B-439E9340D9CD}" srcOrd="0" destOrd="0" presId="urn:microsoft.com/office/officeart/2005/8/layout/default"/>
    <dgm:cxn modelId="{04C083C6-9E78-40CD-A9DF-F35AEAD38E1D}" srcId="{822E201C-378E-4907-8EA1-58752C6F0342}" destId="{1E756143-A238-40A3-A9AB-F1C97E5F03BF}" srcOrd="7" destOrd="0" parTransId="{EE818114-6F1B-457E-B860-3C28C74D6CC4}" sibTransId="{5B8471A7-491A-45CF-B102-95827D11A810}"/>
    <dgm:cxn modelId="{5CC973D5-7342-4051-ACDF-6D18EB677E98}" srcId="{49721747-8075-4078-8A77-56D6D7B0970B}" destId="{FFB824F4-1580-4262-930C-089045016686}" srcOrd="0" destOrd="0" parTransId="{1A110C9C-9EEF-427B-A848-3725FB2564E4}" sibTransId="{EEF4387F-778F-44F0-8B54-1389A3767BC9}"/>
    <dgm:cxn modelId="{A955CEE6-6EAE-4CE7-BD20-2E892451AE4B}" type="presOf" srcId="{4CC6976F-6932-4507-86B7-A96495BF1EC4}" destId="{634DDE98-7268-49B0-B06C-5E716C18071B}" srcOrd="0" destOrd="0" presId="urn:microsoft.com/office/officeart/2005/8/layout/default"/>
    <dgm:cxn modelId="{0CC27CE8-C917-448B-B4EC-D8D719FBC8C1}" srcId="{822E201C-378E-4907-8EA1-58752C6F0342}" destId="{50382AFC-C138-4139-A1D6-CF6EBF367A9A}" srcOrd="6" destOrd="0" parTransId="{E594B38B-48C0-49D1-9667-6CB90F8E83CA}" sibTransId="{98C6043A-C99C-44F0-85D9-D7B1B108D7A6}"/>
    <dgm:cxn modelId="{E5CD27EA-65B2-4BFC-8280-4FB6404B62C6}" srcId="{822E201C-378E-4907-8EA1-58752C6F0342}" destId="{4CC6976F-6932-4507-86B7-A96495BF1EC4}" srcOrd="9" destOrd="0" parTransId="{F17368A2-5A0E-4140-8E2D-74BD1344EE32}" sibTransId="{3484C899-3ABF-47FA-BDD5-E9470B1C3645}"/>
    <dgm:cxn modelId="{1E29942F-9C9C-4F4C-895D-0750CB71C34E}" type="presParOf" srcId="{24B16428-E9E9-47FF-BAED-4BD18E850B53}" destId="{68D5F886-632E-4B5B-B002-9C819EE61241}" srcOrd="0" destOrd="0" presId="urn:microsoft.com/office/officeart/2005/8/layout/default"/>
    <dgm:cxn modelId="{9C88E353-A31A-4BFC-A359-295607769CC4}" type="presParOf" srcId="{24B16428-E9E9-47FF-BAED-4BD18E850B53}" destId="{86EB13F4-781C-435E-8760-0F827F4B9C0B}" srcOrd="1" destOrd="0" presId="urn:microsoft.com/office/officeart/2005/8/layout/default"/>
    <dgm:cxn modelId="{D9284067-41C5-461B-A1F8-1E4284045A6E}" type="presParOf" srcId="{24B16428-E9E9-47FF-BAED-4BD18E850B53}" destId="{654B3997-D134-4732-B442-5ABCFA48A574}" srcOrd="2" destOrd="0" presId="urn:microsoft.com/office/officeart/2005/8/layout/default"/>
    <dgm:cxn modelId="{7C63D850-7D73-4A68-8BF8-AD60535CAC22}" type="presParOf" srcId="{24B16428-E9E9-47FF-BAED-4BD18E850B53}" destId="{835E7397-3F19-49CC-B82A-861845BE52C6}" srcOrd="3" destOrd="0" presId="urn:microsoft.com/office/officeart/2005/8/layout/default"/>
    <dgm:cxn modelId="{1D1E0C28-473A-4676-A64E-8973A5095AA0}" type="presParOf" srcId="{24B16428-E9E9-47FF-BAED-4BD18E850B53}" destId="{2E22424A-E4D9-4EB4-9E64-329CEDFFFB06}" srcOrd="4" destOrd="0" presId="urn:microsoft.com/office/officeart/2005/8/layout/default"/>
    <dgm:cxn modelId="{497C354B-E416-429A-B3CC-9F09433F9EE1}" type="presParOf" srcId="{24B16428-E9E9-47FF-BAED-4BD18E850B53}" destId="{8BDF9215-922F-4522-96B5-BC24946BB8FF}" srcOrd="5" destOrd="0" presId="urn:microsoft.com/office/officeart/2005/8/layout/default"/>
    <dgm:cxn modelId="{2D834311-826B-4239-85FA-E768E6DF37F0}" type="presParOf" srcId="{24B16428-E9E9-47FF-BAED-4BD18E850B53}" destId="{50DF9CF1-5E37-40BD-ABDE-BAE9B2CD08CD}" srcOrd="6" destOrd="0" presId="urn:microsoft.com/office/officeart/2005/8/layout/default"/>
    <dgm:cxn modelId="{393E0F3C-DBC5-44F4-AFBE-3B767EBD2E78}" type="presParOf" srcId="{24B16428-E9E9-47FF-BAED-4BD18E850B53}" destId="{F5E542E2-8161-45B3-9084-9C66718C01D5}" srcOrd="7" destOrd="0" presId="urn:microsoft.com/office/officeart/2005/8/layout/default"/>
    <dgm:cxn modelId="{5610BB74-89FF-4FDB-8577-BCF3920C7D95}" type="presParOf" srcId="{24B16428-E9E9-47FF-BAED-4BD18E850B53}" destId="{162D65CB-19C2-40C9-8E1A-FC624345B955}" srcOrd="8" destOrd="0" presId="urn:microsoft.com/office/officeart/2005/8/layout/default"/>
    <dgm:cxn modelId="{0CEF395B-ACC5-4739-81C8-0BDF2A88C69D}" type="presParOf" srcId="{24B16428-E9E9-47FF-BAED-4BD18E850B53}" destId="{263320B8-9523-43B4-B54F-AF34BF8FBB18}" srcOrd="9" destOrd="0" presId="urn:microsoft.com/office/officeart/2005/8/layout/default"/>
    <dgm:cxn modelId="{9C62AC1A-F01B-4DAE-9B3C-8B39463D41A2}" type="presParOf" srcId="{24B16428-E9E9-47FF-BAED-4BD18E850B53}" destId="{414ED87D-8E2C-4213-B809-F85E30DAFBED}" srcOrd="10" destOrd="0" presId="urn:microsoft.com/office/officeart/2005/8/layout/default"/>
    <dgm:cxn modelId="{D4BFBA8E-8277-4582-B0FE-257CD6D724A1}" type="presParOf" srcId="{24B16428-E9E9-47FF-BAED-4BD18E850B53}" destId="{757B4087-C078-46DF-B272-FE6511C3DB75}" srcOrd="11" destOrd="0" presId="urn:microsoft.com/office/officeart/2005/8/layout/default"/>
    <dgm:cxn modelId="{2708E376-05D1-422B-89F4-10F5ED669416}" type="presParOf" srcId="{24B16428-E9E9-47FF-BAED-4BD18E850B53}" destId="{623A032D-15AA-4717-A4E9-C8C63A2AD304}" srcOrd="12" destOrd="0" presId="urn:microsoft.com/office/officeart/2005/8/layout/default"/>
    <dgm:cxn modelId="{BF04D175-71E9-4809-9B0C-FAC9B2A779FD}" type="presParOf" srcId="{24B16428-E9E9-47FF-BAED-4BD18E850B53}" destId="{3C9A5A97-216B-4D2C-87CF-B01F08E88827}" srcOrd="13" destOrd="0" presId="urn:microsoft.com/office/officeart/2005/8/layout/default"/>
    <dgm:cxn modelId="{022D093C-68ED-428F-9E5B-21348D9C6C79}" type="presParOf" srcId="{24B16428-E9E9-47FF-BAED-4BD18E850B53}" destId="{6354141D-DB00-467F-B125-BF6F422A1118}" srcOrd="14" destOrd="0" presId="urn:microsoft.com/office/officeart/2005/8/layout/default"/>
    <dgm:cxn modelId="{6CC63046-C69E-457E-9D7F-83B5F74BC1DF}" type="presParOf" srcId="{24B16428-E9E9-47FF-BAED-4BD18E850B53}" destId="{96D49CAD-9CFB-459B-A778-D1B9D3767F22}" srcOrd="15" destOrd="0" presId="urn:microsoft.com/office/officeart/2005/8/layout/default"/>
    <dgm:cxn modelId="{AA2613EE-ABB7-4853-BD38-3EC8A1CF6367}" type="presParOf" srcId="{24B16428-E9E9-47FF-BAED-4BD18E850B53}" destId="{926541E5-32C1-4EC5-9C4B-439E9340D9CD}" srcOrd="16" destOrd="0" presId="urn:microsoft.com/office/officeart/2005/8/layout/default"/>
    <dgm:cxn modelId="{92E08C98-4349-474D-A77B-B2505D338C2B}" type="presParOf" srcId="{24B16428-E9E9-47FF-BAED-4BD18E850B53}" destId="{A03F9696-3F73-433C-BEBE-9D2861FEEAAC}" srcOrd="17" destOrd="0" presId="urn:microsoft.com/office/officeart/2005/8/layout/default"/>
    <dgm:cxn modelId="{3EE37F27-9563-4D81-BE9D-19C0322C01EB}" type="presParOf" srcId="{24B16428-E9E9-47FF-BAED-4BD18E850B53}" destId="{634DDE98-7268-49B0-B06C-5E716C18071B}"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BB3C1-0AD9-436E-934B-D4D4E290395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482DB0D-F65E-4F44-9293-25D12402547A}">
      <dgm:prSet/>
      <dgm:spPr/>
      <dgm:t>
        <a:bodyPr/>
        <a:lstStyle/>
        <a:p>
          <a:pPr algn="ctr"/>
          <a:r>
            <a:rPr lang="en-GB" dirty="0"/>
            <a:t>Schools Violence Reduction Lead</a:t>
          </a:r>
          <a:endParaRPr lang="en-US" dirty="0"/>
        </a:p>
      </dgm:t>
    </dgm:pt>
    <dgm:pt modelId="{DD65DAE2-09F5-4124-BBBA-1D81C3C2668F}" type="parTrans" cxnId="{9CF6F0BD-54C6-49A7-9C8B-880FDCF34C1D}">
      <dgm:prSet/>
      <dgm:spPr/>
      <dgm:t>
        <a:bodyPr/>
        <a:lstStyle/>
        <a:p>
          <a:endParaRPr lang="en-US"/>
        </a:p>
      </dgm:t>
    </dgm:pt>
    <dgm:pt modelId="{FAF7B575-3C35-452A-91AB-8168F8118473}" type="sibTrans" cxnId="{9CF6F0BD-54C6-49A7-9C8B-880FDCF34C1D}">
      <dgm:prSet/>
      <dgm:spPr/>
      <dgm:t>
        <a:bodyPr/>
        <a:lstStyle/>
        <a:p>
          <a:endParaRPr lang="en-US"/>
        </a:p>
      </dgm:t>
    </dgm:pt>
    <dgm:pt modelId="{5C1EE1CC-7B0E-496F-8072-5D08CED5DE26}">
      <dgm:prSet/>
      <dgm:spPr/>
      <dgm:t>
        <a:bodyPr/>
        <a:lstStyle/>
        <a:p>
          <a:pPr algn="ctr"/>
          <a:r>
            <a:rPr lang="en-GB" dirty="0"/>
            <a:t>Safeguarding in education compliance officer</a:t>
          </a:r>
          <a:endParaRPr lang="en-US" dirty="0"/>
        </a:p>
      </dgm:t>
    </dgm:pt>
    <dgm:pt modelId="{0EE77F99-1DCC-4D43-92CC-B74071AB8B99}" type="parTrans" cxnId="{80D01EF5-C534-4BA6-9468-413E49E7FEFF}">
      <dgm:prSet/>
      <dgm:spPr/>
      <dgm:t>
        <a:bodyPr/>
        <a:lstStyle/>
        <a:p>
          <a:endParaRPr lang="en-US"/>
        </a:p>
      </dgm:t>
    </dgm:pt>
    <dgm:pt modelId="{267940B0-F8DD-444B-80D5-D08473F58894}" type="sibTrans" cxnId="{80D01EF5-C534-4BA6-9468-413E49E7FEFF}">
      <dgm:prSet/>
      <dgm:spPr/>
      <dgm:t>
        <a:bodyPr/>
        <a:lstStyle/>
        <a:p>
          <a:endParaRPr lang="en-US"/>
        </a:p>
      </dgm:t>
    </dgm:pt>
    <dgm:pt modelId="{FB950D21-3F33-4500-B713-512403BD173C}">
      <dgm:prSet/>
      <dgm:spPr/>
      <dgm:t>
        <a:bodyPr/>
        <a:lstStyle/>
        <a:p>
          <a:pPr algn="ctr"/>
          <a:r>
            <a:rPr lang="en-GB" dirty="0"/>
            <a:t>Early Help Assessment </a:t>
          </a:r>
          <a:r>
            <a:rPr lang="en-GB" dirty="0">
              <a:latin typeface="+mn-lt"/>
            </a:rPr>
            <a:t>Co-ordinators</a:t>
          </a:r>
          <a:endParaRPr lang="en-US" dirty="0">
            <a:latin typeface="+mn-lt"/>
          </a:endParaRPr>
        </a:p>
      </dgm:t>
    </dgm:pt>
    <dgm:pt modelId="{8776F65F-5FED-4021-AC9E-E47EEA768ED4}" type="parTrans" cxnId="{C79277F0-C12D-4267-8BA2-E63FD39E5A8D}">
      <dgm:prSet/>
      <dgm:spPr/>
      <dgm:t>
        <a:bodyPr/>
        <a:lstStyle/>
        <a:p>
          <a:endParaRPr lang="en-US"/>
        </a:p>
      </dgm:t>
    </dgm:pt>
    <dgm:pt modelId="{F503C7CD-F7B6-41AE-BDB0-AB8EDFEB3EEB}" type="sibTrans" cxnId="{C79277F0-C12D-4267-8BA2-E63FD39E5A8D}">
      <dgm:prSet/>
      <dgm:spPr/>
      <dgm:t>
        <a:bodyPr/>
        <a:lstStyle/>
        <a:p>
          <a:endParaRPr lang="en-US"/>
        </a:p>
      </dgm:t>
    </dgm:pt>
    <dgm:pt modelId="{B79BD96E-E5D1-433F-AA93-417966CA38C1}" type="pres">
      <dgm:prSet presAssocID="{6D5BB3C1-0AD9-436E-934B-D4D4E2903954}" presName="linear" presStyleCnt="0">
        <dgm:presLayoutVars>
          <dgm:animLvl val="lvl"/>
          <dgm:resizeHandles val="exact"/>
        </dgm:presLayoutVars>
      </dgm:prSet>
      <dgm:spPr/>
    </dgm:pt>
    <dgm:pt modelId="{143BA40A-2B39-43BC-837A-06B61118915F}" type="pres">
      <dgm:prSet presAssocID="{7482DB0D-F65E-4F44-9293-25D12402547A}" presName="parentText" presStyleLbl="node1" presStyleIdx="0" presStyleCnt="3">
        <dgm:presLayoutVars>
          <dgm:chMax val="0"/>
          <dgm:bulletEnabled val="1"/>
        </dgm:presLayoutVars>
      </dgm:prSet>
      <dgm:spPr/>
    </dgm:pt>
    <dgm:pt modelId="{88786AAC-8F01-4EF3-8705-83D019FC0419}" type="pres">
      <dgm:prSet presAssocID="{FAF7B575-3C35-452A-91AB-8168F8118473}" presName="spacer" presStyleCnt="0"/>
      <dgm:spPr/>
    </dgm:pt>
    <dgm:pt modelId="{6852EF83-F4C6-4F95-8C7A-92084282B92B}" type="pres">
      <dgm:prSet presAssocID="{5C1EE1CC-7B0E-496F-8072-5D08CED5DE26}" presName="parentText" presStyleLbl="node1" presStyleIdx="1" presStyleCnt="3">
        <dgm:presLayoutVars>
          <dgm:chMax val="0"/>
          <dgm:bulletEnabled val="1"/>
        </dgm:presLayoutVars>
      </dgm:prSet>
      <dgm:spPr/>
    </dgm:pt>
    <dgm:pt modelId="{4D1D86B4-190E-455F-86F4-A1258ADC8CB6}" type="pres">
      <dgm:prSet presAssocID="{267940B0-F8DD-444B-80D5-D08473F58894}" presName="spacer" presStyleCnt="0"/>
      <dgm:spPr/>
    </dgm:pt>
    <dgm:pt modelId="{3FF55E36-6814-465B-9D36-0097783BC1CD}" type="pres">
      <dgm:prSet presAssocID="{FB950D21-3F33-4500-B713-512403BD173C}" presName="parentText" presStyleLbl="node1" presStyleIdx="2" presStyleCnt="3">
        <dgm:presLayoutVars>
          <dgm:chMax val="0"/>
          <dgm:bulletEnabled val="1"/>
        </dgm:presLayoutVars>
      </dgm:prSet>
      <dgm:spPr/>
    </dgm:pt>
  </dgm:ptLst>
  <dgm:cxnLst>
    <dgm:cxn modelId="{074A670D-B7B6-4275-85E6-1E01C83C4286}" type="presOf" srcId="{6D5BB3C1-0AD9-436E-934B-D4D4E2903954}" destId="{B79BD96E-E5D1-433F-AA93-417966CA38C1}" srcOrd="0" destOrd="0" presId="urn:microsoft.com/office/officeart/2005/8/layout/vList2"/>
    <dgm:cxn modelId="{A0788F33-6C9E-4CD6-9A02-393B8ED7469D}" type="presOf" srcId="{FB950D21-3F33-4500-B713-512403BD173C}" destId="{3FF55E36-6814-465B-9D36-0097783BC1CD}" srcOrd="0" destOrd="0" presId="urn:microsoft.com/office/officeart/2005/8/layout/vList2"/>
    <dgm:cxn modelId="{8507176D-19EE-4B49-B295-79860FC58064}" type="presOf" srcId="{5C1EE1CC-7B0E-496F-8072-5D08CED5DE26}" destId="{6852EF83-F4C6-4F95-8C7A-92084282B92B}" srcOrd="0" destOrd="0" presId="urn:microsoft.com/office/officeart/2005/8/layout/vList2"/>
    <dgm:cxn modelId="{9CF6F0BD-54C6-49A7-9C8B-880FDCF34C1D}" srcId="{6D5BB3C1-0AD9-436E-934B-D4D4E2903954}" destId="{7482DB0D-F65E-4F44-9293-25D12402547A}" srcOrd="0" destOrd="0" parTransId="{DD65DAE2-09F5-4124-BBBA-1D81C3C2668F}" sibTransId="{FAF7B575-3C35-452A-91AB-8168F8118473}"/>
    <dgm:cxn modelId="{C79277F0-C12D-4267-8BA2-E63FD39E5A8D}" srcId="{6D5BB3C1-0AD9-436E-934B-D4D4E2903954}" destId="{FB950D21-3F33-4500-B713-512403BD173C}" srcOrd="2" destOrd="0" parTransId="{8776F65F-5FED-4021-AC9E-E47EEA768ED4}" sibTransId="{F503C7CD-F7B6-41AE-BDB0-AB8EDFEB3EEB}"/>
    <dgm:cxn modelId="{80D01EF5-C534-4BA6-9468-413E49E7FEFF}" srcId="{6D5BB3C1-0AD9-436E-934B-D4D4E2903954}" destId="{5C1EE1CC-7B0E-496F-8072-5D08CED5DE26}" srcOrd="1" destOrd="0" parTransId="{0EE77F99-1DCC-4D43-92CC-B74071AB8B99}" sibTransId="{267940B0-F8DD-444B-80D5-D08473F58894}"/>
    <dgm:cxn modelId="{3491C5F7-CA88-4224-BE5F-8F57D37E5E0A}" type="presOf" srcId="{7482DB0D-F65E-4F44-9293-25D12402547A}" destId="{143BA40A-2B39-43BC-837A-06B61118915F}" srcOrd="0" destOrd="0" presId="urn:microsoft.com/office/officeart/2005/8/layout/vList2"/>
    <dgm:cxn modelId="{BC716559-8B30-4E2B-BEB5-5136A8F4617F}" type="presParOf" srcId="{B79BD96E-E5D1-433F-AA93-417966CA38C1}" destId="{143BA40A-2B39-43BC-837A-06B61118915F}" srcOrd="0" destOrd="0" presId="urn:microsoft.com/office/officeart/2005/8/layout/vList2"/>
    <dgm:cxn modelId="{6187327A-8E08-41C6-A863-350A881A6F80}" type="presParOf" srcId="{B79BD96E-E5D1-433F-AA93-417966CA38C1}" destId="{88786AAC-8F01-4EF3-8705-83D019FC0419}" srcOrd="1" destOrd="0" presId="urn:microsoft.com/office/officeart/2005/8/layout/vList2"/>
    <dgm:cxn modelId="{DD947FAE-1311-4CCC-ACC7-5217D7D4E356}" type="presParOf" srcId="{B79BD96E-E5D1-433F-AA93-417966CA38C1}" destId="{6852EF83-F4C6-4F95-8C7A-92084282B92B}" srcOrd="2" destOrd="0" presId="urn:microsoft.com/office/officeart/2005/8/layout/vList2"/>
    <dgm:cxn modelId="{AA738C81-7C96-4748-BF7B-5A2D720DF908}" type="presParOf" srcId="{B79BD96E-E5D1-433F-AA93-417966CA38C1}" destId="{4D1D86B4-190E-455F-86F4-A1258ADC8CB6}" srcOrd="3" destOrd="0" presId="urn:microsoft.com/office/officeart/2005/8/layout/vList2"/>
    <dgm:cxn modelId="{1F57D8EE-358E-4B72-82DB-BD506AC16C53}" type="presParOf" srcId="{B79BD96E-E5D1-433F-AA93-417966CA38C1}" destId="{3FF55E36-6814-465B-9D36-0097783BC1C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6F61EF-C138-421B-BEA8-3B3FEE0CF497}" type="doc">
      <dgm:prSet loTypeId="urn:microsoft.com/office/officeart/2018/5/layout/IconCircle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F069B240-C646-484B-999C-C13B57107B8A}">
      <dgm:prSet/>
      <dgm:spPr/>
      <dgm:t>
        <a:bodyPr/>
        <a:lstStyle/>
        <a:p>
          <a:pPr>
            <a:lnSpc>
              <a:spcPct val="100000"/>
            </a:lnSpc>
            <a:defRPr cap="all"/>
          </a:pPr>
          <a:r>
            <a:rPr lang="en-GB"/>
            <a:t>Section 157/175</a:t>
          </a:r>
          <a:endParaRPr lang="en-US"/>
        </a:p>
      </dgm:t>
    </dgm:pt>
    <dgm:pt modelId="{3124BC37-70E1-4907-B713-ED8FF846AB59}" type="parTrans" cxnId="{2DE0BBAE-B07D-44F2-869D-1733A5601248}">
      <dgm:prSet/>
      <dgm:spPr/>
      <dgm:t>
        <a:bodyPr/>
        <a:lstStyle/>
        <a:p>
          <a:endParaRPr lang="en-US"/>
        </a:p>
      </dgm:t>
    </dgm:pt>
    <dgm:pt modelId="{7B7F7DCD-6DCE-4F7C-9399-42E0A9BC3B58}" type="sibTrans" cxnId="{2DE0BBAE-B07D-44F2-869D-1733A5601248}">
      <dgm:prSet/>
      <dgm:spPr/>
      <dgm:t>
        <a:bodyPr/>
        <a:lstStyle/>
        <a:p>
          <a:endParaRPr lang="en-US"/>
        </a:p>
      </dgm:t>
    </dgm:pt>
    <dgm:pt modelId="{D4F47C0A-5D1F-46C7-992A-A885E3885CB8}">
      <dgm:prSet/>
      <dgm:spPr/>
      <dgm:t>
        <a:bodyPr/>
        <a:lstStyle/>
        <a:p>
          <a:pPr>
            <a:lnSpc>
              <a:spcPct val="100000"/>
            </a:lnSpc>
            <a:defRPr cap="all"/>
          </a:pPr>
          <a:r>
            <a:rPr lang="en-GB" dirty="0"/>
            <a:t>Continuous improvement </a:t>
          </a:r>
          <a:endParaRPr lang="en-US" dirty="0"/>
        </a:p>
      </dgm:t>
    </dgm:pt>
    <dgm:pt modelId="{F88E0F52-5D85-4BAA-A156-B423F7780452}" type="parTrans" cxnId="{7FFEB259-E880-41BC-B190-D7C621673208}">
      <dgm:prSet/>
      <dgm:spPr/>
      <dgm:t>
        <a:bodyPr/>
        <a:lstStyle/>
        <a:p>
          <a:endParaRPr lang="en-US"/>
        </a:p>
      </dgm:t>
    </dgm:pt>
    <dgm:pt modelId="{F406451F-C9C3-4A2A-A6C6-4EF181C0E5E8}" type="sibTrans" cxnId="{7FFEB259-E880-41BC-B190-D7C621673208}">
      <dgm:prSet/>
      <dgm:spPr/>
      <dgm:t>
        <a:bodyPr/>
        <a:lstStyle/>
        <a:p>
          <a:endParaRPr lang="en-US"/>
        </a:p>
      </dgm:t>
    </dgm:pt>
    <dgm:pt modelId="{7FB11AA4-352E-4529-944D-1A63FE37E04D}">
      <dgm:prSet/>
      <dgm:spPr/>
      <dgm:t>
        <a:bodyPr/>
        <a:lstStyle/>
        <a:p>
          <a:pPr>
            <a:lnSpc>
              <a:spcPct val="100000"/>
            </a:lnSpc>
            <a:defRPr cap="all"/>
          </a:pPr>
          <a:r>
            <a:rPr lang="en-GB"/>
            <a:t>Co-production</a:t>
          </a:r>
          <a:endParaRPr lang="en-US"/>
        </a:p>
      </dgm:t>
    </dgm:pt>
    <dgm:pt modelId="{2A8B4A5E-5F2C-4A1E-B750-E1782EF237F9}" type="parTrans" cxnId="{E872D70C-1696-4690-983C-E744447A0A7A}">
      <dgm:prSet/>
      <dgm:spPr/>
      <dgm:t>
        <a:bodyPr/>
        <a:lstStyle/>
        <a:p>
          <a:endParaRPr lang="en-US"/>
        </a:p>
      </dgm:t>
    </dgm:pt>
    <dgm:pt modelId="{D5DF9B34-473C-4E9D-A75A-0DF5F3F63137}" type="sibTrans" cxnId="{E872D70C-1696-4690-983C-E744447A0A7A}">
      <dgm:prSet/>
      <dgm:spPr/>
      <dgm:t>
        <a:bodyPr/>
        <a:lstStyle/>
        <a:p>
          <a:endParaRPr lang="en-US"/>
        </a:p>
      </dgm:t>
    </dgm:pt>
    <dgm:pt modelId="{BD2A8CFA-6826-421A-ABC5-C4B368631AF0}">
      <dgm:prSet/>
      <dgm:spPr/>
      <dgm:t>
        <a:bodyPr/>
        <a:lstStyle/>
        <a:p>
          <a:pPr>
            <a:lnSpc>
              <a:spcPct val="100000"/>
            </a:lnSpc>
            <a:defRPr cap="all"/>
          </a:pPr>
          <a:r>
            <a:rPr lang="en-GB"/>
            <a:t>Professional curiosity </a:t>
          </a:r>
          <a:endParaRPr lang="en-US"/>
        </a:p>
      </dgm:t>
    </dgm:pt>
    <dgm:pt modelId="{A5F523D6-FE8D-4253-A4C7-1F9D5E5AA79A}" type="parTrans" cxnId="{B8357A8C-43DC-49D4-BD09-13EA40458C3E}">
      <dgm:prSet/>
      <dgm:spPr/>
      <dgm:t>
        <a:bodyPr/>
        <a:lstStyle/>
        <a:p>
          <a:endParaRPr lang="en-US"/>
        </a:p>
      </dgm:t>
    </dgm:pt>
    <dgm:pt modelId="{97790A93-2AF8-473A-986A-780B979C7F54}" type="sibTrans" cxnId="{B8357A8C-43DC-49D4-BD09-13EA40458C3E}">
      <dgm:prSet/>
      <dgm:spPr/>
      <dgm:t>
        <a:bodyPr/>
        <a:lstStyle/>
        <a:p>
          <a:endParaRPr lang="en-US"/>
        </a:p>
      </dgm:t>
    </dgm:pt>
    <dgm:pt modelId="{526A752F-650C-4FD5-B7BE-5E4C83168C1B}">
      <dgm:prSet/>
      <dgm:spPr/>
      <dgm:t>
        <a:bodyPr/>
        <a:lstStyle/>
        <a:p>
          <a:pPr>
            <a:lnSpc>
              <a:spcPct val="100000"/>
            </a:lnSpc>
            <a:defRPr cap="all"/>
          </a:pPr>
          <a:r>
            <a:rPr lang="en-GB" dirty="0"/>
            <a:t>Your Voice matters</a:t>
          </a:r>
          <a:endParaRPr lang="en-US" dirty="0"/>
        </a:p>
      </dgm:t>
    </dgm:pt>
    <dgm:pt modelId="{0BDC00E0-A40B-41A3-9B03-28C99A28E8EC}" type="parTrans" cxnId="{DC3B24EE-9631-43FC-A398-E4B71168F3A0}">
      <dgm:prSet/>
      <dgm:spPr/>
      <dgm:t>
        <a:bodyPr/>
        <a:lstStyle/>
        <a:p>
          <a:endParaRPr lang="en-US"/>
        </a:p>
      </dgm:t>
    </dgm:pt>
    <dgm:pt modelId="{F114768B-7038-4E1B-B93F-858F9FE6F300}" type="sibTrans" cxnId="{DC3B24EE-9631-43FC-A398-E4B71168F3A0}">
      <dgm:prSet/>
      <dgm:spPr/>
      <dgm:t>
        <a:bodyPr/>
        <a:lstStyle/>
        <a:p>
          <a:endParaRPr lang="en-US"/>
        </a:p>
      </dgm:t>
    </dgm:pt>
    <dgm:pt modelId="{0D0C47F0-41E8-45F6-8D9C-515B2C6841D6}">
      <dgm:prSet/>
      <dgm:spPr/>
      <dgm:t>
        <a:bodyPr/>
        <a:lstStyle/>
        <a:p>
          <a:pPr>
            <a:lnSpc>
              <a:spcPct val="100000"/>
            </a:lnSpc>
            <a:defRPr cap="all"/>
          </a:pPr>
          <a:r>
            <a:rPr lang="en-GB"/>
            <a:t>Cov One Big Voice Survey </a:t>
          </a:r>
          <a:endParaRPr lang="en-US"/>
        </a:p>
      </dgm:t>
    </dgm:pt>
    <dgm:pt modelId="{598490C9-0974-44A8-B95C-D712BA55E017}" type="parTrans" cxnId="{15DD2B24-0B6A-478E-8550-D49346327678}">
      <dgm:prSet/>
      <dgm:spPr/>
      <dgm:t>
        <a:bodyPr/>
        <a:lstStyle/>
        <a:p>
          <a:endParaRPr lang="en-US"/>
        </a:p>
      </dgm:t>
    </dgm:pt>
    <dgm:pt modelId="{46B49E10-5487-4161-980A-4ED17F900810}" type="sibTrans" cxnId="{15DD2B24-0B6A-478E-8550-D49346327678}">
      <dgm:prSet/>
      <dgm:spPr/>
      <dgm:t>
        <a:bodyPr/>
        <a:lstStyle/>
        <a:p>
          <a:endParaRPr lang="en-US"/>
        </a:p>
      </dgm:t>
    </dgm:pt>
    <dgm:pt modelId="{B9943553-3359-4E13-B963-F567DC99F974}" type="pres">
      <dgm:prSet presAssocID="{ED6F61EF-C138-421B-BEA8-3B3FEE0CF497}" presName="root" presStyleCnt="0">
        <dgm:presLayoutVars>
          <dgm:dir/>
          <dgm:resizeHandles val="exact"/>
        </dgm:presLayoutVars>
      </dgm:prSet>
      <dgm:spPr/>
    </dgm:pt>
    <dgm:pt modelId="{0CA84E81-13C6-4670-8FFB-2B9B01669E8A}" type="pres">
      <dgm:prSet presAssocID="{F069B240-C646-484B-999C-C13B57107B8A}" presName="compNode" presStyleCnt="0"/>
      <dgm:spPr/>
    </dgm:pt>
    <dgm:pt modelId="{30C2FA18-29CA-40EB-9499-1E52711984BA}" type="pres">
      <dgm:prSet presAssocID="{F069B240-C646-484B-999C-C13B57107B8A}" presName="iconBgRect" presStyleLbl="bgShp" presStyleIdx="0" presStyleCnt="6"/>
      <dgm:spPr/>
    </dgm:pt>
    <dgm:pt modelId="{DED4A27A-B577-4F06-B81F-496B4F964F81}" type="pres">
      <dgm:prSet presAssocID="{F069B240-C646-484B-999C-C13B57107B8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2E6FCD63-91C3-4963-88CC-9AAF0A1A9BEE}" type="pres">
      <dgm:prSet presAssocID="{F069B240-C646-484B-999C-C13B57107B8A}" presName="spaceRect" presStyleCnt="0"/>
      <dgm:spPr/>
    </dgm:pt>
    <dgm:pt modelId="{930154E2-795B-4092-9917-DD5E4F668716}" type="pres">
      <dgm:prSet presAssocID="{F069B240-C646-484B-999C-C13B57107B8A}" presName="textRect" presStyleLbl="revTx" presStyleIdx="0" presStyleCnt="6">
        <dgm:presLayoutVars>
          <dgm:chMax val="1"/>
          <dgm:chPref val="1"/>
        </dgm:presLayoutVars>
      </dgm:prSet>
      <dgm:spPr/>
    </dgm:pt>
    <dgm:pt modelId="{139E3755-F03E-4188-930F-654DC775811C}" type="pres">
      <dgm:prSet presAssocID="{7B7F7DCD-6DCE-4F7C-9399-42E0A9BC3B58}" presName="sibTrans" presStyleCnt="0"/>
      <dgm:spPr/>
    </dgm:pt>
    <dgm:pt modelId="{6AC4601C-A2A8-471E-A3B4-544464E44B5A}" type="pres">
      <dgm:prSet presAssocID="{D4F47C0A-5D1F-46C7-992A-A885E3885CB8}" presName="compNode" presStyleCnt="0"/>
      <dgm:spPr/>
    </dgm:pt>
    <dgm:pt modelId="{81F5A436-A543-4ACC-87E9-7811355EAF4D}" type="pres">
      <dgm:prSet presAssocID="{D4F47C0A-5D1F-46C7-992A-A885E3885CB8}" presName="iconBgRect" presStyleLbl="bgShp" presStyleIdx="1" presStyleCnt="6"/>
      <dgm:spPr/>
    </dgm:pt>
    <dgm:pt modelId="{BAC9C944-0169-41F4-8BE2-4CE6F195174C}" type="pres">
      <dgm:prSet presAssocID="{D4F47C0A-5D1F-46C7-992A-A885E3885CB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peat"/>
        </a:ext>
      </dgm:extLst>
    </dgm:pt>
    <dgm:pt modelId="{E650569B-170C-401E-97BF-3F1AAD0CA427}" type="pres">
      <dgm:prSet presAssocID="{D4F47C0A-5D1F-46C7-992A-A885E3885CB8}" presName="spaceRect" presStyleCnt="0"/>
      <dgm:spPr/>
    </dgm:pt>
    <dgm:pt modelId="{0D846A7E-E36D-4674-90A2-C5766233EC43}" type="pres">
      <dgm:prSet presAssocID="{D4F47C0A-5D1F-46C7-992A-A885E3885CB8}" presName="textRect" presStyleLbl="revTx" presStyleIdx="1" presStyleCnt="6">
        <dgm:presLayoutVars>
          <dgm:chMax val="1"/>
          <dgm:chPref val="1"/>
        </dgm:presLayoutVars>
      </dgm:prSet>
      <dgm:spPr/>
    </dgm:pt>
    <dgm:pt modelId="{C53D4FB0-E5C4-445B-899D-05DBCF5803B3}" type="pres">
      <dgm:prSet presAssocID="{F406451F-C9C3-4A2A-A6C6-4EF181C0E5E8}" presName="sibTrans" presStyleCnt="0"/>
      <dgm:spPr/>
    </dgm:pt>
    <dgm:pt modelId="{A962498D-582A-459A-B1DC-9F725EC6D0EE}" type="pres">
      <dgm:prSet presAssocID="{7FB11AA4-352E-4529-944D-1A63FE37E04D}" presName="compNode" presStyleCnt="0"/>
      <dgm:spPr/>
    </dgm:pt>
    <dgm:pt modelId="{788EDD7D-87E4-46F5-9F49-24A03536F8CF}" type="pres">
      <dgm:prSet presAssocID="{7FB11AA4-352E-4529-944D-1A63FE37E04D}" presName="iconBgRect" presStyleLbl="bgShp" presStyleIdx="2" presStyleCnt="6"/>
      <dgm:spPr/>
    </dgm:pt>
    <dgm:pt modelId="{9F773666-157F-4A6B-AC0A-FBC2CC64C8A4}" type="pres">
      <dgm:prSet presAssocID="{7FB11AA4-352E-4529-944D-1A63FE37E04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51690077-AB9F-410A-BD3C-96BBFC2FC9A6}" type="pres">
      <dgm:prSet presAssocID="{7FB11AA4-352E-4529-944D-1A63FE37E04D}" presName="spaceRect" presStyleCnt="0"/>
      <dgm:spPr/>
    </dgm:pt>
    <dgm:pt modelId="{138E229C-03AA-455F-9930-6BFD6294C47F}" type="pres">
      <dgm:prSet presAssocID="{7FB11AA4-352E-4529-944D-1A63FE37E04D}" presName="textRect" presStyleLbl="revTx" presStyleIdx="2" presStyleCnt="6">
        <dgm:presLayoutVars>
          <dgm:chMax val="1"/>
          <dgm:chPref val="1"/>
        </dgm:presLayoutVars>
      </dgm:prSet>
      <dgm:spPr/>
    </dgm:pt>
    <dgm:pt modelId="{22FD320E-F653-4CA1-AE26-BB21E9A9C500}" type="pres">
      <dgm:prSet presAssocID="{D5DF9B34-473C-4E9D-A75A-0DF5F3F63137}" presName="sibTrans" presStyleCnt="0"/>
      <dgm:spPr/>
    </dgm:pt>
    <dgm:pt modelId="{3161A238-D4D4-43E2-8A10-6A9161755BC2}" type="pres">
      <dgm:prSet presAssocID="{BD2A8CFA-6826-421A-ABC5-C4B368631AF0}" presName="compNode" presStyleCnt="0"/>
      <dgm:spPr/>
    </dgm:pt>
    <dgm:pt modelId="{C7BDAE37-6C81-4ACE-A44A-37A031869EDD}" type="pres">
      <dgm:prSet presAssocID="{BD2A8CFA-6826-421A-ABC5-C4B368631AF0}" presName="iconBgRect" presStyleLbl="bgShp" presStyleIdx="3" presStyleCnt="6"/>
      <dgm:spPr/>
    </dgm:pt>
    <dgm:pt modelId="{E9605EC1-904F-4372-B0F0-D7965E3A8ADE}" type="pres">
      <dgm:prSet presAssocID="{BD2A8CFA-6826-421A-ABC5-C4B368631AF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DB8B1640-9C01-47F6-B46A-5AD482A9CC3C}" type="pres">
      <dgm:prSet presAssocID="{BD2A8CFA-6826-421A-ABC5-C4B368631AF0}" presName="spaceRect" presStyleCnt="0"/>
      <dgm:spPr/>
    </dgm:pt>
    <dgm:pt modelId="{9C09F5C1-CFC0-4214-9D74-A8D733C4DA54}" type="pres">
      <dgm:prSet presAssocID="{BD2A8CFA-6826-421A-ABC5-C4B368631AF0}" presName="textRect" presStyleLbl="revTx" presStyleIdx="3" presStyleCnt="6">
        <dgm:presLayoutVars>
          <dgm:chMax val="1"/>
          <dgm:chPref val="1"/>
        </dgm:presLayoutVars>
      </dgm:prSet>
      <dgm:spPr/>
    </dgm:pt>
    <dgm:pt modelId="{B4067DE2-566D-47DD-8216-51FA47813B0E}" type="pres">
      <dgm:prSet presAssocID="{97790A93-2AF8-473A-986A-780B979C7F54}" presName="sibTrans" presStyleCnt="0"/>
      <dgm:spPr/>
    </dgm:pt>
    <dgm:pt modelId="{112B44FB-1901-4639-881D-CF45C38D409C}" type="pres">
      <dgm:prSet presAssocID="{526A752F-650C-4FD5-B7BE-5E4C83168C1B}" presName="compNode" presStyleCnt="0"/>
      <dgm:spPr/>
    </dgm:pt>
    <dgm:pt modelId="{AB573BC2-53B9-4268-B342-6B60F2ECE785}" type="pres">
      <dgm:prSet presAssocID="{526A752F-650C-4FD5-B7BE-5E4C83168C1B}" presName="iconBgRect" presStyleLbl="bgShp" presStyleIdx="4" presStyleCnt="6"/>
      <dgm:spPr/>
    </dgm:pt>
    <dgm:pt modelId="{645A0C59-52BB-4FBD-86B9-D4EF4ECE56B7}" type="pres">
      <dgm:prSet presAssocID="{526A752F-650C-4FD5-B7BE-5E4C83168C1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adio microphone"/>
        </a:ext>
      </dgm:extLst>
    </dgm:pt>
    <dgm:pt modelId="{4441812E-2CE1-4F6B-B2FA-8E32A21BA7F7}" type="pres">
      <dgm:prSet presAssocID="{526A752F-650C-4FD5-B7BE-5E4C83168C1B}" presName="spaceRect" presStyleCnt="0"/>
      <dgm:spPr/>
    </dgm:pt>
    <dgm:pt modelId="{E50A6A14-4967-49CD-8F6A-E62090D89480}" type="pres">
      <dgm:prSet presAssocID="{526A752F-650C-4FD5-B7BE-5E4C83168C1B}" presName="textRect" presStyleLbl="revTx" presStyleIdx="4" presStyleCnt="6">
        <dgm:presLayoutVars>
          <dgm:chMax val="1"/>
          <dgm:chPref val="1"/>
        </dgm:presLayoutVars>
      </dgm:prSet>
      <dgm:spPr/>
    </dgm:pt>
    <dgm:pt modelId="{3423136E-C1B7-4B3D-AB1A-CFD69A57484E}" type="pres">
      <dgm:prSet presAssocID="{F114768B-7038-4E1B-B93F-858F9FE6F300}" presName="sibTrans" presStyleCnt="0"/>
      <dgm:spPr/>
    </dgm:pt>
    <dgm:pt modelId="{18D20551-EDE3-4669-9A60-6253DDC1D007}" type="pres">
      <dgm:prSet presAssocID="{0D0C47F0-41E8-45F6-8D9C-515B2C6841D6}" presName="compNode" presStyleCnt="0"/>
      <dgm:spPr/>
    </dgm:pt>
    <dgm:pt modelId="{EEBC2AA7-B8D8-4A33-8694-840D67CAE310}" type="pres">
      <dgm:prSet presAssocID="{0D0C47F0-41E8-45F6-8D9C-515B2C6841D6}" presName="iconBgRect" presStyleLbl="bgShp" presStyleIdx="5" presStyleCnt="6"/>
      <dgm:spPr/>
    </dgm:pt>
    <dgm:pt modelId="{DB4FF128-91BB-4652-AD25-2FB662599987}" type="pres">
      <dgm:prSet presAssocID="{0D0C47F0-41E8-45F6-8D9C-515B2C6841D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at"/>
        </a:ext>
      </dgm:extLst>
    </dgm:pt>
    <dgm:pt modelId="{A53A1878-981A-4A27-B6F4-388B3EBC5D5B}" type="pres">
      <dgm:prSet presAssocID="{0D0C47F0-41E8-45F6-8D9C-515B2C6841D6}" presName="spaceRect" presStyleCnt="0"/>
      <dgm:spPr/>
    </dgm:pt>
    <dgm:pt modelId="{C2200A7D-CBB5-43EA-8BD5-31BFE2544392}" type="pres">
      <dgm:prSet presAssocID="{0D0C47F0-41E8-45F6-8D9C-515B2C6841D6}" presName="textRect" presStyleLbl="revTx" presStyleIdx="5" presStyleCnt="6">
        <dgm:presLayoutVars>
          <dgm:chMax val="1"/>
          <dgm:chPref val="1"/>
        </dgm:presLayoutVars>
      </dgm:prSet>
      <dgm:spPr/>
    </dgm:pt>
  </dgm:ptLst>
  <dgm:cxnLst>
    <dgm:cxn modelId="{E872D70C-1696-4690-983C-E744447A0A7A}" srcId="{ED6F61EF-C138-421B-BEA8-3B3FEE0CF497}" destId="{7FB11AA4-352E-4529-944D-1A63FE37E04D}" srcOrd="2" destOrd="0" parTransId="{2A8B4A5E-5F2C-4A1E-B750-E1782EF237F9}" sibTransId="{D5DF9B34-473C-4E9D-A75A-0DF5F3F63137}"/>
    <dgm:cxn modelId="{15DD2B24-0B6A-478E-8550-D49346327678}" srcId="{ED6F61EF-C138-421B-BEA8-3B3FEE0CF497}" destId="{0D0C47F0-41E8-45F6-8D9C-515B2C6841D6}" srcOrd="5" destOrd="0" parTransId="{598490C9-0974-44A8-B95C-D712BA55E017}" sibTransId="{46B49E10-5487-4161-980A-4ED17F900810}"/>
    <dgm:cxn modelId="{58D78334-BD39-41A4-B81A-7D8F62343EBB}" type="presOf" srcId="{7FB11AA4-352E-4529-944D-1A63FE37E04D}" destId="{138E229C-03AA-455F-9930-6BFD6294C47F}" srcOrd="0" destOrd="0" presId="urn:microsoft.com/office/officeart/2018/5/layout/IconCircleLabelList"/>
    <dgm:cxn modelId="{DD1EC778-184A-4B90-A782-A4FE360C623C}" type="presOf" srcId="{526A752F-650C-4FD5-B7BE-5E4C83168C1B}" destId="{E50A6A14-4967-49CD-8F6A-E62090D89480}" srcOrd="0" destOrd="0" presId="urn:microsoft.com/office/officeart/2018/5/layout/IconCircleLabelList"/>
    <dgm:cxn modelId="{7FFEB259-E880-41BC-B190-D7C621673208}" srcId="{ED6F61EF-C138-421B-BEA8-3B3FEE0CF497}" destId="{D4F47C0A-5D1F-46C7-992A-A885E3885CB8}" srcOrd="1" destOrd="0" parTransId="{F88E0F52-5D85-4BAA-A156-B423F7780452}" sibTransId="{F406451F-C9C3-4A2A-A6C6-4EF181C0E5E8}"/>
    <dgm:cxn modelId="{5682B081-1818-400C-8129-920E1555549F}" type="presOf" srcId="{ED6F61EF-C138-421B-BEA8-3B3FEE0CF497}" destId="{B9943553-3359-4E13-B963-F567DC99F974}" srcOrd="0" destOrd="0" presId="urn:microsoft.com/office/officeart/2018/5/layout/IconCircleLabelList"/>
    <dgm:cxn modelId="{B8357A8C-43DC-49D4-BD09-13EA40458C3E}" srcId="{ED6F61EF-C138-421B-BEA8-3B3FEE0CF497}" destId="{BD2A8CFA-6826-421A-ABC5-C4B368631AF0}" srcOrd="3" destOrd="0" parTransId="{A5F523D6-FE8D-4253-A4C7-1F9D5E5AA79A}" sibTransId="{97790A93-2AF8-473A-986A-780B979C7F54}"/>
    <dgm:cxn modelId="{5C1D6195-4CC8-4036-85E7-8E38196F9627}" type="presOf" srcId="{0D0C47F0-41E8-45F6-8D9C-515B2C6841D6}" destId="{C2200A7D-CBB5-43EA-8BD5-31BFE2544392}" srcOrd="0" destOrd="0" presId="urn:microsoft.com/office/officeart/2018/5/layout/IconCircleLabelList"/>
    <dgm:cxn modelId="{39F74098-8DA0-4447-9B7C-CCBDCE460EFD}" type="presOf" srcId="{F069B240-C646-484B-999C-C13B57107B8A}" destId="{930154E2-795B-4092-9917-DD5E4F668716}" srcOrd="0" destOrd="0" presId="urn:microsoft.com/office/officeart/2018/5/layout/IconCircleLabelList"/>
    <dgm:cxn modelId="{6E232A9A-5CA4-4A7C-AC7C-81221E68C5F1}" type="presOf" srcId="{BD2A8CFA-6826-421A-ABC5-C4B368631AF0}" destId="{9C09F5C1-CFC0-4214-9D74-A8D733C4DA54}" srcOrd="0" destOrd="0" presId="urn:microsoft.com/office/officeart/2018/5/layout/IconCircleLabelList"/>
    <dgm:cxn modelId="{2DE0BBAE-B07D-44F2-869D-1733A5601248}" srcId="{ED6F61EF-C138-421B-BEA8-3B3FEE0CF497}" destId="{F069B240-C646-484B-999C-C13B57107B8A}" srcOrd="0" destOrd="0" parTransId="{3124BC37-70E1-4907-B713-ED8FF846AB59}" sibTransId="{7B7F7DCD-6DCE-4F7C-9399-42E0A9BC3B58}"/>
    <dgm:cxn modelId="{46F615DA-29AB-4900-A407-839C6D57EAE5}" type="presOf" srcId="{D4F47C0A-5D1F-46C7-992A-A885E3885CB8}" destId="{0D846A7E-E36D-4674-90A2-C5766233EC43}" srcOrd="0" destOrd="0" presId="urn:microsoft.com/office/officeart/2018/5/layout/IconCircleLabelList"/>
    <dgm:cxn modelId="{DC3B24EE-9631-43FC-A398-E4B71168F3A0}" srcId="{ED6F61EF-C138-421B-BEA8-3B3FEE0CF497}" destId="{526A752F-650C-4FD5-B7BE-5E4C83168C1B}" srcOrd="4" destOrd="0" parTransId="{0BDC00E0-A40B-41A3-9B03-28C99A28E8EC}" sibTransId="{F114768B-7038-4E1B-B93F-858F9FE6F300}"/>
    <dgm:cxn modelId="{447CF180-DDD5-42D0-B157-DC594B27E6A2}" type="presParOf" srcId="{B9943553-3359-4E13-B963-F567DC99F974}" destId="{0CA84E81-13C6-4670-8FFB-2B9B01669E8A}" srcOrd="0" destOrd="0" presId="urn:microsoft.com/office/officeart/2018/5/layout/IconCircleLabelList"/>
    <dgm:cxn modelId="{36E4AA65-AF9E-4510-AF2C-C35CDD592F9E}" type="presParOf" srcId="{0CA84E81-13C6-4670-8FFB-2B9B01669E8A}" destId="{30C2FA18-29CA-40EB-9499-1E52711984BA}" srcOrd="0" destOrd="0" presId="urn:microsoft.com/office/officeart/2018/5/layout/IconCircleLabelList"/>
    <dgm:cxn modelId="{75B73AB0-499E-4FEA-ADE4-B1080CFFBA93}" type="presParOf" srcId="{0CA84E81-13C6-4670-8FFB-2B9B01669E8A}" destId="{DED4A27A-B577-4F06-B81F-496B4F964F81}" srcOrd="1" destOrd="0" presId="urn:microsoft.com/office/officeart/2018/5/layout/IconCircleLabelList"/>
    <dgm:cxn modelId="{89E50FA1-243E-4570-A283-EAFBC2684F7F}" type="presParOf" srcId="{0CA84E81-13C6-4670-8FFB-2B9B01669E8A}" destId="{2E6FCD63-91C3-4963-88CC-9AAF0A1A9BEE}" srcOrd="2" destOrd="0" presId="urn:microsoft.com/office/officeart/2018/5/layout/IconCircleLabelList"/>
    <dgm:cxn modelId="{81DFF6CF-E494-4C75-8E91-FFA8D99A39C4}" type="presParOf" srcId="{0CA84E81-13C6-4670-8FFB-2B9B01669E8A}" destId="{930154E2-795B-4092-9917-DD5E4F668716}" srcOrd="3" destOrd="0" presId="urn:microsoft.com/office/officeart/2018/5/layout/IconCircleLabelList"/>
    <dgm:cxn modelId="{199E84EE-A065-4E1F-8B01-48D48978169A}" type="presParOf" srcId="{B9943553-3359-4E13-B963-F567DC99F974}" destId="{139E3755-F03E-4188-930F-654DC775811C}" srcOrd="1" destOrd="0" presId="urn:microsoft.com/office/officeart/2018/5/layout/IconCircleLabelList"/>
    <dgm:cxn modelId="{3F676DDD-E402-4C90-8BCD-0A5A086FD01D}" type="presParOf" srcId="{B9943553-3359-4E13-B963-F567DC99F974}" destId="{6AC4601C-A2A8-471E-A3B4-544464E44B5A}" srcOrd="2" destOrd="0" presId="urn:microsoft.com/office/officeart/2018/5/layout/IconCircleLabelList"/>
    <dgm:cxn modelId="{17D0F2D2-BA1D-4AFA-94F3-047FA8035500}" type="presParOf" srcId="{6AC4601C-A2A8-471E-A3B4-544464E44B5A}" destId="{81F5A436-A543-4ACC-87E9-7811355EAF4D}" srcOrd="0" destOrd="0" presId="urn:microsoft.com/office/officeart/2018/5/layout/IconCircleLabelList"/>
    <dgm:cxn modelId="{BE7A8166-C697-4C89-B90F-8D0686475260}" type="presParOf" srcId="{6AC4601C-A2A8-471E-A3B4-544464E44B5A}" destId="{BAC9C944-0169-41F4-8BE2-4CE6F195174C}" srcOrd="1" destOrd="0" presId="urn:microsoft.com/office/officeart/2018/5/layout/IconCircleLabelList"/>
    <dgm:cxn modelId="{ACCC7B2D-55D3-4DFB-BB20-F30D7330DE6B}" type="presParOf" srcId="{6AC4601C-A2A8-471E-A3B4-544464E44B5A}" destId="{E650569B-170C-401E-97BF-3F1AAD0CA427}" srcOrd="2" destOrd="0" presId="urn:microsoft.com/office/officeart/2018/5/layout/IconCircleLabelList"/>
    <dgm:cxn modelId="{1B7A1543-0FF9-4F4F-8D82-C697AB4874D4}" type="presParOf" srcId="{6AC4601C-A2A8-471E-A3B4-544464E44B5A}" destId="{0D846A7E-E36D-4674-90A2-C5766233EC43}" srcOrd="3" destOrd="0" presId="urn:microsoft.com/office/officeart/2018/5/layout/IconCircleLabelList"/>
    <dgm:cxn modelId="{C95C5305-5C93-4672-BBCF-14D13D4177B2}" type="presParOf" srcId="{B9943553-3359-4E13-B963-F567DC99F974}" destId="{C53D4FB0-E5C4-445B-899D-05DBCF5803B3}" srcOrd="3" destOrd="0" presId="urn:microsoft.com/office/officeart/2018/5/layout/IconCircleLabelList"/>
    <dgm:cxn modelId="{B8F16E4D-A7F3-418E-9B5C-3FB12E09B867}" type="presParOf" srcId="{B9943553-3359-4E13-B963-F567DC99F974}" destId="{A962498D-582A-459A-B1DC-9F725EC6D0EE}" srcOrd="4" destOrd="0" presId="urn:microsoft.com/office/officeart/2018/5/layout/IconCircleLabelList"/>
    <dgm:cxn modelId="{B2138B21-EADA-45C8-9457-8654FAD16629}" type="presParOf" srcId="{A962498D-582A-459A-B1DC-9F725EC6D0EE}" destId="{788EDD7D-87E4-46F5-9F49-24A03536F8CF}" srcOrd="0" destOrd="0" presId="urn:microsoft.com/office/officeart/2018/5/layout/IconCircleLabelList"/>
    <dgm:cxn modelId="{9779755E-116F-41D8-B5BB-8CBEEC06EC9F}" type="presParOf" srcId="{A962498D-582A-459A-B1DC-9F725EC6D0EE}" destId="{9F773666-157F-4A6B-AC0A-FBC2CC64C8A4}" srcOrd="1" destOrd="0" presId="urn:microsoft.com/office/officeart/2018/5/layout/IconCircleLabelList"/>
    <dgm:cxn modelId="{457F0EED-6185-4805-B95A-B6D8545E4B83}" type="presParOf" srcId="{A962498D-582A-459A-B1DC-9F725EC6D0EE}" destId="{51690077-AB9F-410A-BD3C-96BBFC2FC9A6}" srcOrd="2" destOrd="0" presId="urn:microsoft.com/office/officeart/2018/5/layout/IconCircleLabelList"/>
    <dgm:cxn modelId="{409F6886-8357-4555-91FE-E120D6346E44}" type="presParOf" srcId="{A962498D-582A-459A-B1DC-9F725EC6D0EE}" destId="{138E229C-03AA-455F-9930-6BFD6294C47F}" srcOrd="3" destOrd="0" presId="urn:microsoft.com/office/officeart/2018/5/layout/IconCircleLabelList"/>
    <dgm:cxn modelId="{8B711245-4FEA-4CF0-A260-3F345490E8C6}" type="presParOf" srcId="{B9943553-3359-4E13-B963-F567DC99F974}" destId="{22FD320E-F653-4CA1-AE26-BB21E9A9C500}" srcOrd="5" destOrd="0" presId="urn:microsoft.com/office/officeart/2018/5/layout/IconCircleLabelList"/>
    <dgm:cxn modelId="{EA2C83AD-2BBA-4754-A41D-17546775291F}" type="presParOf" srcId="{B9943553-3359-4E13-B963-F567DC99F974}" destId="{3161A238-D4D4-43E2-8A10-6A9161755BC2}" srcOrd="6" destOrd="0" presId="urn:microsoft.com/office/officeart/2018/5/layout/IconCircleLabelList"/>
    <dgm:cxn modelId="{79B41BFE-BD2C-4815-9E48-884A62EA8FEC}" type="presParOf" srcId="{3161A238-D4D4-43E2-8A10-6A9161755BC2}" destId="{C7BDAE37-6C81-4ACE-A44A-37A031869EDD}" srcOrd="0" destOrd="0" presId="urn:microsoft.com/office/officeart/2018/5/layout/IconCircleLabelList"/>
    <dgm:cxn modelId="{06297F07-ED29-461A-B960-A9DB3BABF372}" type="presParOf" srcId="{3161A238-D4D4-43E2-8A10-6A9161755BC2}" destId="{E9605EC1-904F-4372-B0F0-D7965E3A8ADE}" srcOrd="1" destOrd="0" presId="urn:microsoft.com/office/officeart/2018/5/layout/IconCircleLabelList"/>
    <dgm:cxn modelId="{B83B0601-6946-44AB-92DB-6134AECA1ABD}" type="presParOf" srcId="{3161A238-D4D4-43E2-8A10-6A9161755BC2}" destId="{DB8B1640-9C01-47F6-B46A-5AD482A9CC3C}" srcOrd="2" destOrd="0" presId="urn:microsoft.com/office/officeart/2018/5/layout/IconCircleLabelList"/>
    <dgm:cxn modelId="{8A56CEC0-CFBC-4BA3-81FD-9C39B2C3E4E1}" type="presParOf" srcId="{3161A238-D4D4-43E2-8A10-6A9161755BC2}" destId="{9C09F5C1-CFC0-4214-9D74-A8D733C4DA54}" srcOrd="3" destOrd="0" presId="urn:microsoft.com/office/officeart/2018/5/layout/IconCircleLabelList"/>
    <dgm:cxn modelId="{E3B2814D-177E-420D-B00F-963389DC11CD}" type="presParOf" srcId="{B9943553-3359-4E13-B963-F567DC99F974}" destId="{B4067DE2-566D-47DD-8216-51FA47813B0E}" srcOrd="7" destOrd="0" presId="urn:microsoft.com/office/officeart/2018/5/layout/IconCircleLabelList"/>
    <dgm:cxn modelId="{5FE49F0D-BFC1-42E9-B62D-55FE78E9A2F4}" type="presParOf" srcId="{B9943553-3359-4E13-B963-F567DC99F974}" destId="{112B44FB-1901-4639-881D-CF45C38D409C}" srcOrd="8" destOrd="0" presId="urn:microsoft.com/office/officeart/2018/5/layout/IconCircleLabelList"/>
    <dgm:cxn modelId="{E06770F3-D568-4775-80A9-6946A108D65E}" type="presParOf" srcId="{112B44FB-1901-4639-881D-CF45C38D409C}" destId="{AB573BC2-53B9-4268-B342-6B60F2ECE785}" srcOrd="0" destOrd="0" presId="urn:microsoft.com/office/officeart/2018/5/layout/IconCircleLabelList"/>
    <dgm:cxn modelId="{A0D88803-592E-4B65-B73E-9927AFFA3E47}" type="presParOf" srcId="{112B44FB-1901-4639-881D-CF45C38D409C}" destId="{645A0C59-52BB-4FBD-86B9-D4EF4ECE56B7}" srcOrd="1" destOrd="0" presId="urn:microsoft.com/office/officeart/2018/5/layout/IconCircleLabelList"/>
    <dgm:cxn modelId="{E8F3A591-3600-46B2-9405-E50A700B7B49}" type="presParOf" srcId="{112B44FB-1901-4639-881D-CF45C38D409C}" destId="{4441812E-2CE1-4F6B-B2FA-8E32A21BA7F7}" srcOrd="2" destOrd="0" presId="urn:microsoft.com/office/officeart/2018/5/layout/IconCircleLabelList"/>
    <dgm:cxn modelId="{095FA604-BAA5-4E20-8F35-042743F1F6C3}" type="presParOf" srcId="{112B44FB-1901-4639-881D-CF45C38D409C}" destId="{E50A6A14-4967-49CD-8F6A-E62090D89480}" srcOrd="3" destOrd="0" presId="urn:microsoft.com/office/officeart/2018/5/layout/IconCircleLabelList"/>
    <dgm:cxn modelId="{9204F223-578A-4E49-9DC7-3EA4334A216B}" type="presParOf" srcId="{B9943553-3359-4E13-B963-F567DC99F974}" destId="{3423136E-C1B7-4B3D-AB1A-CFD69A57484E}" srcOrd="9" destOrd="0" presId="urn:microsoft.com/office/officeart/2018/5/layout/IconCircleLabelList"/>
    <dgm:cxn modelId="{05758124-3BCE-4A94-A310-E9331F2DBE13}" type="presParOf" srcId="{B9943553-3359-4E13-B963-F567DC99F974}" destId="{18D20551-EDE3-4669-9A60-6253DDC1D007}" srcOrd="10" destOrd="0" presId="urn:microsoft.com/office/officeart/2018/5/layout/IconCircleLabelList"/>
    <dgm:cxn modelId="{DEB89FD2-DF4D-4F61-BE4D-F01D90C8D494}" type="presParOf" srcId="{18D20551-EDE3-4669-9A60-6253DDC1D007}" destId="{EEBC2AA7-B8D8-4A33-8694-840D67CAE310}" srcOrd="0" destOrd="0" presId="urn:microsoft.com/office/officeart/2018/5/layout/IconCircleLabelList"/>
    <dgm:cxn modelId="{1180C9C0-5A48-411E-9230-CAE25ECDC6ED}" type="presParOf" srcId="{18D20551-EDE3-4669-9A60-6253DDC1D007}" destId="{DB4FF128-91BB-4652-AD25-2FB662599987}" srcOrd="1" destOrd="0" presId="urn:microsoft.com/office/officeart/2018/5/layout/IconCircleLabelList"/>
    <dgm:cxn modelId="{757B7B16-D7C7-432E-A88A-0E95419A53DF}" type="presParOf" srcId="{18D20551-EDE3-4669-9A60-6253DDC1D007}" destId="{A53A1878-981A-4A27-B6F4-388B3EBC5D5B}" srcOrd="2" destOrd="0" presId="urn:microsoft.com/office/officeart/2018/5/layout/IconCircleLabelList"/>
    <dgm:cxn modelId="{E01256CD-ECD9-4E50-A812-109D75BA6469}" type="presParOf" srcId="{18D20551-EDE3-4669-9A60-6253DDC1D007}" destId="{C2200A7D-CBB5-43EA-8BD5-31BFE254439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39707-B24B-486C-A3D6-A8AB80F93480}">
      <dsp:nvSpPr>
        <dsp:cNvPr id="0" name=""/>
        <dsp:cNvSpPr/>
      </dsp:nvSpPr>
      <dsp:spPr>
        <a:xfrm>
          <a:off x="0" y="7411"/>
          <a:ext cx="9824317" cy="50368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latin typeface="Calibri" panose="020F0502020204030204" pitchFamily="34" charset="0"/>
              <a:cs typeface="Calibri" panose="020F0502020204030204" pitchFamily="34" charset="0"/>
            </a:rPr>
            <a:t>Front door - Repeat referrals to CSC</a:t>
          </a:r>
          <a:endParaRPr lang="en-US" sz="2100" kern="1200">
            <a:latin typeface="Calibri" panose="020F0502020204030204" pitchFamily="34" charset="0"/>
            <a:cs typeface="Calibri" panose="020F0502020204030204" pitchFamily="34" charset="0"/>
          </a:endParaRPr>
        </a:p>
      </dsp:txBody>
      <dsp:txXfrm>
        <a:off x="24588" y="31999"/>
        <a:ext cx="9775141" cy="454509"/>
      </dsp:txXfrm>
    </dsp:sp>
    <dsp:sp modelId="{FE474303-9AB5-404A-BA35-B41686B2312E}">
      <dsp:nvSpPr>
        <dsp:cNvPr id="0" name=""/>
        <dsp:cNvSpPr/>
      </dsp:nvSpPr>
      <dsp:spPr>
        <a:xfrm>
          <a:off x="0" y="571576"/>
          <a:ext cx="9824317" cy="503685"/>
        </a:xfrm>
        <a:prstGeom prst="roundRect">
          <a:avLst/>
        </a:prstGeom>
        <a:solidFill>
          <a:schemeClr val="accent4">
            <a:hueOff val="942848"/>
            <a:satOff val="-4172"/>
            <a:lumOff val="-70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latin typeface="Calibri" panose="020F0502020204030204" pitchFamily="34" charset="0"/>
              <a:cs typeface="Calibri" panose="020F0502020204030204" pitchFamily="34" charset="0"/>
            </a:rPr>
            <a:t>Child protection - Repeat child protection plans</a:t>
          </a:r>
          <a:endParaRPr lang="en-US" sz="2100" kern="1200">
            <a:latin typeface="Calibri" panose="020F0502020204030204" pitchFamily="34" charset="0"/>
            <a:cs typeface="Calibri" panose="020F0502020204030204" pitchFamily="34" charset="0"/>
          </a:endParaRPr>
        </a:p>
      </dsp:txBody>
      <dsp:txXfrm>
        <a:off x="24588" y="596164"/>
        <a:ext cx="9775141" cy="454509"/>
      </dsp:txXfrm>
    </dsp:sp>
    <dsp:sp modelId="{F2B2D7C4-7CAF-4115-9914-383DA06E965B}">
      <dsp:nvSpPr>
        <dsp:cNvPr id="0" name=""/>
        <dsp:cNvSpPr/>
      </dsp:nvSpPr>
      <dsp:spPr>
        <a:xfrm>
          <a:off x="0" y="1135741"/>
          <a:ext cx="9824317" cy="503685"/>
        </a:xfrm>
        <a:prstGeom prst="roundRect">
          <a:avLst/>
        </a:prstGeom>
        <a:solidFill>
          <a:schemeClr val="accent4">
            <a:hueOff val="1885696"/>
            <a:satOff val="-8343"/>
            <a:lumOff val="-14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latin typeface="Calibri" panose="020F0502020204030204" pitchFamily="34" charset="0"/>
              <a:cs typeface="Calibri" panose="020F0502020204030204" pitchFamily="34" charset="0"/>
            </a:rPr>
            <a:t>Serious violence – injuries due to knife crime</a:t>
          </a:r>
          <a:endParaRPr lang="en-US" sz="2100" kern="1200">
            <a:latin typeface="Calibri" panose="020F0502020204030204" pitchFamily="34" charset="0"/>
            <a:cs typeface="Calibri" panose="020F0502020204030204" pitchFamily="34" charset="0"/>
          </a:endParaRPr>
        </a:p>
      </dsp:txBody>
      <dsp:txXfrm>
        <a:off x="24588" y="1160329"/>
        <a:ext cx="9775141" cy="454509"/>
      </dsp:txXfrm>
    </dsp:sp>
    <dsp:sp modelId="{329B0E3B-6D91-40FB-B3DB-5AC585ABD1C0}">
      <dsp:nvSpPr>
        <dsp:cNvPr id="0" name=""/>
        <dsp:cNvSpPr/>
      </dsp:nvSpPr>
      <dsp:spPr>
        <a:xfrm>
          <a:off x="0" y="1699906"/>
          <a:ext cx="9824317" cy="503685"/>
        </a:xfrm>
        <a:prstGeom prst="roundRect">
          <a:avLst/>
        </a:prstGeom>
        <a:solidFill>
          <a:schemeClr val="accent4">
            <a:hueOff val="2828544"/>
            <a:satOff val="-12515"/>
            <a:lumOff val="-21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latin typeface="Calibri" panose="020F0502020204030204" pitchFamily="34" charset="0"/>
              <a:cs typeface="Calibri" panose="020F0502020204030204" pitchFamily="34" charset="0"/>
            </a:rPr>
            <a:t>Extra-familial risk - Repeat ‘missing from home’ episodes</a:t>
          </a:r>
          <a:endParaRPr lang="en-US" sz="2100" kern="1200">
            <a:latin typeface="Calibri" panose="020F0502020204030204" pitchFamily="34" charset="0"/>
            <a:cs typeface="Calibri" panose="020F0502020204030204" pitchFamily="34" charset="0"/>
          </a:endParaRPr>
        </a:p>
      </dsp:txBody>
      <dsp:txXfrm>
        <a:off x="24588" y="1724494"/>
        <a:ext cx="9775141" cy="454509"/>
      </dsp:txXfrm>
    </dsp:sp>
    <dsp:sp modelId="{225C8B92-BE04-4243-BD8C-46AE557FE9A5}">
      <dsp:nvSpPr>
        <dsp:cNvPr id="0" name=""/>
        <dsp:cNvSpPr/>
      </dsp:nvSpPr>
      <dsp:spPr>
        <a:xfrm>
          <a:off x="0" y="2264071"/>
          <a:ext cx="9824317" cy="503685"/>
        </a:xfrm>
        <a:prstGeom prst="roundRect">
          <a:avLst/>
        </a:prstGeom>
        <a:solidFill>
          <a:schemeClr val="accent4">
            <a:hueOff val="3771393"/>
            <a:satOff val="-16687"/>
            <a:lumOff val="-28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latin typeface="Calibri" panose="020F0502020204030204" pitchFamily="34" charset="0"/>
              <a:cs typeface="Calibri" panose="020F0502020204030204" pitchFamily="34" charset="0"/>
            </a:rPr>
            <a:t>Police powers of protection - % of children coming into care on an emergency basis</a:t>
          </a:r>
          <a:endParaRPr lang="en-US" sz="2100" kern="1200">
            <a:latin typeface="Calibri" panose="020F0502020204030204" pitchFamily="34" charset="0"/>
            <a:cs typeface="Calibri" panose="020F0502020204030204" pitchFamily="34" charset="0"/>
          </a:endParaRPr>
        </a:p>
      </dsp:txBody>
      <dsp:txXfrm>
        <a:off x="24588" y="2288659"/>
        <a:ext cx="9775141" cy="454509"/>
      </dsp:txXfrm>
    </dsp:sp>
    <dsp:sp modelId="{79E551D7-B7E0-4D0D-B796-D00D1B25D46F}">
      <dsp:nvSpPr>
        <dsp:cNvPr id="0" name=""/>
        <dsp:cNvSpPr/>
      </dsp:nvSpPr>
      <dsp:spPr>
        <a:xfrm>
          <a:off x="0" y="2828236"/>
          <a:ext cx="9824317" cy="503685"/>
        </a:xfrm>
        <a:prstGeom prst="roundRect">
          <a:avLst/>
        </a:prstGeom>
        <a:solidFill>
          <a:schemeClr val="accent4">
            <a:hueOff val="4714241"/>
            <a:satOff val="-20859"/>
            <a:lumOff val="-35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latin typeface="Calibri" panose="020F0502020204030204" pitchFamily="34" charset="0"/>
              <a:cs typeface="Calibri" panose="020F0502020204030204" pitchFamily="34" charset="0"/>
            </a:rPr>
            <a:t>Exploitation -  enforcement activity </a:t>
          </a:r>
          <a:endParaRPr lang="en-US" sz="2100" kern="1200">
            <a:latin typeface="Calibri" panose="020F0502020204030204" pitchFamily="34" charset="0"/>
            <a:cs typeface="Calibri" panose="020F0502020204030204" pitchFamily="34" charset="0"/>
          </a:endParaRPr>
        </a:p>
      </dsp:txBody>
      <dsp:txXfrm>
        <a:off x="24588" y="2852824"/>
        <a:ext cx="9775141" cy="454509"/>
      </dsp:txXfrm>
    </dsp:sp>
    <dsp:sp modelId="{91B286F7-F3DD-4475-A027-7888C57EC760}">
      <dsp:nvSpPr>
        <dsp:cNvPr id="0" name=""/>
        <dsp:cNvSpPr/>
      </dsp:nvSpPr>
      <dsp:spPr>
        <a:xfrm>
          <a:off x="0" y="3392401"/>
          <a:ext cx="9824317" cy="503685"/>
        </a:xfrm>
        <a:prstGeom prst="roundRect">
          <a:avLst/>
        </a:prstGeom>
        <a:solidFill>
          <a:schemeClr val="accent4">
            <a:hueOff val="5657089"/>
            <a:satOff val="-25030"/>
            <a:lumOff val="-42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Calibri" panose="020F0502020204030204" pitchFamily="34" charset="0"/>
              <a:cs typeface="Calibri" panose="020F0502020204030204" pitchFamily="34" charset="0"/>
            </a:rPr>
            <a:t>Services for people affected by sexual violence – SARC waiting times</a:t>
          </a:r>
          <a:endParaRPr lang="en-US" sz="2100" kern="1200" dirty="0">
            <a:latin typeface="Calibri" panose="020F0502020204030204" pitchFamily="34" charset="0"/>
            <a:cs typeface="Calibri" panose="020F0502020204030204" pitchFamily="34" charset="0"/>
          </a:endParaRPr>
        </a:p>
      </dsp:txBody>
      <dsp:txXfrm>
        <a:off x="24588" y="3416989"/>
        <a:ext cx="9775141" cy="454509"/>
      </dsp:txXfrm>
    </dsp:sp>
    <dsp:sp modelId="{0B30C793-C5BC-496A-9563-824E354EBFCD}">
      <dsp:nvSpPr>
        <dsp:cNvPr id="0" name=""/>
        <dsp:cNvSpPr/>
      </dsp:nvSpPr>
      <dsp:spPr>
        <a:xfrm>
          <a:off x="0" y="3956566"/>
          <a:ext cx="9824317" cy="503685"/>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latin typeface="Calibri" panose="020F0502020204030204" pitchFamily="34" charset="0"/>
              <a:cs typeface="Calibri" panose="020F0502020204030204" pitchFamily="34" charset="0"/>
            </a:rPr>
            <a:t>Serious child safeguarding cases: review/learning </a:t>
          </a:r>
          <a:endParaRPr lang="en-US" sz="2100" kern="1200">
            <a:latin typeface="Calibri" panose="020F0502020204030204" pitchFamily="34" charset="0"/>
            <a:cs typeface="Calibri" panose="020F0502020204030204" pitchFamily="34" charset="0"/>
          </a:endParaRPr>
        </a:p>
      </dsp:txBody>
      <dsp:txXfrm>
        <a:off x="24588" y="3981154"/>
        <a:ext cx="9775141" cy="454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5F886-632E-4B5B-B002-9C819EE61241}">
      <dsp:nvSpPr>
        <dsp:cNvPr id="0" name=""/>
        <dsp:cNvSpPr/>
      </dsp:nvSpPr>
      <dsp:spPr>
        <a:xfrm>
          <a:off x="4045" y="458809"/>
          <a:ext cx="2190513" cy="1314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t>There are </a:t>
          </a:r>
          <a:r>
            <a:rPr lang="en-GB" sz="1400" kern="1200" dirty="0">
              <a:latin typeface="Calibri Light" panose="020F0302020204030204"/>
            </a:rPr>
            <a:t>117</a:t>
          </a:r>
          <a:r>
            <a:rPr lang="en-GB" sz="1400" kern="1200" dirty="0"/>
            <a:t> schools in Coventry</a:t>
          </a:r>
          <a:endParaRPr lang="en-US" sz="1400" kern="1200" dirty="0"/>
        </a:p>
        <a:p>
          <a:pPr marL="114300" lvl="1" indent="-114300" algn="ctr" defTabSz="622300">
            <a:lnSpc>
              <a:spcPct val="90000"/>
            </a:lnSpc>
            <a:spcBef>
              <a:spcPct val="0"/>
            </a:spcBef>
            <a:spcAft>
              <a:spcPct val="15000"/>
            </a:spcAft>
            <a:buChar char="•"/>
          </a:pPr>
          <a:r>
            <a:rPr lang="en-GB" sz="1400" kern="1200" dirty="0"/>
            <a:t>8 Special Schools and 2 Alternative Provisions</a:t>
          </a:r>
          <a:endParaRPr lang="en-US" sz="1400" kern="1200" dirty="0"/>
        </a:p>
      </dsp:txBody>
      <dsp:txXfrm>
        <a:off x="4045" y="458809"/>
        <a:ext cx="2190513" cy="1314308"/>
      </dsp:txXfrm>
    </dsp:sp>
    <dsp:sp modelId="{654B3997-D134-4732-B442-5ABCFA48A574}">
      <dsp:nvSpPr>
        <dsp:cNvPr id="0" name=""/>
        <dsp:cNvSpPr/>
      </dsp:nvSpPr>
      <dsp:spPr>
        <a:xfrm>
          <a:off x="2413611" y="458809"/>
          <a:ext cx="2190513" cy="1314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61,566 children accessing School Education (including sixth form)</a:t>
          </a:r>
          <a:endParaRPr lang="en-US" sz="1400" kern="1200" dirty="0"/>
        </a:p>
      </dsp:txBody>
      <dsp:txXfrm>
        <a:off x="2413611" y="458809"/>
        <a:ext cx="2190513" cy="1314308"/>
      </dsp:txXfrm>
    </dsp:sp>
    <dsp:sp modelId="{2E22424A-E4D9-4EB4-9E64-329CEDFFFB06}">
      <dsp:nvSpPr>
        <dsp:cNvPr id="0" name=""/>
        <dsp:cNvSpPr/>
      </dsp:nvSpPr>
      <dsp:spPr>
        <a:xfrm>
          <a:off x="4823176" y="458809"/>
          <a:ext cx="2190513" cy="1314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Just over 10,000 accessing Early Years Provision</a:t>
          </a:r>
          <a:endParaRPr lang="en-US" sz="1400" kern="1200"/>
        </a:p>
      </dsp:txBody>
      <dsp:txXfrm>
        <a:off x="4823176" y="458809"/>
        <a:ext cx="2190513" cy="1314308"/>
      </dsp:txXfrm>
    </dsp:sp>
    <dsp:sp modelId="{50DF9CF1-5E37-40BD-ABDE-BAE9B2CD08CD}">
      <dsp:nvSpPr>
        <dsp:cNvPr id="0" name=""/>
        <dsp:cNvSpPr/>
      </dsp:nvSpPr>
      <dsp:spPr>
        <a:xfrm>
          <a:off x="7232741" y="458809"/>
          <a:ext cx="2190513" cy="1314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t>Coventry City Council has invested </a:t>
          </a:r>
          <a:r>
            <a:rPr lang="en-GB" sz="1400" kern="1200" dirty="0">
              <a:latin typeface="Calibri Light" panose="020F0302020204030204"/>
            </a:rPr>
            <a:t>significantly</a:t>
          </a:r>
          <a:r>
            <a:rPr lang="en-GB" sz="1400" kern="1200" dirty="0"/>
            <a:t> over the past 6 years to provide additional places and improved infrastructure at schools across the city.</a:t>
          </a:r>
          <a:r>
            <a:rPr lang="en-GB" sz="1400" kern="1200" dirty="0">
              <a:latin typeface="Calibri Light" panose="020F0302020204030204"/>
            </a:rPr>
            <a:t> </a:t>
          </a:r>
          <a:endParaRPr lang="en-US" sz="1400" kern="1200" dirty="0"/>
        </a:p>
      </dsp:txBody>
      <dsp:txXfrm>
        <a:off x="7232741" y="458809"/>
        <a:ext cx="2190513" cy="1314308"/>
      </dsp:txXfrm>
    </dsp:sp>
    <dsp:sp modelId="{162D65CB-19C2-40C9-8E1A-FC624345B955}">
      <dsp:nvSpPr>
        <dsp:cNvPr id="0" name=""/>
        <dsp:cNvSpPr/>
      </dsp:nvSpPr>
      <dsp:spPr>
        <a:xfrm>
          <a:off x="9642307" y="458809"/>
          <a:ext cx="2190513" cy="1314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61 schools are academies, 56 maintained by the LA</a:t>
          </a:r>
          <a:endParaRPr lang="en-US" sz="1400" kern="1200"/>
        </a:p>
      </dsp:txBody>
      <dsp:txXfrm>
        <a:off x="9642307" y="458809"/>
        <a:ext cx="2190513" cy="1314308"/>
      </dsp:txXfrm>
    </dsp:sp>
    <dsp:sp modelId="{414ED87D-8E2C-4213-B809-F85E30DAFBED}">
      <dsp:nvSpPr>
        <dsp:cNvPr id="0" name=""/>
        <dsp:cNvSpPr/>
      </dsp:nvSpPr>
      <dsp:spPr>
        <a:xfrm>
          <a:off x="4045" y="1992169"/>
          <a:ext cx="2190513" cy="1314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89% of Coventry children attend a ‘Good’ or ‘Outstanding’ School</a:t>
          </a:r>
          <a:endParaRPr lang="en-US" sz="1400" kern="1200" dirty="0"/>
        </a:p>
      </dsp:txBody>
      <dsp:txXfrm>
        <a:off x="4045" y="1992169"/>
        <a:ext cx="2190513" cy="1314308"/>
      </dsp:txXfrm>
    </dsp:sp>
    <dsp:sp modelId="{623A032D-15AA-4717-A4E9-C8C63A2AD304}">
      <dsp:nvSpPr>
        <dsp:cNvPr id="0" name=""/>
        <dsp:cNvSpPr/>
      </dsp:nvSpPr>
      <dsp:spPr>
        <a:xfrm>
          <a:off x="2413611" y="1992169"/>
          <a:ext cx="2190513" cy="1314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Calibri Light" panose="020F0302020204030204"/>
            </a:rPr>
            <a:t>In 22/23 academic year we saw a 2% increase in our  statutory school age population as a result of in year admissions</a:t>
          </a:r>
          <a:endParaRPr lang="en-GB" sz="1400" kern="1200"/>
        </a:p>
      </dsp:txBody>
      <dsp:txXfrm>
        <a:off x="2413611" y="1992169"/>
        <a:ext cx="2190513" cy="1314308"/>
      </dsp:txXfrm>
    </dsp:sp>
    <dsp:sp modelId="{6354141D-DB00-467F-B125-BF6F422A1118}">
      <dsp:nvSpPr>
        <dsp:cNvPr id="0" name=""/>
        <dsp:cNvSpPr/>
      </dsp:nvSpPr>
      <dsp:spPr>
        <a:xfrm>
          <a:off x="4823176" y="1992169"/>
          <a:ext cx="2190513" cy="1314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chemeClr val="bg1"/>
              </a:solidFill>
            </a:rPr>
            <a:t>27.5% of pupils accessing Free School Meals</a:t>
          </a:r>
          <a:r>
            <a:rPr lang="en-GB" sz="1400" kern="1200">
              <a:solidFill>
                <a:schemeClr val="bg1"/>
              </a:solidFill>
              <a:latin typeface="Calibri Light" panose="020F0302020204030204"/>
            </a:rPr>
            <a:t> (</a:t>
          </a:r>
          <a:r>
            <a:rPr lang="en-GB" sz="1400" kern="1200">
              <a:solidFill>
                <a:schemeClr val="bg1"/>
              </a:solidFill>
              <a:latin typeface="Calibri Light"/>
              <a:cs typeface="Calibri Light"/>
            </a:rPr>
            <a:t>a 9.2% increase in last 5 years)</a:t>
          </a:r>
          <a:endParaRPr lang="en-US" sz="1400" kern="1200">
            <a:solidFill>
              <a:schemeClr val="bg1"/>
            </a:solidFill>
            <a:latin typeface="Arial"/>
            <a:cs typeface="Arial"/>
          </a:endParaRPr>
        </a:p>
      </dsp:txBody>
      <dsp:txXfrm>
        <a:off x="4823176" y="1992169"/>
        <a:ext cx="2190513" cy="1314308"/>
      </dsp:txXfrm>
    </dsp:sp>
    <dsp:sp modelId="{926541E5-32C1-4EC5-9C4B-439E9340D9CD}">
      <dsp:nvSpPr>
        <dsp:cNvPr id="0" name=""/>
        <dsp:cNvSpPr/>
      </dsp:nvSpPr>
      <dsp:spPr>
        <a:xfrm>
          <a:off x="7232741" y="1992169"/>
          <a:ext cx="2190513" cy="1314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t>58.1% of pupils in Coventry schools are non-White British ethnic origin</a:t>
          </a:r>
          <a:r>
            <a:rPr lang="en-GB" sz="1400" kern="1200">
              <a:latin typeface="Calibri Light" panose="020F0302020204030204"/>
            </a:rPr>
            <a:t> (a 5.9% increase in last 5 years)</a:t>
          </a:r>
          <a:endParaRPr lang="en-US" sz="1400" kern="1200"/>
        </a:p>
      </dsp:txBody>
      <dsp:txXfrm>
        <a:off x="7232741" y="1992169"/>
        <a:ext cx="2190513" cy="1314308"/>
      </dsp:txXfrm>
    </dsp:sp>
    <dsp:sp modelId="{634DDE98-7268-49B0-B06C-5E716C18071B}">
      <dsp:nvSpPr>
        <dsp:cNvPr id="0" name=""/>
        <dsp:cNvSpPr/>
      </dsp:nvSpPr>
      <dsp:spPr>
        <a:xfrm>
          <a:off x="9642307" y="1992169"/>
          <a:ext cx="2190513" cy="1314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4.36% of pupils have an EHCP</a:t>
          </a:r>
          <a:endParaRPr lang="en-US" sz="1400" kern="1200"/>
        </a:p>
      </dsp:txBody>
      <dsp:txXfrm>
        <a:off x="9642307" y="1992169"/>
        <a:ext cx="2190513" cy="1314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BA40A-2B39-43BC-837A-06B61118915F}">
      <dsp:nvSpPr>
        <dsp:cNvPr id="0" name=""/>
        <dsp:cNvSpPr/>
      </dsp:nvSpPr>
      <dsp:spPr>
        <a:xfrm>
          <a:off x="0" y="297108"/>
          <a:ext cx="3390914" cy="17341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Schools Violence Reduction Lead</a:t>
          </a:r>
          <a:endParaRPr lang="en-US" sz="3100" kern="1200" dirty="0"/>
        </a:p>
      </dsp:txBody>
      <dsp:txXfrm>
        <a:off x="84655" y="381763"/>
        <a:ext cx="3221604" cy="1564849"/>
      </dsp:txXfrm>
    </dsp:sp>
    <dsp:sp modelId="{6852EF83-F4C6-4F95-8C7A-92084282B92B}">
      <dsp:nvSpPr>
        <dsp:cNvPr id="0" name=""/>
        <dsp:cNvSpPr/>
      </dsp:nvSpPr>
      <dsp:spPr>
        <a:xfrm>
          <a:off x="0" y="2120547"/>
          <a:ext cx="3390914" cy="173415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Safeguarding in education compliance officer</a:t>
          </a:r>
          <a:endParaRPr lang="en-US" sz="3100" kern="1200" dirty="0"/>
        </a:p>
      </dsp:txBody>
      <dsp:txXfrm>
        <a:off x="84655" y="2205202"/>
        <a:ext cx="3221604" cy="1564849"/>
      </dsp:txXfrm>
    </dsp:sp>
    <dsp:sp modelId="{3FF55E36-6814-465B-9D36-0097783BC1CD}">
      <dsp:nvSpPr>
        <dsp:cNvPr id="0" name=""/>
        <dsp:cNvSpPr/>
      </dsp:nvSpPr>
      <dsp:spPr>
        <a:xfrm>
          <a:off x="0" y="3943987"/>
          <a:ext cx="3390914" cy="17341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Early Help Assessment </a:t>
          </a:r>
          <a:r>
            <a:rPr lang="en-GB" sz="3100" kern="1200" dirty="0">
              <a:latin typeface="+mn-lt"/>
            </a:rPr>
            <a:t>Co-ordinators</a:t>
          </a:r>
          <a:endParaRPr lang="en-US" sz="3100" kern="1200" dirty="0">
            <a:latin typeface="+mn-lt"/>
          </a:endParaRPr>
        </a:p>
      </dsp:txBody>
      <dsp:txXfrm>
        <a:off x="84655" y="4028642"/>
        <a:ext cx="3221604" cy="1564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2FA18-29CA-40EB-9499-1E52711984BA}">
      <dsp:nvSpPr>
        <dsp:cNvPr id="0" name=""/>
        <dsp:cNvSpPr/>
      </dsp:nvSpPr>
      <dsp:spPr>
        <a:xfrm>
          <a:off x="851172" y="1919"/>
          <a:ext cx="824572" cy="82457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D4A27A-B577-4F06-B81F-496B4F964F81}">
      <dsp:nvSpPr>
        <dsp:cNvPr id="0" name=""/>
        <dsp:cNvSpPr/>
      </dsp:nvSpPr>
      <dsp:spPr>
        <a:xfrm>
          <a:off x="1026901" y="177648"/>
          <a:ext cx="473115" cy="4731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0154E2-795B-4092-9917-DD5E4F668716}">
      <dsp:nvSpPr>
        <dsp:cNvPr id="0" name=""/>
        <dsp:cNvSpPr/>
      </dsp:nvSpPr>
      <dsp:spPr>
        <a:xfrm>
          <a:off x="587579" y="1083326"/>
          <a:ext cx="1351757" cy="54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a:t>Section 157/175</a:t>
          </a:r>
          <a:endParaRPr lang="en-US" sz="1600" kern="1200"/>
        </a:p>
      </dsp:txBody>
      <dsp:txXfrm>
        <a:off x="587579" y="1083326"/>
        <a:ext cx="1351757" cy="540703"/>
      </dsp:txXfrm>
    </dsp:sp>
    <dsp:sp modelId="{81F5A436-A543-4ACC-87E9-7811355EAF4D}">
      <dsp:nvSpPr>
        <dsp:cNvPr id="0" name=""/>
        <dsp:cNvSpPr/>
      </dsp:nvSpPr>
      <dsp:spPr>
        <a:xfrm>
          <a:off x="2439488" y="1919"/>
          <a:ext cx="824572" cy="82457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C9C944-0169-41F4-8BE2-4CE6F195174C}">
      <dsp:nvSpPr>
        <dsp:cNvPr id="0" name=""/>
        <dsp:cNvSpPr/>
      </dsp:nvSpPr>
      <dsp:spPr>
        <a:xfrm>
          <a:off x="2615216" y="177648"/>
          <a:ext cx="473115" cy="4731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846A7E-E36D-4674-90A2-C5766233EC43}">
      <dsp:nvSpPr>
        <dsp:cNvPr id="0" name=""/>
        <dsp:cNvSpPr/>
      </dsp:nvSpPr>
      <dsp:spPr>
        <a:xfrm>
          <a:off x="2175895" y="1083326"/>
          <a:ext cx="1351757" cy="54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dirty="0"/>
            <a:t>Continuous improvement </a:t>
          </a:r>
          <a:endParaRPr lang="en-US" sz="1600" kern="1200" dirty="0"/>
        </a:p>
      </dsp:txBody>
      <dsp:txXfrm>
        <a:off x="2175895" y="1083326"/>
        <a:ext cx="1351757" cy="540703"/>
      </dsp:txXfrm>
    </dsp:sp>
    <dsp:sp modelId="{788EDD7D-87E4-46F5-9F49-24A03536F8CF}">
      <dsp:nvSpPr>
        <dsp:cNvPr id="0" name=""/>
        <dsp:cNvSpPr/>
      </dsp:nvSpPr>
      <dsp:spPr>
        <a:xfrm>
          <a:off x="851172" y="1961968"/>
          <a:ext cx="824572" cy="82457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773666-157F-4A6B-AC0A-FBC2CC64C8A4}">
      <dsp:nvSpPr>
        <dsp:cNvPr id="0" name=""/>
        <dsp:cNvSpPr/>
      </dsp:nvSpPr>
      <dsp:spPr>
        <a:xfrm>
          <a:off x="1026901" y="2137697"/>
          <a:ext cx="473115" cy="4731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8E229C-03AA-455F-9930-6BFD6294C47F}">
      <dsp:nvSpPr>
        <dsp:cNvPr id="0" name=""/>
        <dsp:cNvSpPr/>
      </dsp:nvSpPr>
      <dsp:spPr>
        <a:xfrm>
          <a:off x="587579" y="3043375"/>
          <a:ext cx="1351757" cy="54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a:t>Co-production</a:t>
          </a:r>
          <a:endParaRPr lang="en-US" sz="1600" kern="1200"/>
        </a:p>
      </dsp:txBody>
      <dsp:txXfrm>
        <a:off x="587579" y="3043375"/>
        <a:ext cx="1351757" cy="540703"/>
      </dsp:txXfrm>
    </dsp:sp>
    <dsp:sp modelId="{C7BDAE37-6C81-4ACE-A44A-37A031869EDD}">
      <dsp:nvSpPr>
        <dsp:cNvPr id="0" name=""/>
        <dsp:cNvSpPr/>
      </dsp:nvSpPr>
      <dsp:spPr>
        <a:xfrm>
          <a:off x="2439488" y="1961968"/>
          <a:ext cx="824572" cy="82457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605EC1-904F-4372-B0F0-D7965E3A8ADE}">
      <dsp:nvSpPr>
        <dsp:cNvPr id="0" name=""/>
        <dsp:cNvSpPr/>
      </dsp:nvSpPr>
      <dsp:spPr>
        <a:xfrm>
          <a:off x="2615216" y="2137697"/>
          <a:ext cx="473115" cy="4731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09F5C1-CFC0-4214-9D74-A8D733C4DA54}">
      <dsp:nvSpPr>
        <dsp:cNvPr id="0" name=""/>
        <dsp:cNvSpPr/>
      </dsp:nvSpPr>
      <dsp:spPr>
        <a:xfrm>
          <a:off x="2175895" y="3043375"/>
          <a:ext cx="1351757" cy="54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a:t>Professional curiosity </a:t>
          </a:r>
          <a:endParaRPr lang="en-US" sz="1600" kern="1200"/>
        </a:p>
      </dsp:txBody>
      <dsp:txXfrm>
        <a:off x="2175895" y="3043375"/>
        <a:ext cx="1351757" cy="540703"/>
      </dsp:txXfrm>
    </dsp:sp>
    <dsp:sp modelId="{AB573BC2-53B9-4268-B342-6B60F2ECE785}">
      <dsp:nvSpPr>
        <dsp:cNvPr id="0" name=""/>
        <dsp:cNvSpPr/>
      </dsp:nvSpPr>
      <dsp:spPr>
        <a:xfrm>
          <a:off x="851172" y="3922017"/>
          <a:ext cx="824572" cy="82457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5A0C59-52BB-4FBD-86B9-D4EF4ECE56B7}">
      <dsp:nvSpPr>
        <dsp:cNvPr id="0" name=""/>
        <dsp:cNvSpPr/>
      </dsp:nvSpPr>
      <dsp:spPr>
        <a:xfrm>
          <a:off x="1026901" y="4097746"/>
          <a:ext cx="473115" cy="4731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0A6A14-4967-49CD-8F6A-E62090D89480}">
      <dsp:nvSpPr>
        <dsp:cNvPr id="0" name=""/>
        <dsp:cNvSpPr/>
      </dsp:nvSpPr>
      <dsp:spPr>
        <a:xfrm>
          <a:off x="587579" y="5003423"/>
          <a:ext cx="1351757" cy="54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dirty="0"/>
            <a:t>Your Voice matters</a:t>
          </a:r>
          <a:endParaRPr lang="en-US" sz="1600" kern="1200" dirty="0"/>
        </a:p>
      </dsp:txBody>
      <dsp:txXfrm>
        <a:off x="587579" y="5003423"/>
        <a:ext cx="1351757" cy="540703"/>
      </dsp:txXfrm>
    </dsp:sp>
    <dsp:sp modelId="{EEBC2AA7-B8D8-4A33-8694-840D67CAE310}">
      <dsp:nvSpPr>
        <dsp:cNvPr id="0" name=""/>
        <dsp:cNvSpPr/>
      </dsp:nvSpPr>
      <dsp:spPr>
        <a:xfrm>
          <a:off x="2439488" y="3922017"/>
          <a:ext cx="824572" cy="82457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FF128-91BB-4652-AD25-2FB662599987}">
      <dsp:nvSpPr>
        <dsp:cNvPr id="0" name=""/>
        <dsp:cNvSpPr/>
      </dsp:nvSpPr>
      <dsp:spPr>
        <a:xfrm>
          <a:off x="2615216" y="4097746"/>
          <a:ext cx="473115" cy="47311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200A7D-CBB5-43EA-8BD5-31BFE2544392}">
      <dsp:nvSpPr>
        <dsp:cNvPr id="0" name=""/>
        <dsp:cNvSpPr/>
      </dsp:nvSpPr>
      <dsp:spPr>
        <a:xfrm>
          <a:off x="2175895" y="5003423"/>
          <a:ext cx="1351757" cy="54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a:t>Cov One Big Voice Survey </a:t>
          </a:r>
          <a:endParaRPr lang="en-US" sz="1600" kern="1200"/>
        </a:p>
      </dsp:txBody>
      <dsp:txXfrm>
        <a:off x="2175895" y="5003423"/>
        <a:ext cx="1351757" cy="5407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A21B2-F05D-4D2E-9FB1-85CBA7D6581D}" type="datetimeFigureOut">
              <a:rPr lang="en-GB" smtClean="0"/>
              <a:t>25/03/2024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F169F-168D-4CEF-BD1F-304B615AF624}" type="slidenum">
              <a:rPr lang="en-GB" smtClean="0"/>
              <a:t>‹#›</a:t>
            </a:fld>
            <a:endParaRPr lang="en-GB"/>
          </a:p>
        </p:txBody>
      </p:sp>
    </p:spTree>
    <p:extLst>
      <p:ext uri="{BB962C8B-B14F-4D97-AF65-F5344CB8AC3E}">
        <p14:creationId xmlns:p14="http://schemas.microsoft.com/office/powerpoint/2010/main" val="393412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9913"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02334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RS</a:t>
            </a:r>
            <a:endParaRPr lang="en-US"/>
          </a:p>
          <a:p>
            <a:r>
              <a:rPr lang="en-US"/>
              <a:t>Coventry benefits from a strong and embedded education partnership approach with </a:t>
            </a:r>
            <a:r>
              <a:rPr lang="en-US" err="1"/>
              <a:t>formalised</a:t>
            </a:r>
            <a:r>
              <a:rPr lang="en-US"/>
              <a:t> communication channels and planned systematic engagement with all Headteachers regardless of status. We also have a Collaboratives and networks school improvement model which facilitates shared school improvement activity and school to school support, enabling a focus on citywide school improvement priorities.</a:t>
            </a:r>
          </a:p>
          <a:p>
            <a:endParaRPr lang="en-US">
              <a:cs typeface="Calibri"/>
            </a:endParaRPr>
          </a:p>
          <a:p>
            <a:r>
              <a:rPr lang="en-US">
                <a:cs typeface="Calibri"/>
              </a:rPr>
              <a:t>CSCP – RE to add</a:t>
            </a:r>
          </a:p>
          <a:p>
            <a:endParaRPr lang="en-US">
              <a:cs typeface="Calibri"/>
            </a:endParaRPr>
          </a:p>
          <a:p>
            <a:r>
              <a:rPr lang="en-US">
                <a:cs typeface="Calibri"/>
              </a:rPr>
              <a:t>DSLs </a:t>
            </a:r>
            <a:r>
              <a:rPr lang="en-US"/>
              <a:t> - The Safeguarding Reference Group (SRG) and DSL Briefings happen quarterly and are well-attended. The SRG group provides an opportunity to reflect with schools on their experiences of safeguarding concerns over the last quarter, feedback is shared with the Local Authority by the SIE Advisor. The quarterly DSL briefing meetings provide a conduit to enable education colleagues to be fully briefed on policy updates and secure ongoing access to safeguarding training</a:t>
            </a:r>
            <a:endParaRPr lang="en-US">
              <a:cs typeface="Calibri"/>
            </a:endParaRPr>
          </a:p>
          <a:p>
            <a:endParaRPr lang="en-US">
              <a:cs typeface="Calibri"/>
            </a:endParaRPr>
          </a:p>
          <a:p>
            <a:r>
              <a:rPr lang="en-US"/>
              <a:t>There is effective partnership working between schools and the police.  The city-wide briefings and area-based panels enable partners to share context, intelligence, current priorities and updates on operations and plans that are upcoming or being acted on.</a:t>
            </a:r>
            <a:endParaRPr lang="en-US">
              <a:cs typeface="Calibri"/>
            </a:endParaRPr>
          </a:p>
          <a:p>
            <a:r>
              <a:rPr lang="en-US"/>
              <a:t>The six local panels are hosted and chaired by a school lead. The primary and secondary panel is hosted within the same school as the secondary panel and often the primary chairs will stay within the secondary panel and vice versa. </a:t>
            </a:r>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A6FE4-99C2-4A6B-97E8-601676B44B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82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RS:</a:t>
            </a:r>
          </a:p>
          <a:p>
            <a:r>
              <a:rPr lang="en-US"/>
              <a:t>As part of the City’s public health approach to serious youth violence, and our original 10-year Violence Prevention Strategy education has invested in a dedicated Schools Violence Reduction Lead post. This post forms a core component of the education response to the Serious Violence Duty; and provides a strategic link between Education, Violence Reduction Partnership, Police, Youth Justice, wider children’s services and schools.  </a:t>
            </a:r>
          </a:p>
          <a:p>
            <a:endParaRPr lang="en-US"/>
          </a:p>
          <a:p>
            <a:r>
              <a:rPr lang="en-US"/>
              <a:t>The Safeguarding in Education (SIE) Service provides a comprehensive range of information, training and safeguarding audit visits (which seek to review and evaluate the quality of the school’s safeguarding responses collaboratively with them), template policies (Child Protection/Safeguarding), monthly newsletters and responsive advice for all schools.</a:t>
            </a:r>
            <a:endParaRPr lang="en-US">
              <a:cs typeface="Calibri"/>
            </a:endParaRPr>
          </a:p>
          <a:p>
            <a:endParaRPr lang="en-US">
              <a:cs typeface="Calibri"/>
            </a:endParaRPr>
          </a:p>
          <a:p>
            <a:r>
              <a:rPr lang="en-US">
                <a:cs typeface="Calibri"/>
              </a:rPr>
              <a:t>EHACs – assigned to each school – </a:t>
            </a:r>
            <a:r>
              <a:rPr lang="en-US" err="1">
                <a:cs typeface="Calibri"/>
              </a:rPr>
              <a:t>faciliate</a:t>
            </a:r>
            <a:r>
              <a:rPr lang="en-US">
                <a:cs typeface="Calibri"/>
              </a:rPr>
              <a:t> and signpost, support EH assessments, Right Help Right Time</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A6FE4-99C2-4A6B-97E8-601676B44B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748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t>
            </a:r>
          </a:p>
          <a:p>
            <a:r>
              <a:rPr lang="en-US">
                <a:cs typeface="Calibri"/>
              </a:rPr>
              <a:t>Section 157/175 - 100% compliance</a:t>
            </a:r>
            <a:endParaRPr lang="en-US"/>
          </a:p>
          <a:p>
            <a:r>
              <a:rPr lang="en-US">
                <a:cs typeface="Calibri"/>
              </a:rPr>
              <a:t>Taking part in Audits, receiving feedback, evaluating approach</a:t>
            </a:r>
          </a:p>
          <a:p>
            <a:r>
              <a:rPr lang="en-US">
                <a:cs typeface="Calibri"/>
              </a:rPr>
              <a:t>Children and young persons voice</a:t>
            </a:r>
          </a:p>
          <a:p>
            <a:endParaRPr lang="en-US">
              <a:cs typeface="Calibri"/>
            </a:endParaRPr>
          </a:p>
          <a:p>
            <a:r>
              <a:rPr lang="en-US">
                <a:cs typeface="Calibri"/>
              </a:rPr>
              <a:t>RE to add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A6FE4-99C2-4A6B-97E8-601676B44B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23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Testing out concepts through pathfinders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6029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box:</a:t>
            </a:r>
          </a:p>
          <a:p>
            <a:r>
              <a:rPr lang="en-GB" dirty="0"/>
              <a:t>-so that everyone understands when the National Framework will be issued and how to locate themselves in the guidance to understand their roles and responsibilities</a:t>
            </a:r>
          </a:p>
          <a:p>
            <a:endParaRPr lang="en-GB" dirty="0"/>
          </a:p>
          <a:p>
            <a:r>
              <a:rPr lang="en-GB" dirty="0"/>
              <a:t>- so they understand how the National Framework will set the outcomes that local authorities should achieve. Whilst the National Framework will primarily be guidance for LAs, the revised guidance will reflect what Working Together asks of others to support multi-agency working so it is important that everyone knows to expect this. </a:t>
            </a:r>
          </a:p>
          <a:p>
            <a:endParaRPr lang="en-GB" dirty="0"/>
          </a:p>
          <a:p>
            <a:r>
              <a:rPr lang="en-GB" dirty="0"/>
              <a:t>-In regions, start to reflect on how you can use existing opportunities to </a:t>
            </a:r>
          </a:p>
          <a:p>
            <a:r>
              <a:rPr lang="en-GB" dirty="0"/>
              <a:t>connect and reflect on what you will do to change and improve practice. </a:t>
            </a:r>
          </a:p>
          <a:p>
            <a:endParaRPr lang="en-GB" dirty="0"/>
          </a:p>
          <a:p>
            <a:r>
              <a:rPr lang="en-GB" dirty="0"/>
              <a:t>-The National Framework is national guidance, but there will be numerous ways that change can happen locally to make an immediate difference in the lives of children, young people, and families. Consider how to develop fresh conversations on what could be improved locally, and what might need to happen to facilitate these changes.</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3240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1DC78-FE64-4322-9E89-52838A8021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583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56C80B-DFB3-4565-8519-FEAA651DE7B0}" type="slidenum">
              <a:rPr lang="en-GB" smtClean="0"/>
              <a:t>17</a:t>
            </a:fld>
            <a:endParaRPr lang="en-GB"/>
          </a:p>
        </p:txBody>
      </p:sp>
    </p:spTree>
    <p:extLst>
      <p:ext uri="{BB962C8B-B14F-4D97-AF65-F5344CB8AC3E}">
        <p14:creationId xmlns:p14="http://schemas.microsoft.com/office/powerpoint/2010/main" val="347624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000000"/>
                </a:solidFill>
                <a:latin typeface="Calibri"/>
                <a:ea typeface="Calibri" panose="020F0502020204030204" pitchFamily="34" charset="0"/>
                <a:cs typeface="Calibri"/>
              </a:rPr>
              <a:t>RE: </a:t>
            </a:r>
            <a:endParaRPr lang="en-GB">
              <a:solidFill>
                <a:srgbClr val="000000"/>
              </a:solidFill>
              <a:latin typeface="Calibri"/>
              <a:ea typeface="Calibri" panose="020F0502020204030204" pitchFamily="34" charset="0"/>
              <a:cs typeface="Calibri"/>
            </a:endParaRPr>
          </a:p>
          <a:p>
            <a:endParaRPr lang="en-GB" sz="1800">
              <a:solidFill>
                <a:srgbClr val="000000"/>
              </a:solidFill>
              <a:latin typeface="Calibri"/>
              <a:ea typeface="Calibri" panose="020F0502020204030204" pitchFamily="34" charset="0"/>
              <a:cs typeface="Calibri"/>
            </a:endParaRPr>
          </a:p>
          <a:p>
            <a:r>
              <a:rPr lang="en-GB" sz="1800">
                <a:solidFill>
                  <a:srgbClr val="000000"/>
                </a:solidFill>
                <a:latin typeface="Calibri"/>
                <a:ea typeface="Calibri" panose="020F0502020204030204" pitchFamily="34" charset="0"/>
                <a:cs typeface="Calibri"/>
              </a:rPr>
              <a:t>Coventry</a:t>
            </a:r>
            <a:r>
              <a:rPr lang="en-GB" sz="1800">
                <a:solidFill>
                  <a:srgbClr val="000000"/>
                </a:solidFill>
                <a:effectLst/>
                <a:latin typeface="Calibri"/>
                <a:ea typeface="Calibri" panose="020F0502020204030204" pitchFamily="34" charset="0"/>
                <a:cs typeface="Calibri"/>
              </a:rPr>
              <a:t> has a One Coventry approach, </a:t>
            </a:r>
            <a:r>
              <a:rPr lang="en-GB" sz="1800" b="1">
                <a:solidFill>
                  <a:srgbClr val="000000"/>
                </a:solidFill>
                <a:effectLst/>
                <a:latin typeface="Calibri"/>
                <a:ea typeface="Calibri" panose="020F0502020204030204" pitchFamily="34" charset="0"/>
                <a:cs typeface="Calibri"/>
              </a:rPr>
              <a:t>‘Working together to improve our city and the lives of those who live, work and study here</a:t>
            </a:r>
            <a:r>
              <a:rPr lang="en-GB" sz="1800">
                <a:solidFill>
                  <a:srgbClr val="000000"/>
                </a:solidFill>
                <a:effectLst/>
                <a:latin typeface="Calibri"/>
                <a:ea typeface="Calibri" panose="020F0502020204030204" pitchFamily="34" charset="0"/>
                <a:cs typeface="Calibri"/>
              </a:rPr>
              <a:t>”. There are 3 priorities under this plan, one of them being ‘Improving outcomes and tackling inequalities within our communities’. Coventry has a strong, co-ordinated partnership approach to</a:t>
            </a:r>
            <a:r>
              <a:rPr lang="en-GB" sz="1800">
                <a:solidFill>
                  <a:srgbClr val="000000"/>
                </a:solidFill>
                <a:latin typeface="Calibri"/>
                <a:ea typeface="Calibri" panose="020F0502020204030204" pitchFamily="34" charset="0"/>
                <a:cs typeface="Calibri"/>
              </a:rPr>
              <a:t> Safeguarding including contextual </a:t>
            </a:r>
            <a:r>
              <a:rPr lang="en-GB" sz="1800" err="1">
                <a:solidFill>
                  <a:srgbClr val="000000"/>
                </a:solidFill>
                <a:latin typeface="Calibri"/>
                <a:ea typeface="Calibri" panose="020F0502020204030204" pitchFamily="34" charset="0"/>
                <a:cs typeface="Calibri"/>
              </a:rPr>
              <a:t>safeguading</a:t>
            </a:r>
            <a:r>
              <a:rPr lang="en-GB" sz="1800">
                <a:solidFill>
                  <a:srgbClr val="000000"/>
                </a:solidFill>
                <a:latin typeface="Calibri"/>
                <a:ea typeface="Calibri" panose="020F0502020204030204" pitchFamily="34" charset="0"/>
                <a:cs typeface="Calibri"/>
              </a:rPr>
              <a:t>,</a:t>
            </a:r>
            <a:r>
              <a:rPr lang="en-GB" sz="1800">
                <a:solidFill>
                  <a:srgbClr val="000000"/>
                </a:solidFill>
                <a:effectLst/>
                <a:latin typeface="Calibri"/>
                <a:ea typeface="Calibri" panose="020F0502020204030204" pitchFamily="34" charset="0"/>
                <a:cs typeface="Calibri"/>
              </a:rPr>
              <a:t> </a:t>
            </a:r>
            <a:r>
              <a:rPr lang="en-GB" sz="1800">
                <a:solidFill>
                  <a:srgbClr val="000000"/>
                </a:solidFill>
                <a:latin typeface="Calibri"/>
                <a:ea typeface="Calibri" panose="020F0502020204030204" pitchFamily="34" charset="0"/>
                <a:cs typeface="Calibri"/>
              </a:rPr>
              <a:t>and an embedded approach around </a:t>
            </a:r>
            <a:r>
              <a:rPr lang="en-GB" sz="1800">
                <a:solidFill>
                  <a:srgbClr val="000000"/>
                </a:solidFill>
                <a:effectLst/>
                <a:latin typeface="Calibri"/>
                <a:ea typeface="Calibri" panose="020F0502020204030204" pitchFamily="34" charset="0"/>
                <a:cs typeface="Calibri"/>
              </a:rPr>
              <a:t>Serious Youth Violence</a:t>
            </a:r>
            <a:r>
              <a:rPr lang="en-GB" sz="1800">
                <a:solidFill>
                  <a:srgbClr val="000000"/>
                </a:solidFill>
                <a:latin typeface="Calibri"/>
                <a:ea typeface="Calibri" panose="020F0502020204030204" pitchFamily="34" charset="0"/>
                <a:cs typeface="Calibri"/>
              </a:rPr>
              <a:t> and criminal</a:t>
            </a:r>
            <a:r>
              <a:rPr lang="en-GB" sz="1800">
                <a:solidFill>
                  <a:srgbClr val="000000"/>
                </a:solidFill>
                <a:effectLst/>
                <a:latin typeface="Calibri"/>
                <a:ea typeface="Calibri" panose="020F0502020204030204" pitchFamily="34" charset="0"/>
                <a:cs typeface="Calibri"/>
              </a:rPr>
              <a:t> </a:t>
            </a:r>
            <a:r>
              <a:rPr lang="en-GB" sz="1800">
                <a:solidFill>
                  <a:srgbClr val="000000"/>
                </a:solidFill>
                <a:latin typeface="Calibri"/>
                <a:ea typeface="Calibri" panose="020F0502020204030204" pitchFamily="34" charset="0"/>
                <a:cs typeface="Calibri"/>
              </a:rPr>
              <a:t>exploitation </a:t>
            </a:r>
            <a:r>
              <a:rPr lang="en-GB" sz="1800">
                <a:solidFill>
                  <a:srgbClr val="000000"/>
                </a:solidFill>
                <a:effectLst/>
                <a:latin typeface="Calibri"/>
                <a:ea typeface="Calibri" panose="020F0502020204030204" pitchFamily="34" charset="0"/>
                <a:cs typeface="Calibri"/>
              </a:rPr>
              <a:t>across the City</a:t>
            </a:r>
            <a:endParaRPr lang="en-GB">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68D1B-6786-4321-9E7F-7D7D02E01A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14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t>
            </a:r>
          </a:p>
          <a:p>
            <a:endParaRPr lang="en-US">
              <a:cs typeface="Calibri"/>
            </a:endParaRPr>
          </a:p>
          <a:p>
            <a:endParaRPr lang="en-US">
              <a:cs typeface="Calibri"/>
            </a:endParaRPr>
          </a:p>
          <a:p>
            <a:r>
              <a:rPr lang="en-US">
                <a:cs typeface="Calibri"/>
              </a:rPr>
              <a:t>Primary Headteacher – chairs an early help group as part of our Education Partnership Structure – with representatives from across the phases and networks</a:t>
            </a:r>
            <a:endParaRPr lang="en-US"/>
          </a:p>
          <a:p>
            <a:r>
              <a:rPr lang="en-US">
                <a:cs typeface="Calibri"/>
              </a:rPr>
              <a:t>Vice – Chair on our CSCP Early Help Strategic Group responsible for the delivery of our Early Help Outcomes as part of our updated strategy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A6FE4-99C2-4A6B-97E8-601676B44B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34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A6FE4-99C2-4A6B-97E8-601676B44B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138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RS</a:t>
            </a:r>
          </a:p>
          <a:p>
            <a:r>
              <a:rPr lang="en-US">
                <a:cs typeface="Calibri"/>
              </a:rPr>
              <a:t>Some key stats – which I will not go through in detail but gives a sense of size, scale and some of the challenges in Coventry in relation to changing demographics</a:t>
            </a:r>
            <a:endParaRPr lang="en-US"/>
          </a:p>
          <a:p>
            <a:endParaRPr lang="en-US">
              <a:cs typeface="Calibri"/>
            </a:endParaRPr>
          </a:p>
          <a:p>
            <a:r>
              <a:rPr lang="en-US">
                <a:cs typeface="Calibri"/>
              </a:rPr>
              <a:t>117 schools roughly 50% maintained / academy, completely </a:t>
            </a:r>
            <a:r>
              <a:rPr lang="en-US" err="1">
                <a:cs typeface="Calibri"/>
              </a:rPr>
              <a:t>academised</a:t>
            </a:r>
            <a:r>
              <a:rPr lang="en-US">
                <a:cs typeface="Calibri"/>
              </a:rPr>
              <a:t> secondary sector</a:t>
            </a:r>
          </a:p>
          <a:p>
            <a:r>
              <a:rPr lang="en-US">
                <a:cs typeface="Calibri"/>
              </a:rPr>
              <a:t>Seen an improving trajectory of Ofsted outcomes but currently slightly below SN and national</a:t>
            </a:r>
          </a:p>
          <a:p>
            <a:r>
              <a:rPr lang="en-US">
                <a:cs typeface="Calibri"/>
              </a:rPr>
              <a:t>Population increase just hit year 7, but despite a lower birth rate seeing unprecedented in year increase from new arrivals to city</a:t>
            </a:r>
          </a:p>
          <a:p>
            <a:r>
              <a:rPr lang="en-US">
                <a:cs typeface="Calibri"/>
              </a:rPr>
              <a:t>Pressure on sufficiency of places, and levels of transience</a:t>
            </a:r>
          </a:p>
          <a:p>
            <a:r>
              <a:rPr lang="en-US">
                <a:cs typeface="Calibri"/>
              </a:rPr>
              <a:t>Deprivation levels of the cohort are growing, as is proportion of non-white </a:t>
            </a:r>
            <a:r>
              <a:rPr lang="en-US" err="1">
                <a:cs typeface="Calibri"/>
              </a:rPr>
              <a:t>british</a:t>
            </a:r>
            <a:endParaRPr lang="en-US">
              <a:cs typeface="Calibri"/>
            </a:endParaRPr>
          </a:p>
          <a:p>
            <a:r>
              <a:rPr lang="en-US">
                <a:cs typeface="Calibri"/>
              </a:rPr>
              <a:t>We're lower end of pupils with an EHCP, high SEN support and a growing area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A6FE4-99C2-4A6B-97E8-601676B44B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62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2E24-1088-630B-9CFF-0F20089A88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C53571-6EC2-123E-F749-E82C04377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1B8546-234C-02DD-89C0-44A95F06DEF4}"/>
              </a:ext>
            </a:extLst>
          </p:cNvPr>
          <p:cNvSpPr>
            <a:spLocks noGrp="1"/>
          </p:cNvSpPr>
          <p:nvPr>
            <p:ph type="dt" sz="half" idx="10"/>
          </p:nvPr>
        </p:nvSpPr>
        <p:spPr/>
        <p:txBody>
          <a:bodyPr/>
          <a:lstStyle/>
          <a:p>
            <a:fld id="{543A4DDE-4A32-46D7-9ECB-A304D5306645}" type="datetimeFigureOut">
              <a:rPr lang="en-GB" smtClean="0"/>
              <a:t>25/03/2024</a:t>
            </a:fld>
            <a:endParaRPr lang="en-GB"/>
          </a:p>
        </p:txBody>
      </p:sp>
      <p:sp>
        <p:nvSpPr>
          <p:cNvPr id="5" name="Footer Placeholder 4">
            <a:extLst>
              <a:ext uri="{FF2B5EF4-FFF2-40B4-BE49-F238E27FC236}">
                <a16:creationId xmlns:a16="http://schemas.microsoft.com/office/drawing/2014/main" id="{7EF0AA76-943C-2641-59F7-3378FB171A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FD9258-F169-885C-13B4-E319F78BB05A}"/>
              </a:ext>
            </a:extLst>
          </p:cNvPr>
          <p:cNvSpPr>
            <a:spLocks noGrp="1"/>
          </p:cNvSpPr>
          <p:nvPr>
            <p:ph type="sldNum" sz="quarter" idx="12"/>
          </p:nvPr>
        </p:nvSpPr>
        <p:spPr/>
        <p:txBody>
          <a:bodyPr/>
          <a:lstStyle/>
          <a:p>
            <a:fld id="{4F237D92-5643-46CD-98B4-96721D874A42}" type="slidenum">
              <a:rPr lang="en-GB" smtClean="0"/>
              <a:t>‹#›</a:t>
            </a:fld>
            <a:endParaRPr lang="en-GB"/>
          </a:p>
        </p:txBody>
      </p:sp>
    </p:spTree>
    <p:extLst>
      <p:ext uri="{BB962C8B-B14F-4D97-AF65-F5344CB8AC3E}">
        <p14:creationId xmlns:p14="http://schemas.microsoft.com/office/powerpoint/2010/main" val="1269463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D059-EDC1-0023-C7AB-151854A009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560124-C210-44DA-86B2-46AFB2C85F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88D404-3A76-72F4-8FFA-4EC99E8BE6D9}"/>
              </a:ext>
            </a:extLst>
          </p:cNvPr>
          <p:cNvSpPr>
            <a:spLocks noGrp="1"/>
          </p:cNvSpPr>
          <p:nvPr>
            <p:ph type="dt" sz="half" idx="10"/>
          </p:nvPr>
        </p:nvSpPr>
        <p:spPr/>
        <p:txBody>
          <a:bodyPr/>
          <a:lstStyle/>
          <a:p>
            <a:fld id="{543A4DDE-4A32-46D7-9ECB-A304D5306645}" type="datetimeFigureOut">
              <a:rPr lang="en-GB" smtClean="0"/>
              <a:t>25/03/2024</a:t>
            </a:fld>
            <a:endParaRPr lang="en-GB"/>
          </a:p>
        </p:txBody>
      </p:sp>
      <p:sp>
        <p:nvSpPr>
          <p:cNvPr id="5" name="Footer Placeholder 4">
            <a:extLst>
              <a:ext uri="{FF2B5EF4-FFF2-40B4-BE49-F238E27FC236}">
                <a16:creationId xmlns:a16="http://schemas.microsoft.com/office/drawing/2014/main" id="{D62FE9A2-8A79-16B4-1C2E-88F9367CB6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41D43-D504-334F-C727-900222396C75}"/>
              </a:ext>
            </a:extLst>
          </p:cNvPr>
          <p:cNvSpPr>
            <a:spLocks noGrp="1"/>
          </p:cNvSpPr>
          <p:nvPr>
            <p:ph type="sldNum" sz="quarter" idx="12"/>
          </p:nvPr>
        </p:nvSpPr>
        <p:spPr/>
        <p:txBody>
          <a:bodyPr/>
          <a:lstStyle/>
          <a:p>
            <a:fld id="{4F237D92-5643-46CD-98B4-96721D874A42}" type="slidenum">
              <a:rPr lang="en-GB" smtClean="0"/>
              <a:t>‹#›</a:t>
            </a:fld>
            <a:endParaRPr lang="en-GB"/>
          </a:p>
        </p:txBody>
      </p:sp>
    </p:spTree>
    <p:extLst>
      <p:ext uri="{BB962C8B-B14F-4D97-AF65-F5344CB8AC3E}">
        <p14:creationId xmlns:p14="http://schemas.microsoft.com/office/powerpoint/2010/main" val="3000711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17AEE8-2D88-CCED-0764-CEA75F1F00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EF1FD4-4E3A-D96A-2037-723FFE36F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CDA8A9-2899-A1E9-F2CA-430DC5D245E6}"/>
              </a:ext>
            </a:extLst>
          </p:cNvPr>
          <p:cNvSpPr>
            <a:spLocks noGrp="1"/>
          </p:cNvSpPr>
          <p:nvPr>
            <p:ph type="dt" sz="half" idx="10"/>
          </p:nvPr>
        </p:nvSpPr>
        <p:spPr/>
        <p:txBody>
          <a:bodyPr/>
          <a:lstStyle/>
          <a:p>
            <a:fld id="{543A4DDE-4A32-46D7-9ECB-A304D5306645}" type="datetimeFigureOut">
              <a:rPr lang="en-GB" smtClean="0"/>
              <a:t>25/03/2024</a:t>
            </a:fld>
            <a:endParaRPr lang="en-GB"/>
          </a:p>
        </p:txBody>
      </p:sp>
      <p:sp>
        <p:nvSpPr>
          <p:cNvPr id="5" name="Footer Placeholder 4">
            <a:extLst>
              <a:ext uri="{FF2B5EF4-FFF2-40B4-BE49-F238E27FC236}">
                <a16:creationId xmlns:a16="http://schemas.microsoft.com/office/drawing/2014/main" id="{34F13815-EBE1-0110-6937-399E4C5A2C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533A6B-BA0E-1C66-77A4-188C15E0FBE9}"/>
              </a:ext>
            </a:extLst>
          </p:cNvPr>
          <p:cNvSpPr>
            <a:spLocks noGrp="1"/>
          </p:cNvSpPr>
          <p:nvPr>
            <p:ph type="sldNum" sz="quarter" idx="12"/>
          </p:nvPr>
        </p:nvSpPr>
        <p:spPr/>
        <p:txBody>
          <a:bodyPr/>
          <a:lstStyle/>
          <a:p>
            <a:fld id="{4F237D92-5643-46CD-98B4-96721D874A42}" type="slidenum">
              <a:rPr lang="en-GB" smtClean="0"/>
              <a:t>‹#›</a:t>
            </a:fld>
            <a:endParaRPr lang="en-GB"/>
          </a:p>
        </p:txBody>
      </p:sp>
    </p:spTree>
    <p:extLst>
      <p:ext uri="{BB962C8B-B14F-4D97-AF65-F5344CB8AC3E}">
        <p14:creationId xmlns:p14="http://schemas.microsoft.com/office/powerpoint/2010/main" val="1488249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0456-EB00-8E83-5887-CD8E8F30F7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3F934E-0F47-BA52-7138-A74905A75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48014C-B443-C80F-56D9-7097436DCE25}"/>
              </a:ext>
            </a:extLst>
          </p:cNvPr>
          <p:cNvSpPr>
            <a:spLocks noGrp="1"/>
          </p:cNvSpPr>
          <p:nvPr>
            <p:ph type="dt" sz="half" idx="10"/>
          </p:nvPr>
        </p:nvSpPr>
        <p:spPr/>
        <p:txBody>
          <a:bodyPr/>
          <a:lstStyle/>
          <a:p>
            <a:fld id="{2478A8A4-B93A-483E-9368-451E2BC6652C}" type="datetimeFigureOut">
              <a:rPr lang="en-GB" smtClean="0"/>
              <a:t>25/03/2024</a:t>
            </a:fld>
            <a:endParaRPr lang="en-GB"/>
          </a:p>
        </p:txBody>
      </p:sp>
      <p:sp>
        <p:nvSpPr>
          <p:cNvPr id="5" name="Footer Placeholder 4">
            <a:extLst>
              <a:ext uri="{FF2B5EF4-FFF2-40B4-BE49-F238E27FC236}">
                <a16:creationId xmlns:a16="http://schemas.microsoft.com/office/drawing/2014/main" id="{05AF420B-52CB-79FF-CC10-977FF1DE07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314880-E0B5-F5C5-36B4-5DECF1D111F5}"/>
              </a:ext>
            </a:extLst>
          </p:cNvPr>
          <p:cNvSpPr>
            <a:spLocks noGrp="1"/>
          </p:cNvSpPr>
          <p:nvPr>
            <p:ph type="sldNum" sz="quarter" idx="12"/>
          </p:nvPr>
        </p:nvSpPr>
        <p:spPr/>
        <p:txBody>
          <a:bodyPr/>
          <a:lstStyle/>
          <a:p>
            <a:fld id="{6688CC1B-CBA7-466B-9978-C91C611C862A}" type="slidenum">
              <a:rPr lang="en-GB" smtClean="0"/>
              <a:t>‹#›</a:t>
            </a:fld>
            <a:endParaRPr lang="en-GB"/>
          </a:p>
        </p:txBody>
      </p:sp>
    </p:spTree>
    <p:extLst>
      <p:ext uri="{BB962C8B-B14F-4D97-AF65-F5344CB8AC3E}">
        <p14:creationId xmlns:p14="http://schemas.microsoft.com/office/powerpoint/2010/main" val="1921757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9D67-4805-B366-F685-9143F540E1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423719-A803-1F9E-DC61-59834B39FE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2BA440-5896-442E-6300-D840CC6A9E11}"/>
              </a:ext>
            </a:extLst>
          </p:cNvPr>
          <p:cNvSpPr>
            <a:spLocks noGrp="1"/>
          </p:cNvSpPr>
          <p:nvPr>
            <p:ph type="dt" sz="half" idx="10"/>
          </p:nvPr>
        </p:nvSpPr>
        <p:spPr/>
        <p:txBody>
          <a:bodyPr/>
          <a:lstStyle/>
          <a:p>
            <a:fld id="{2478A8A4-B93A-483E-9368-451E2BC6652C}" type="datetimeFigureOut">
              <a:rPr lang="en-GB" smtClean="0"/>
              <a:t>25/03/2024</a:t>
            </a:fld>
            <a:endParaRPr lang="en-GB"/>
          </a:p>
        </p:txBody>
      </p:sp>
      <p:sp>
        <p:nvSpPr>
          <p:cNvPr id="5" name="Footer Placeholder 4">
            <a:extLst>
              <a:ext uri="{FF2B5EF4-FFF2-40B4-BE49-F238E27FC236}">
                <a16:creationId xmlns:a16="http://schemas.microsoft.com/office/drawing/2014/main" id="{C50A098F-A791-4FD3-003D-C366BE34BC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BE409F-D0D7-2F6A-940C-361CB50C13BE}"/>
              </a:ext>
            </a:extLst>
          </p:cNvPr>
          <p:cNvSpPr>
            <a:spLocks noGrp="1"/>
          </p:cNvSpPr>
          <p:nvPr>
            <p:ph type="sldNum" sz="quarter" idx="12"/>
          </p:nvPr>
        </p:nvSpPr>
        <p:spPr/>
        <p:txBody>
          <a:bodyPr/>
          <a:lstStyle/>
          <a:p>
            <a:fld id="{6688CC1B-CBA7-466B-9978-C91C611C862A}" type="slidenum">
              <a:rPr lang="en-GB" smtClean="0"/>
              <a:t>‹#›</a:t>
            </a:fld>
            <a:endParaRPr lang="en-GB"/>
          </a:p>
        </p:txBody>
      </p:sp>
    </p:spTree>
    <p:extLst>
      <p:ext uri="{BB962C8B-B14F-4D97-AF65-F5344CB8AC3E}">
        <p14:creationId xmlns:p14="http://schemas.microsoft.com/office/powerpoint/2010/main" val="264031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FD3A-4D43-720B-A8E3-F77BBDE1CF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056FEE-7E33-DC16-2186-77BEBF10CC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8DD2EB-1D3F-7671-9AA9-D753503C1281}"/>
              </a:ext>
            </a:extLst>
          </p:cNvPr>
          <p:cNvSpPr>
            <a:spLocks noGrp="1"/>
          </p:cNvSpPr>
          <p:nvPr>
            <p:ph type="dt" sz="half" idx="10"/>
          </p:nvPr>
        </p:nvSpPr>
        <p:spPr/>
        <p:txBody>
          <a:bodyPr/>
          <a:lstStyle/>
          <a:p>
            <a:fld id="{2478A8A4-B93A-483E-9368-451E2BC6652C}" type="datetimeFigureOut">
              <a:rPr lang="en-GB" smtClean="0"/>
              <a:t>25/03/2024</a:t>
            </a:fld>
            <a:endParaRPr lang="en-GB"/>
          </a:p>
        </p:txBody>
      </p:sp>
      <p:sp>
        <p:nvSpPr>
          <p:cNvPr id="5" name="Footer Placeholder 4">
            <a:extLst>
              <a:ext uri="{FF2B5EF4-FFF2-40B4-BE49-F238E27FC236}">
                <a16:creationId xmlns:a16="http://schemas.microsoft.com/office/drawing/2014/main" id="{FBBCCB88-95D9-8DCB-3FFD-4BD14677EB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45E096-9106-423B-907E-3F9C2A4B6A27}"/>
              </a:ext>
            </a:extLst>
          </p:cNvPr>
          <p:cNvSpPr>
            <a:spLocks noGrp="1"/>
          </p:cNvSpPr>
          <p:nvPr>
            <p:ph type="sldNum" sz="quarter" idx="12"/>
          </p:nvPr>
        </p:nvSpPr>
        <p:spPr/>
        <p:txBody>
          <a:bodyPr/>
          <a:lstStyle/>
          <a:p>
            <a:fld id="{6688CC1B-CBA7-466B-9978-C91C611C862A}" type="slidenum">
              <a:rPr lang="en-GB" smtClean="0"/>
              <a:t>‹#›</a:t>
            </a:fld>
            <a:endParaRPr lang="en-GB"/>
          </a:p>
        </p:txBody>
      </p:sp>
    </p:spTree>
    <p:extLst>
      <p:ext uri="{BB962C8B-B14F-4D97-AF65-F5344CB8AC3E}">
        <p14:creationId xmlns:p14="http://schemas.microsoft.com/office/powerpoint/2010/main" val="368061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1D-5F9C-EFCA-76FD-49450E2E5C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05B2DD-4E0E-A429-DEFE-34089563CD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964CE5-D448-A8B1-5000-0BE2209E98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7B8E6B-628C-9317-5260-875029A9AB3B}"/>
              </a:ext>
            </a:extLst>
          </p:cNvPr>
          <p:cNvSpPr>
            <a:spLocks noGrp="1"/>
          </p:cNvSpPr>
          <p:nvPr>
            <p:ph type="dt" sz="half" idx="10"/>
          </p:nvPr>
        </p:nvSpPr>
        <p:spPr/>
        <p:txBody>
          <a:bodyPr/>
          <a:lstStyle/>
          <a:p>
            <a:fld id="{2478A8A4-B93A-483E-9368-451E2BC6652C}" type="datetimeFigureOut">
              <a:rPr lang="en-GB" smtClean="0"/>
              <a:t>25/03/2024</a:t>
            </a:fld>
            <a:endParaRPr lang="en-GB"/>
          </a:p>
        </p:txBody>
      </p:sp>
      <p:sp>
        <p:nvSpPr>
          <p:cNvPr id="6" name="Footer Placeholder 5">
            <a:extLst>
              <a:ext uri="{FF2B5EF4-FFF2-40B4-BE49-F238E27FC236}">
                <a16:creationId xmlns:a16="http://schemas.microsoft.com/office/drawing/2014/main" id="{2A354140-97BD-21E1-FD35-94F916580F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43AB61-BEA8-71A4-0075-728DD2C75507}"/>
              </a:ext>
            </a:extLst>
          </p:cNvPr>
          <p:cNvSpPr>
            <a:spLocks noGrp="1"/>
          </p:cNvSpPr>
          <p:nvPr>
            <p:ph type="sldNum" sz="quarter" idx="12"/>
          </p:nvPr>
        </p:nvSpPr>
        <p:spPr/>
        <p:txBody>
          <a:bodyPr/>
          <a:lstStyle/>
          <a:p>
            <a:fld id="{6688CC1B-CBA7-466B-9978-C91C611C862A}" type="slidenum">
              <a:rPr lang="en-GB" smtClean="0"/>
              <a:t>‹#›</a:t>
            </a:fld>
            <a:endParaRPr lang="en-GB"/>
          </a:p>
        </p:txBody>
      </p:sp>
    </p:spTree>
    <p:extLst>
      <p:ext uri="{BB962C8B-B14F-4D97-AF65-F5344CB8AC3E}">
        <p14:creationId xmlns:p14="http://schemas.microsoft.com/office/powerpoint/2010/main" val="2895555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FC7D-A35E-AB23-3D79-4627F27BDE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81B888-BDED-9ADC-0B5F-28B5E50838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6849A2-E769-58F4-EC61-659D6164FD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5FF7C1-AF25-9A0D-A5AE-E19A9124E8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A6E923-5E6A-A7BC-71FF-9E7DF6148B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F8F184-F8EA-3A7F-6595-1BF40616D8B8}"/>
              </a:ext>
            </a:extLst>
          </p:cNvPr>
          <p:cNvSpPr>
            <a:spLocks noGrp="1"/>
          </p:cNvSpPr>
          <p:nvPr>
            <p:ph type="dt" sz="half" idx="10"/>
          </p:nvPr>
        </p:nvSpPr>
        <p:spPr/>
        <p:txBody>
          <a:bodyPr/>
          <a:lstStyle/>
          <a:p>
            <a:fld id="{2478A8A4-B93A-483E-9368-451E2BC6652C}" type="datetimeFigureOut">
              <a:rPr lang="en-GB" smtClean="0"/>
              <a:t>25/03/2024</a:t>
            </a:fld>
            <a:endParaRPr lang="en-GB"/>
          </a:p>
        </p:txBody>
      </p:sp>
      <p:sp>
        <p:nvSpPr>
          <p:cNvPr id="8" name="Footer Placeholder 7">
            <a:extLst>
              <a:ext uri="{FF2B5EF4-FFF2-40B4-BE49-F238E27FC236}">
                <a16:creationId xmlns:a16="http://schemas.microsoft.com/office/drawing/2014/main" id="{133D58F7-EAEC-AD0B-C5FE-FC91101A32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BDE97D-8417-8CD8-BE6A-5FAB247E7BAB}"/>
              </a:ext>
            </a:extLst>
          </p:cNvPr>
          <p:cNvSpPr>
            <a:spLocks noGrp="1"/>
          </p:cNvSpPr>
          <p:nvPr>
            <p:ph type="sldNum" sz="quarter" idx="12"/>
          </p:nvPr>
        </p:nvSpPr>
        <p:spPr/>
        <p:txBody>
          <a:bodyPr/>
          <a:lstStyle/>
          <a:p>
            <a:fld id="{6688CC1B-CBA7-466B-9978-C91C611C862A}" type="slidenum">
              <a:rPr lang="en-GB" smtClean="0"/>
              <a:t>‹#›</a:t>
            </a:fld>
            <a:endParaRPr lang="en-GB"/>
          </a:p>
        </p:txBody>
      </p:sp>
    </p:spTree>
    <p:extLst>
      <p:ext uri="{BB962C8B-B14F-4D97-AF65-F5344CB8AC3E}">
        <p14:creationId xmlns:p14="http://schemas.microsoft.com/office/powerpoint/2010/main" val="2476402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91739-0C9F-21B2-5945-97E89A61E4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19D807-5C4D-0083-1A16-76D29DEFA7D5}"/>
              </a:ext>
            </a:extLst>
          </p:cNvPr>
          <p:cNvSpPr>
            <a:spLocks noGrp="1"/>
          </p:cNvSpPr>
          <p:nvPr>
            <p:ph type="dt" sz="half" idx="10"/>
          </p:nvPr>
        </p:nvSpPr>
        <p:spPr/>
        <p:txBody>
          <a:bodyPr/>
          <a:lstStyle/>
          <a:p>
            <a:fld id="{2478A8A4-B93A-483E-9368-451E2BC6652C}" type="datetimeFigureOut">
              <a:rPr lang="en-GB" smtClean="0"/>
              <a:t>25/03/2024</a:t>
            </a:fld>
            <a:endParaRPr lang="en-GB"/>
          </a:p>
        </p:txBody>
      </p:sp>
      <p:sp>
        <p:nvSpPr>
          <p:cNvPr id="4" name="Footer Placeholder 3">
            <a:extLst>
              <a:ext uri="{FF2B5EF4-FFF2-40B4-BE49-F238E27FC236}">
                <a16:creationId xmlns:a16="http://schemas.microsoft.com/office/drawing/2014/main" id="{0C21A682-8647-1237-581A-761E94D63B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340DE8-47D6-247E-B1B1-C897740B2C9A}"/>
              </a:ext>
            </a:extLst>
          </p:cNvPr>
          <p:cNvSpPr>
            <a:spLocks noGrp="1"/>
          </p:cNvSpPr>
          <p:nvPr>
            <p:ph type="sldNum" sz="quarter" idx="12"/>
          </p:nvPr>
        </p:nvSpPr>
        <p:spPr/>
        <p:txBody>
          <a:bodyPr/>
          <a:lstStyle/>
          <a:p>
            <a:fld id="{6688CC1B-CBA7-466B-9978-C91C611C862A}" type="slidenum">
              <a:rPr lang="en-GB" smtClean="0"/>
              <a:t>‹#›</a:t>
            </a:fld>
            <a:endParaRPr lang="en-GB"/>
          </a:p>
        </p:txBody>
      </p:sp>
    </p:spTree>
    <p:extLst>
      <p:ext uri="{BB962C8B-B14F-4D97-AF65-F5344CB8AC3E}">
        <p14:creationId xmlns:p14="http://schemas.microsoft.com/office/powerpoint/2010/main" val="263194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E4660-B4CF-8AAB-9FD6-E90666CA151E}"/>
              </a:ext>
            </a:extLst>
          </p:cNvPr>
          <p:cNvSpPr>
            <a:spLocks noGrp="1"/>
          </p:cNvSpPr>
          <p:nvPr>
            <p:ph type="dt" sz="half" idx="10"/>
          </p:nvPr>
        </p:nvSpPr>
        <p:spPr/>
        <p:txBody>
          <a:bodyPr/>
          <a:lstStyle/>
          <a:p>
            <a:fld id="{2478A8A4-B93A-483E-9368-451E2BC6652C}" type="datetimeFigureOut">
              <a:rPr lang="en-GB" smtClean="0"/>
              <a:t>25/03/2024</a:t>
            </a:fld>
            <a:endParaRPr lang="en-GB"/>
          </a:p>
        </p:txBody>
      </p:sp>
      <p:sp>
        <p:nvSpPr>
          <p:cNvPr id="3" name="Footer Placeholder 2">
            <a:extLst>
              <a:ext uri="{FF2B5EF4-FFF2-40B4-BE49-F238E27FC236}">
                <a16:creationId xmlns:a16="http://schemas.microsoft.com/office/drawing/2014/main" id="{746AC99F-D439-99D1-4DDE-D5E3B43A76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347385-867B-34DC-8F96-174E67C6199E}"/>
              </a:ext>
            </a:extLst>
          </p:cNvPr>
          <p:cNvSpPr>
            <a:spLocks noGrp="1"/>
          </p:cNvSpPr>
          <p:nvPr>
            <p:ph type="sldNum" sz="quarter" idx="12"/>
          </p:nvPr>
        </p:nvSpPr>
        <p:spPr/>
        <p:txBody>
          <a:bodyPr/>
          <a:lstStyle/>
          <a:p>
            <a:fld id="{6688CC1B-CBA7-466B-9978-C91C611C862A}" type="slidenum">
              <a:rPr lang="en-GB" smtClean="0"/>
              <a:t>‹#›</a:t>
            </a:fld>
            <a:endParaRPr lang="en-GB"/>
          </a:p>
        </p:txBody>
      </p:sp>
    </p:spTree>
    <p:extLst>
      <p:ext uri="{BB962C8B-B14F-4D97-AF65-F5344CB8AC3E}">
        <p14:creationId xmlns:p14="http://schemas.microsoft.com/office/powerpoint/2010/main" val="2479912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5B8F-E049-08CD-2460-9DFC5DF5D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773A42-31C8-A19B-774D-8BC93563E2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16AE89-0E24-16CE-7E95-98A2D51F5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F1F0C-A324-495A-DDC0-4F522A0C3392}"/>
              </a:ext>
            </a:extLst>
          </p:cNvPr>
          <p:cNvSpPr>
            <a:spLocks noGrp="1"/>
          </p:cNvSpPr>
          <p:nvPr>
            <p:ph type="dt" sz="half" idx="10"/>
          </p:nvPr>
        </p:nvSpPr>
        <p:spPr/>
        <p:txBody>
          <a:bodyPr/>
          <a:lstStyle/>
          <a:p>
            <a:fld id="{2478A8A4-B93A-483E-9368-451E2BC6652C}" type="datetimeFigureOut">
              <a:rPr lang="en-GB" smtClean="0"/>
              <a:t>25/03/2024</a:t>
            </a:fld>
            <a:endParaRPr lang="en-GB"/>
          </a:p>
        </p:txBody>
      </p:sp>
      <p:sp>
        <p:nvSpPr>
          <p:cNvPr id="6" name="Footer Placeholder 5">
            <a:extLst>
              <a:ext uri="{FF2B5EF4-FFF2-40B4-BE49-F238E27FC236}">
                <a16:creationId xmlns:a16="http://schemas.microsoft.com/office/drawing/2014/main" id="{D6590789-60A6-D79F-0AD7-7D915363B6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906410-5D57-5E08-5708-D07B777B656D}"/>
              </a:ext>
            </a:extLst>
          </p:cNvPr>
          <p:cNvSpPr>
            <a:spLocks noGrp="1"/>
          </p:cNvSpPr>
          <p:nvPr>
            <p:ph type="sldNum" sz="quarter" idx="12"/>
          </p:nvPr>
        </p:nvSpPr>
        <p:spPr/>
        <p:txBody>
          <a:bodyPr/>
          <a:lstStyle/>
          <a:p>
            <a:fld id="{6688CC1B-CBA7-466B-9978-C91C611C862A}" type="slidenum">
              <a:rPr lang="en-GB" smtClean="0"/>
              <a:t>‹#›</a:t>
            </a:fld>
            <a:endParaRPr lang="en-GB"/>
          </a:p>
        </p:txBody>
      </p:sp>
    </p:spTree>
    <p:extLst>
      <p:ext uri="{BB962C8B-B14F-4D97-AF65-F5344CB8AC3E}">
        <p14:creationId xmlns:p14="http://schemas.microsoft.com/office/powerpoint/2010/main" val="47058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BBDA-260B-A7ED-AEE8-DE3D968270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2A2EC8-2AED-DC93-CC67-F0C748BE3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D3A2D3-CF33-46DC-6007-A3299CDEA8DC}"/>
              </a:ext>
            </a:extLst>
          </p:cNvPr>
          <p:cNvSpPr>
            <a:spLocks noGrp="1"/>
          </p:cNvSpPr>
          <p:nvPr>
            <p:ph type="dt" sz="half" idx="10"/>
          </p:nvPr>
        </p:nvSpPr>
        <p:spPr/>
        <p:txBody>
          <a:bodyPr/>
          <a:lstStyle/>
          <a:p>
            <a:fld id="{543A4DDE-4A32-46D7-9ECB-A304D5306645}" type="datetimeFigureOut">
              <a:rPr lang="en-GB" smtClean="0"/>
              <a:t>25/03/2024</a:t>
            </a:fld>
            <a:endParaRPr lang="en-GB"/>
          </a:p>
        </p:txBody>
      </p:sp>
      <p:sp>
        <p:nvSpPr>
          <p:cNvPr id="5" name="Footer Placeholder 4">
            <a:extLst>
              <a:ext uri="{FF2B5EF4-FFF2-40B4-BE49-F238E27FC236}">
                <a16:creationId xmlns:a16="http://schemas.microsoft.com/office/drawing/2014/main" id="{A55D01F2-0D93-7753-46E1-DE745D441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D61A87-44DA-D92A-AB49-6712306A1172}"/>
              </a:ext>
            </a:extLst>
          </p:cNvPr>
          <p:cNvSpPr>
            <a:spLocks noGrp="1"/>
          </p:cNvSpPr>
          <p:nvPr>
            <p:ph type="sldNum" sz="quarter" idx="12"/>
          </p:nvPr>
        </p:nvSpPr>
        <p:spPr/>
        <p:txBody>
          <a:bodyPr/>
          <a:lstStyle/>
          <a:p>
            <a:fld id="{4F237D92-5643-46CD-98B4-96721D874A42}" type="slidenum">
              <a:rPr lang="en-GB" smtClean="0"/>
              <a:t>‹#›</a:t>
            </a:fld>
            <a:endParaRPr lang="en-GB"/>
          </a:p>
        </p:txBody>
      </p:sp>
    </p:spTree>
    <p:extLst>
      <p:ext uri="{BB962C8B-B14F-4D97-AF65-F5344CB8AC3E}">
        <p14:creationId xmlns:p14="http://schemas.microsoft.com/office/powerpoint/2010/main" val="2042444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EB29-D3F7-A96B-F3E7-A71F3226AC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704CAB-50E3-7C25-532B-F829FD489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B2BA4B-075D-F171-B25F-066E977A5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6407FA-1785-0C27-28E4-1D60AB13CE73}"/>
              </a:ext>
            </a:extLst>
          </p:cNvPr>
          <p:cNvSpPr>
            <a:spLocks noGrp="1"/>
          </p:cNvSpPr>
          <p:nvPr>
            <p:ph type="dt" sz="half" idx="10"/>
          </p:nvPr>
        </p:nvSpPr>
        <p:spPr/>
        <p:txBody>
          <a:bodyPr/>
          <a:lstStyle/>
          <a:p>
            <a:fld id="{2478A8A4-B93A-483E-9368-451E2BC6652C}" type="datetimeFigureOut">
              <a:rPr lang="en-GB" smtClean="0"/>
              <a:t>25/03/2024</a:t>
            </a:fld>
            <a:endParaRPr lang="en-GB"/>
          </a:p>
        </p:txBody>
      </p:sp>
      <p:sp>
        <p:nvSpPr>
          <p:cNvPr id="6" name="Footer Placeholder 5">
            <a:extLst>
              <a:ext uri="{FF2B5EF4-FFF2-40B4-BE49-F238E27FC236}">
                <a16:creationId xmlns:a16="http://schemas.microsoft.com/office/drawing/2014/main" id="{F91E93E4-490C-9386-7204-DBEB5C24B8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6A5FDC-3187-A3ED-C361-BE6FCAE8F193}"/>
              </a:ext>
            </a:extLst>
          </p:cNvPr>
          <p:cNvSpPr>
            <a:spLocks noGrp="1"/>
          </p:cNvSpPr>
          <p:nvPr>
            <p:ph type="sldNum" sz="quarter" idx="12"/>
          </p:nvPr>
        </p:nvSpPr>
        <p:spPr/>
        <p:txBody>
          <a:bodyPr/>
          <a:lstStyle/>
          <a:p>
            <a:fld id="{6688CC1B-CBA7-466B-9978-C91C611C862A}" type="slidenum">
              <a:rPr lang="en-GB" smtClean="0"/>
              <a:t>‹#›</a:t>
            </a:fld>
            <a:endParaRPr lang="en-GB"/>
          </a:p>
        </p:txBody>
      </p:sp>
    </p:spTree>
    <p:extLst>
      <p:ext uri="{BB962C8B-B14F-4D97-AF65-F5344CB8AC3E}">
        <p14:creationId xmlns:p14="http://schemas.microsoft.com/office/powerpoint/2010/main" val="54735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440EA-4699-FF98-992E-39181E1482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15AADD-F68E-A67A-BB82-6D82A2E142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617C89-DEB3-BD97-B923-E136519E91A4}"/>
              </a:ext>
            </a:extLst>
          </p:cNvPr>
          <p:cNvSpPr>
            <a:spLocks noGrp="1"/>
          </p:cNvSpPr>
          <p:nvPr>
            <p:ph type="dt" sz="half" idx="10"/>
          </p:nvPr>
        </p:nvSpPr>
        <p:spPr/>
        <p:txBody>
          <a:bodyPr/>
          <a:lstStyle/>
          <a:p>
            <a:fld id="{2478A8A4-B93A-483E-9368-451E2BC6652C}" type="datetimeFigureOut">
              <a:rPr lang="en-GB" smtClean="0"/>
              <a:t>25/03/2024</a:t>
            </a:fld>
            <a:endParaRPr lang="en-GB"/>
          </a:p>
        </p:txBody>
      </p:sp>
      <p:sp>
        <p:nvSpPr>
          <p:cNvPr id="5" name="Footer Placeholder 4">
            <a:extLst>
              <a:ext uri="{FF2B5EF4-FFF2-40B4-BE49-F238E27FC236}">
                <a16:creationId xmlns:a16="http://schemas.microsoft.com/office/drawing/2014/main" id="{DBE9FAB3-7F5E-DA40-F750-8252800930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24C0BF-C8CC-F116-0C00-84C0275C437A}"/>
              </a:ext>
            </a:extLst>
          </p:cNvPr>
          <p:cNvSpPr>
            <a:spLocks noGrp="1"/>
          </p:cNvSpPr>
          <p:nvPr>
            <p:ph type="sldNum" sz="quarter" idx="12"/>
          </p:nvPr>
        </p:nvSpPr>
        <p:spPr/>
        <p:txBody>
          <a:bodyPr/>
          <a:lstStyle/>
          <a:p>
            <a:fld id="{6688CC1B-CBA7-466B-9978-C91C611C862A}" type="slidenum">
              <a:rPr lang="en-GB" smtClean="0"/>
              <a:t>‹#›</a:t>
            </a:fld>
            <a:endParaRPr lang="en-GB"/>
          </a:p>
        </p:txBody>
      </p:sp>
    </p:spTree>
    <p:extLst>
      <p:ext uri="{BB962C8B-B14F-4D97-AF65-F5344CB8AC3E}">
        <p14:creationId xmlns:p14="http://schemas.microsoft.com/office/powerpoint/2010/main" val="3818765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147D7E-5E38-1F23-3C1B-A4200A791D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8F8A99-6FEF-0AEA-FBA4-2C782A50F4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56429E-49F3-3EC2-8782-05E1C48187F2}"/>
              </a:ext>
            </a:extLst>
          </p:cNvPr>
          <p:cNvSpPr>
            <a:spLocks noGrp="1"/>
          </p:cNvSpPr>
          <p:nvPr>
            <p:ph type="dt" sz="half" idx="10"/>
          </p:nvPr>
        </p:nvSpPr>
        <p:spPr/>
        <p:txBody>
          <a:bodyPr/>
          <a:lstStyle/>
          <a:p>
            <a:fld id="{2478A8A4-B93A-483E-9368-451E2BC6652C}" type="datetimeFigureOut">
              <a:rPr lang="en-GB" smtClean="0"/>
              <a:t>25/03/2024</a:t>
            </a:fld>
            <a:endParaRPr lang="en-GB"/>
          </a:p>
        </p:txBody>
      </p:sp>
      <p:sp>
        <p:nvSpPr>
          <p:cNvPr id="5" name="Footer Placeholder 4">
            <a:extLst>
              <a:ext uri="{FF2B5EF4-FFF2-40B4-BE49-F238E27FC236}">
                <a16:creationId xmlns:a16="http://schemas.microsoft.com/office/drawing/2014/main" id="{8DF8C616-EA70-E089-C42C-ADDF4332F8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E58341-F3CA-180A-DBEB-B10AC070A38A}"/>
              </a:ext>
            </a:extLst>
          </p:cNvPr>
          <p:cNvSpPr>
            <a:spLocks noGrp="1"/>
          </p:cNvSpPr>
          <p:nvPr>
            <p:ph type="sldNum" sz="quarter" idx="12"/>
          </p:nvPr>
        </p:nvSpPr>
        <p:spPr/>
        <p:txBody>
          <a:bodyPr/>
          <a:lstStyle/>
          <a:p>
            <a:fld id="{6688CC1B-CBA7-466B-9978-C91C611C862A}" type="slidenum">
              <a:rPr lang="en-GB" smtClean="0"/>
              <a:t>‹#›</a:t>
            </a:fld>
            <a:endParaRPr lang="en-GB"/>
          </a:p>
        </p:txBody>
      </p:sp>
    </p:spTree>
    <p:extLst>
      <p:ext uri="{BB962C8B-B14F-4D97-AF65-F5344CB8AC3E}">
        <p14:creationId xmlns:p14="http://schemas.microsoft.com/office/powerpoint/2010/main" val="1466721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dirty="0"/>
              <a:t>I:\CLYPShared\Colin</a:t>
            </a: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CLYP overview 021110 MS.ppt</a:t>
            </a:r>
          </a:p>
        </p:txBody>
      </p:sp>
      <p:sp>
        <p:nvSpPr>
          <p:cNvPr id="6" name="Rectangle 6"/>
          <p:cNvSpPr>
            <a:spLocks noGrp="1" noChangeArrowheads="1"/>
          </p:cNvSpPr>
          <p:nvPr>
            <p:ph type="sldNum" sz="quarter" idx="12"/>
          </p:nvPr>
        </p:nvSpPr>
        <p:spPr>
          <a:ln/>
        </p:spPr>
        <p:txBody>
          <a:bodyPr/>
          <a:lstStyle>
            <a:lvl1pPr>
              <a:defRPr/>
            </a:lvl1pPr>
          </a:lstStyle>
          <a:p>
            <a:fld id="{65895FA2-9666-4DE6-A731-1F92551E5DF5}" type="slidenum">
              <a:rPr lang="en-GB" altLang="en-US"/>
              <a:pPr/>
              <a:t>‹#›</a:t>
            </a:fld>
            <a:endParaRPr lang="en-GB" altLang="en-US" dirty="0"/>
          </a:p>
        </p:txBody>
      </p:sp>
    </p:spTree>
    <p:extLst>
      <p:ext uri="{BB962C8B-B14F-4D97-AF65-F5344CB8AC3E}">
        <p14:creationId xmlns:p14="http://schemas.microsoft.com/office/powerpoint/2010/main" val="2922651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129444149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01289626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0135172"/>
      </p:ext>
    </p:extLst>
  </p:cSld>
  <p:clrMapOvr>
    <a:masterClrMapping/>
  </p:clrMapOvr>
  <p:hf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18618921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5015833" y="1002632"/>
            <a:ext cx="6535037"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07037165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768351" y="5775075"/>
            <a:ext cx="297391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25100660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A791-9C9E-2008-7618-D7ABA517E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D9CA132-35A0-95FB-9A90-A84C7787F6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CE6C55-4A21-7E66-CA36-AE2630634551}"/>
              </a:ext>
            </a:extLst>
          </p:cNvPr>
          <p:cNvSpPr>
            <a:spLocks noGrp="1"/>
          </p:cNvSpPr>
          <p:nvPr>
            <p:ph type="dt" sz="half" idx="10"/>
          </p:nvPr>
        </p:nvSpPr>
        <p:spPr/>
        <p:txBody>
          <a:bodyPr/>
          <a:lstStyle/>
          <a:p>
            <a:fld id="{543A4DDE-4A32-46D7-9ECB-A304D5306645}" type="datetimeFigureOut">
              <a:rPr lang="en-GB" smtClean="0"/>
              <a:t>25/03/2024</a:t>
            </a:fld>
            <a:endParaRPr lang="en-GB"/>
          </a:p>
        </p:txBody>
      </p:sp>
      <p:sp>
        <p:nvSpPr>
          <p:cNvPr id="5" name="Footer Placeholder 4">
            <a:extLst>
              <a:ext uri="{FF2B5EF4-FFF2-40B4-BE49-F238E27FC236}">
                <a16:creationId xmlns:a16="http://schemas.microsoft.com/office/drawing/2014/main" id="{CE13FA19-8E4D-34F5-B6A5-9A0EEF8CCA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BB9C0E-CAD3-D8D6-665F-94CBA19D3EB9}"/>
              </a:ext>
            </a:extLst>
          </p:cNvPr>
          <p:cNvSpPr>
            <a:spLocks noGrp="1"/>
          </p:cNvSpPr>
          <p:nvPr>
            <p:ph type="sldNum" sz="quarter" idx="12"/>
          </p:nvPr>
        </p:nvSpPr>
        <p:spPr/>
        <p:txBody>
          <a:bodyPr/>
          <a:lstStyle/>
          <a:p>
            <a:fld id="{4F237D92-5643-46CD-98B4-96721D874A42}" type="slidenum">
              <a:rPr lang="en-GB" smtClean="0"/>
              <a:t>‹#›</a:t>
            </a:fld>
            <a:endParaRPr lang="en-GB"/>
          </a:p>
        </p:txBody>
      </p:sp>
    </p:spTree>
    <p:extLst>
      <p:ext uri="{BB962C8B-B14F-4D97-AF65-F5344CB8AC3E}">
        <p14:creationId xmlns:p14="http://schemas.microsoft.com/office/powerpoint/2010/main" val="2030243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1"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8"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4" y="6348402"/>
            <a:ext cx="10154233" cy="365125"/>
          </a:xfrm>
          <a:prstGeom prst="rect">
            <a:avLst/>
          </a:prstGeom>
        </p:spPr>
        <p:txBody>
          <a:bodyPr vert="horz" lIns="68580" tIns="34290" rIns="68580" bIns="3429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675"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4067056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2C04-37B5-A73F-7E17-CFF3B72429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FF810C-D628-0942-6DA1-E2BDBB7631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934CE2-27BF-A929-C962-76A8B4D07301}"/>
              </a:ext>
            </a:extLst>
          </p:cNvPr>
          <p:cNvSpPr>
            <a:spLocks noGrp="1"/>
          </p:cNvSpPr>
          <p:nvPr>
            <p:ph type="dt" sz="half" idx="10"/>
          </p:nvPr>
        </p:nvSpPr>
        <p:spPr/>
        <p:txBody>
          <a:bodyPr/>
          <a:lstStyle/>
          <a:p>
            <a:fld id="{ACB5AEF5-EE1F-4D75-9557-73809B4ACD8E}" type="datetimeFigureOut">
              <a:rPr lang="en-GB" smtClean="0"/>
              <a:t>25/03/2024</a:t>
            </a:fld>
            <a:endParaRPr lang="en-GB"/>
          </a:p>
        </p:txBody>
      </p:sp>
      <p:sp>
        <p:nvSpPr>
          <p:cNvPr id="5" name="Footer Placeholder 4">
            <a:extLst>
              <a:ext uri="{FF2B5EF4-FFF2-40B4-BE49-F238E27FC236}">
                <a16:creationId xmlns:a16="http://schemas.microsoft.com/office/drawing/2014/main" id="{9C6AB42C-3797-0800-B464-7DEF2DE93E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322974-B0D1-9917-C677-31B041FE6775}"/>
              </a:ext>
            </a:extLst>
          </p:cNvPr>
          <p:cNvSpPr>
            <a:spLocks noGrp="1"/>
          </p:cNvSpPr>
          <p:nvPr>
            <p:ph type="sldNum" sz="quarter" idx="12"/>
          </p:nvPr>
        </p:nvSpPr>
        <p:spPr/>
        <p:txBody>
          <a:bodyPr/>
          <a:lstStyle/>
          <a:p>
            <a:fld id="{D5F22A77-FF66-42BC-8E92-7BA908FC2C6C}" type="slidenum">
              <a:rPr lang="en-GB" smtClean="0"/>
              <a:t>‹#›</a:t>
            </a:fld>
            <a:endParaRPr lang="en-GB"/>
          </a:p>
        </p:txBody>
      </p:sp>
    </p:spTree>
    <p:extLst>
      <p:ext uri="{BB962C8B-B14F-4D97-AF65-F5344CB8AC3E}">
        <p14:creationId xmlns:p14="http://schemas.microsoft.com/office/powerpoint/2010/main" val="347312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0380-CB0A-AF8D-02A9-F99074E09E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6E978F-9977-709B-EB7D-E35D12A5FB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07E8D1-E1D8-0C88-83DD-CA978AC993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F9C4EB-2EEE-8DBB-2A73-46B2F2D392CC}"/>
              </a:ext>
            </a:extLst>
          </p:cNvPr>
          <p:cNvSpPr>
            <a:spLocks noGrp="1"/>
          </p:cNvSpPr>
          <p:nvPr>
            <p:ph type="dt" sz="half" idx="10"/>
          </p:nvPr>
        </p:nvSpPr>
        <p:spPr/>
        <p:txBody>
          <a:bodyPr/>
          <a:lstStyle/>
          <a:p>
            <a:fld id="{543A4DDE-4A32-46D7-9ECB-A304D5306645}" type="datetimeFigureOut">
              <a:rPr lang="en-GB" smtClean="0"/>
              <a:t>25/03/2024</a:t>
            </a:fld>
            <a:endParaRPr lang="en-GB"/>
          </a:p>
        </p:txBody>
      </p:sp>
      <p:sp>
        <p:nvSpPr>
          <p:cNvPr id="6" name="Footer Placeholder 5">
            <a:extLst>
              <a:ext uri="{FF2B5EF4-FFF2-40B4-BE49-F238E27FC236}">
                <a16:creationId xmlns:a16="http://schemas.microsoft.com/office/drawing/2014/main" id="{9CD2CA38-41B6-3889-70ED-CED586773F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746DCE-D82C-10F3-9C83-7E938E386838}"/>
              </a:ext>
            </a:extLst>
          </p:cNvPr>
          <p:cNvSpPr>
            <a:spLocks noGrp="1"/>
          </p:cNvSpPr>
          <p:nvPr>
            <p:ph type="sldNum" sz="quarter" idx="12"/>
          </p:nvPr>
        </p:nvSpPr>
        <p:spPr/>
        <p:txBody>
          <a:bodyPr/>
          <a:lstStyle/>
          <a:p>
            <a:fld id="{4F237D92-5643-46CD-98B4-96721D874A42}" type="slidenum">
              <a:rPr lang="en-GB" smtClean="0"/>
              <a:t>‹#›</a:t>
            </a:fld>
            <a:endParaRPr lang="en-GB"/>
          </a:p>
        </p:txBody>
      </p:sp>
    </p:spTree>
    <p:extLst>
      <p:ext uri="{BB962C8B-B14F-4D97-AF65-F5344CB8AC3E}">
        <p14:creationId xmlns:p14="http://schemas.microsoft.com/office/powerpoint/2010/main" val="180393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57F9-8FF5-27E2-363D-03C290D3DEC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47907C-1671-F144-3FD4-BAA15A716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DA0F98-7A61-3B5B-BA2C-D32B1162F7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756996-8AFC-0370-581A-8F3552E9F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B8C214-7E41-8028-17EC-F5E1657922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53C80A-2354-07EC-5863-917C03C3DA9C}"/>
              </a:ext>
            </a:extLst>
          </p:cNvPr>
          <p:cNvSpPr>
            <a:spLocks noGrp="1"/>
          </p:cNvSpPr>
          <p:nvPr>
            <p:ph type="dt" sz="half" idx="10"/>
          </p:nvPr>
        </p:nvSpPr>
        <p:spPr/>
        <p:txBody>
          <a:bodyPr/>
          <a:lstStyle/>
          <a:p>
            <a:fld id="{543A4DDE-4A32-46D7-9ECB-A304D5306645}" type="datetimeFigureOut">
              <a:rPr lang="en-GB" smtClean="0"/>
              <a:t>25/03/2024</a:t>
            </a:fld>
            <a:endParaRPr lang="en-GB"/>
          </a:p>
        </p:txBody>
      </p:sp>
      <p:sp>
        <p:nvSpPr>
          <p:cNvPr id="8" name="Footer Placeholder 7">
            <a:extLst>
              <a:ext uri="{FF2B5EF4-FFF2-40B4-BE49-F238E27FC236}">
                <a16:creationId xmlns:a16="http://schemas.microsoft.com/office/drawing/2014/main" id="{DA3A8E54-2FF5-1F01-65B8-924B38349D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0534A9-81BE-D85C-A7FF-16BEAE9583B7}"/>
              </a:ext>
            </a:extLst>
          </p:cNvPr>
          <p:cNvSpPr>
            <a:spLocks noGrp="1"/>
          </p:cNvSpPr>
          <p:nvPr>
            <p:ph type="sldNum" sz="quarter" idx="12"/>
          </p:nvPr>
        </p:nvSpPr>
        <p:spPr/>
        <p:txBody>
          <a:bodyPr/>
          <a:lstStyle/>
          <a:p>
            <a:fld id="{4F237D92-5643-46CD-98B4-96721D874A42}" type="slidenum">
              <a:rPr lang="en-GB" smtClean="0"/>
              <a:t>‹#›</a:t>
            </a:fld>
            <a:endParaRPr lang="en-GB"/>
          </a:p>
        </p:txBody>
      </p:sp>
    </p:spTree>
    <p:extLst>
      <p:ext uri="{BB962C8B-B14F-4D97-AF65-F5344CB8AC3E}">
        <p14:creationId xmlns:p14="http://schemas.microsoft.com/office/powerpoint/2010/main" val="371823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2196-27F0-0138-7659-C654C4C3DB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89DCE4-2DC5-7C60-1BD0-CA7F9BCEEC64}"/>
              </a:ext>
            </a:extLst>
          </p:cNvPr>
          <p:cNvSpPr>
            <a:spLocks noGrp="1"/>
          </p:cNvSpPr>
          <p:nvPr>
            <p:ph type="dt" sz="half" idx="10"/>
          </p:nvPr>
        </p:nvSpPr>
        <p:spPr/>
        <p:txBody>
          <a:bodyPr/>
          <a:lstStyle/>
          <a:p>
            <a:fld id="{543A4DDE-4A32-46D7-9ECB-A304D5306645}" type="datetimeFigureOut">
              <a:rPr lang="en-GB" smtClean="0"/>
              <a:t>25/03/2024</a:t>
            </a:fld>
            <a:endParaRPr lang="en-GB"/>
          </a:p>
        </p:txBody>
      </p:sp>
      <p:sp>
        <p:nvSpPr>
          <p:cNvPr id="4" name="Footer Placeholder 3">
            <a:extLst>
              <a:ext uri="{FF2B5EF4-FFF2-40B4-BE49-F238E27FC236}">
                <a16:creationId xmlns:a16="http://schemas.microsoft.com/office/drawing/2014/main" id="{210F0172-17BC-4BF1-2A46-14291C43AA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C16CFE-D34B-8D9F-E8E8-B095761BCC53}"/>
              </a:ext>
            </a:extLst>
          </p:cNvPr>
          <p:cNvSpPr>
            <a:spLocks noGrp="1"/>
          </p:cNvSpPr>
          <p:nvPr>
            <p:ph type="sldNum" sz="quarter" idx="12"/>
          </p:nvPr>
        </p:nvSpPr>
        <p:spPr/>
        <p:txBody>
          <a:bodyPr/>
          <a:lstStyle/>
          <a:p>
            <a:fld id="{4F237D92-5643-46CD-98B4-96721D874A42}" type="slidenum">
              <a:rPr lang="en-GB" smtClean="0"/>
              <a:t>‹#›</a:t>
            </a:fld>
            <a:endParaRPr lang="en-GB"/>
          </a:p>
        </p:txBody>
      </p:sp>
    </p:spTree>
    <p:extLst>
      <p:ext uri="{BB962C8B-B14F-4D97-AF65-F5344CB8AC3E}">
        <p14:creationId xmlns:p14="http://schemas.microsoft.com/office/powerpoint/2010/main" val="75175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6EFB27-15E7-A195-6B15-AF6330F9DB73}"/>
              </a:ext>
            </a:extLst>
          </p:cNvPr>
          <p:cNvSpPr>
            <a:spLocks noGrp="1"/>
          </p:cNvSpPr>
          <p:nvPr>
            <p:ph type="dt" sz="half" idx="10"/>
          </p:nvPr>
        </p:nvSpPr>
        <p:spPr/>
        <p:txBody>
          <a:bodyPr/>
          <a:lstStyle/>
          <a:p>
            <a:fld id="{543A4DDE-4A32-46D7-9ECB-A304D5306645}" type="datetimeFigureOut">
              <a:rPr lang="en-GB" smtClean="0"/>
              <a:t>25/03/2024</a:t>
            </a:fld>
            <a:endParaRPr lang="en-GB"/>
          </a:p>
        </p:txBody>
      </p:sp>
      <p:sp>
        <p:nvSpPr>
          <p:cNvPr id="3" name="Footer Placeholder 2">
            <a:extLst>
              <a:ext uri="{FF2B5EF4-FFF2-40B4-BE49-F238E27FC236}">
                <a16:creationId xmlns:a16="http://schemas.microsoft.com/office/drawing/2014/main" id="{AE2520AA-5683-4A50-CE2F-DE3E12DA90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5B7D96-5CA3-1B21-8C27-35EA84446ABA}"/>
              </a:ext>
            </a:extLst>
          </p:cNvPr>
          <p:cNvSpPr>
            <a:spLocks noGrp="1"/>
          </p:cNvSpPr>
          <p:nvPr>
            <p:ph type="sldNum" sz="quarter" idx="12"/>
          </p:nvPr>
        </p:nvSpPr>
        <p:spPr/>
        <p:txBody>
          <a:bodyPr/>
          <a:lstStyle/>
          <a:p>
            <a:fld id="{4F237D92-5643-46CD-98B4-96721D874A42}" type="slidenum">
              <a:rPr lang="en-GB" smtClean="0"/>
              <a:t>‹#›</a:t>
            </a:fld>
            <a:endParaRPr lang="en-GB"/>
          </a:p>
        </p:txBody>
      </p:sp>
    </p:spTree>
    <p:extLst>
      <p:ext uri="{BB962C8B-B14F-4D97-AF65-F5344CB8AC3E}">
        <p14:creationId xmlns:p14="http://schemas.microsoft.com/office/powerpoint/2010/main" val="44097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3C26-3AD8-14C8-680A-879087E78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78582D-5CF2-E77B-CEA1-60BE5912B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18D782-403D-6915-46B0-62A9C4A3F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8749F-F31B-6710-CFEE-F59568D510EA}"/>
              </a:ext>
            </a:extLst>
          </p:cNvPr>
          <p:cNvSpPr>
            <a:spLocks noGrp="1"/>
          </p:cNvSpPr>
          <p:nvPr>
            <p:ph type="dt" sz="half" idx="10"/>
          </p:nvPr>
        </p:nvSpPr>
        <p:spPr/>
        <p:txBody>
          <a:bodyPr/>
          <a:lstStyle/>
          <a:p>
            <a:fld id="{543A4DDE-4A32-46D7-9ECB-A304D5306645}" type="datetimeFigureOut">
              <a:rPr lang="en-GB" smtClean="0"/>
              <a:t>25/03/2024</a:t>
            </a:fld>
            <a:endParaRPr lang="en-GB"/>
          </a:p>
        </p:txBody>
      </p:sp>
      <p:sp>
        <p:nvSpPr>
          <p:cNvPr id="6" name="Footer Placeholder 5">
            <a:extLst>
              <a:ext uri="{FF2B5EF4-FFF2-40B4-BE49-F238E27FC236}">
                <a16:creationId xmlns:a16="http://schemas.microsoft.com/office/drawing/2014/main" id="{C3CFA7C1-9117-782B-9DD3-0927534E6E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83527C-7339-4B54-9602-ED002171FA77}"/>
              </a:ext>
            </a:extLst>
          </p:cNvPr>
          <p:cNvSpPr>
            <a:spLocks noGrp="1"/>
          </p:cNvSpPr>
          <p:nvPr>
            <p:ph type="sldNum" sz="quarter" idx="12"/>
          </p:nvPr>
        </p:nvSpPr>
        <p:spPr/>
        <p:txBody>
          <a:bodyPr/>
          <a:lstStyle/>
          <a:p>
            <a:fld id="{4F237D92-5643-46CD-98B4-96721D874A42}" type="slidenum">
              <a:rPr lang="en-GB" smtClean="0"/>
              <a:t>‹#›</a:t>
            </a:fld>
            <a:endParaRPr lang="en-GB"/>
          </a:p>
        </p:txBody>
      </p:sp>
    </p:spTree>
    <p:extLst>
      <p:ext uri="{BB962C8B-B14F-4D97-AF65-F5344CB8AC3E}">
        <p14:creationId xmlns:p14="http://schemas.microsoft.com/office/powerpoint/2010/main" val="297113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C3CF1-EBA3-B418-98A7-C7F92FE8E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30619E-78FD-83BD-C8EA-B760C99C8C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9BAACB-87F0-E7BF-1EA0-78DF89189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43DE34-8CCB-C5CE-4F3A-5D9BCD4AD077}"/>
              </a:ext>
            </a:extLst>
          </p:cNvPr>
          <p:cNvSpPr>
            <a:spLocks noGrp="1"/>
          </p:cNvSpPr>
          <p:nvPr>
            <p:ph type="dt" sz="half" idx="10"/>
          </p:nvPr>
        </p:nvSpPr>
        <p:spPr/>
        <p:txBody>
          <a:bodyPr/>
          <a:lstStyle/>
          <a:p>
            <a:fld id="{543A4DDE-4A32-46D7-9ECB-A304D5306645}" type="datetimeFigureOut">
              <a:rPr lang="en-GB" smtClean="0"/>
              <a:t>25/03/2024</a:t>
            </a:fld>
            <a:endParaRPr lang="en-GB"/>
          </a:p>
        </p:txBody>
      </p:sp>
      <p:sp>
        <p:nvSpPr>
          <p:cNvPr id="6" name="Footer Placeholder 5">
            <a:extLst>
              <a:ext uri="{FF2B5EF4-FFF2-40B4-BE49-F238E27FC236}">
                <a16:creationId xmlns:a16="http://schemas.microsoft.com/office/drawing/2014/main" id="{CE3DFF1D-6C05-BA8C-0A4A-CBF78BDAF3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4CFA14-9410-D934-61C7-61F790C4600B}"/>
              </a:ext>
            </a:extLst>
          </p:cNvPr>
          <p:cNvSpPr>
            <a:spLocks noGrp="1"/>
          </p:cNvSpPr>
          <p:nvPr>
            <p:ph type="sldNum" sz="quarter" idx="12"/>
          </p:nvPr>
        </p:nvSpPr>
        <p:spPr/>
        <p:txBody>
          <a:bodyPr/>
          <a:lstStyle/>
          <a:p>
            <a:fld id="{4F237D92-5643-46CD-98B4-96721D874A42}" type="slidenum">
              <a:rPr lang="en-GB" smtClean="0"/>
              <a:t>‹#›</a:t>
            </a:fld>
            <a:endParaRPr lang="en-GB"/>
          </a:p>
        </p:txBody>
      </p:sp>
    </p:spTree>
    <p:extLst>
      <p:ext uri="{BB962C8B-B14F-4D97-AF65-F5344CB8AC3E}">
        <p14:creationId xmlns:p14="http://schemas.microsoft.com/office/powerpoint/2010/main" val="415659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D32303-B88C-D130-5E51-26E2B3C8EF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564F14-9676-D12C-97D4-4716979A6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9FBDB-7FF7-BF08-A4ED-981DFD57A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3A4DDE-4A32-46D7-9ECB-A304D5306645}" type="datetimeFigureOut">
              <a:rPr lang="en-GB" smtClean="0"/>
              <a:t>25/03/2024</a:t>
            </a:fld>
            <a:endParaRPr lang="en-GB"/>
          </a:p>
        </p:txBody>
      </p:sp>
      <p:sp>
        <p:nvSpPr>
          <p:cNvPr id="5" name="Footer Placeholder 4">
            <a:extLst>
              <a:ext uri="{FF2B5EF4-FFF2-40B4-BE49-F238E27FC236}">
                <a16:creationId xmlns:a16="http://schemas.microsoft.com/office/drawing/2014/main" id="{7DFE9122-146C-F787-871D-1C978981C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79F16B8-15B5-461A-F27D-8FF2C0040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237D92-5643-46CD-98B4-96721D874A42}" type="slidenum">
              <a:rPr lang="en-GB" smtClean="0"/>
              <a:t>‹#›</a:t>
            </a:fld>
            <a:endParaRPr lang="en-GB"/>
          </a:p>
        </p:txBody>
      </p:sp>
    </p:spTree>
    <p:extLst>
      <p:ext uri="{BB962C8B-B14F-4D97-AF65-F5344CB8AC3E}">
        <p14:creationId xmlns:p14="http://schemas.microsoft.com/office/powerpoint/2010/main" val="3397616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0C292-EE89-BD34-3F74-F01A58E85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D8EFEE-821D-1FB1-058E-41DD3037A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65D521-D759-B3F3-29D6-188085A9B1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8A8A4-B93A-483E-9368-451E2BC6652C}" type="datetimeFigureOut">
              <a:rPr lang="en-GB" smtClean="0"/>
              <a:t>25/03/2024</a:t>
            </a:fld>
            <a:endParaRPr lang="en-GB"/>
          </a:p>
        </p:txBody>
      </p:sp>
      <p:sp>
        <p:nvSpPr>
          <p:cNvPr id="5" name="Footer Placeholder 4">
            <a:extLst>
              <a:ext uri="{FF2B5EF4-FFF2-40B4-BE49-F238E27FC236}">
                <a16:creationId xmlns:a16="http://schemas.microsoft.com/office/drawing/2014/main" id="{56E72EAA-FDC6-4B37-AD36-5883DBDB31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E2BC4C-0ED4-D995-2F96-A4D3C563B3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8CC1B-CBA7-466B-9978-C91C611C862A}" type="slidenum">
              <a:rPr lang="en-GB" smtClean="0"/>
              <a:t>‹#›</a:t>
            </a:fld>
            <a:endParaRPr lang="en-GB"/>
          </a:p>
        </p:txBody>
      </p:sp>
    </p:spTree>
    <p:extLst>
      <p:ext uri="{BB962C8B-B14F-4D97-AF65-F5344CB8AC3E}">
        <p14:creationId xmlns:p14="http://schemas.microsoft.com/office/powerpoint/2010/main" val="3618790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034" y="541508"/>
            <a:ext cx="10663684"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787423" y="1417531"/>
            <a:ext cx="10642295"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724" y="6241535"/>
            <a:ext cx="10154233" cy="365125"/>
          </a:xfrm>
          <a:prstGeom prst="rect">
            <a:avLst/>
          </a:prstGeom>
        </p:spPr>
        <p:txBody>
          <a:bodyPr vert="horz" lIns="0" tIns="0" rIns="0" bIns="0" rtlCol="0" anchor="t" anchorCtr="0">
            <a:noAutofit/>
          </a:bodyPr>
          <a:lstStyle>
            <a:lvl1pPr algn="l">
              <a:defRPr sz="1200" b="0">
                <a:solidFill>
                  <a:schemeClr val="tx1"/>
                </a:solidFill>
              </a:defRPr>
            </a:lvl1pPr>
          </a:lstStyle>
          <a:p>
            <a:endParaRPr lang="en-GB" noProof="0"/>
          </a:p>
        </p:txBody>
      </p:sp>
      <p:sp>
        <p:nvSpPr>
          <p:cNvPr id="6" name="Slide Number Placeholder 5"/>
          <p:cNvSpPr>
            <a:spLocks noGrp="1"/>
          </p:cNvSpPr>
          <p:nvPr>
            <p:ph type="sldNum" sz="quarter" idx="4"/>
          </p:nvPr>
        </p:nvSpPr>
        <p:spPr>
          <a:xfrm>
            <a:off x="10679016" y="6241535"/>
            <a:ext cx="750701"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0779175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hdr="0" ft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sther.blake@solihull.gov.uk" TargetMode="External"/><Relationship Id="rId2" Type="http://schemas.openxmlformats.org/officeDocument/2006/relationships/hyperlink" Target="https://www.safeguardingsolihull.org.uk/lscp/about-the-local-safeguarding-children-partnership/what-is-the-local-safeguarding-children-partnership/multi-agency-safeguarding-arrangements-in-solihull/"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8.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sv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jpg"/></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1832C-3099-F454-3E7C-2421104822A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3CFA8CB-0AF1-CFA3-DD83-E1008C987DB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21982" t="9180" b="21173"/>
          <a:stretch/>
        </p:blipFill>
        <p:spPr>
          <a:xfrm>
            <a:off x="-2" y="0"/>
            <a:ext cx="12192001" cy="6951755"/>
          </a:xfrm>
          <a:prstGeom prst="rect">
            <a:avLst/>
          </a:prstGeom>
        </p:spPr>
      </p:pic>
      <p:sp>
        <p:nvSpPr>
          <p:cNvPr id="4" name="TextBox 3">
            <a:extLst>
              <a:ext uri="{FF2B5EF4-FFF2-40B4-BE49-F238E27FC236}">
                <a16:creationId xmlns:a16="http://schemas.microsoft.com/office/drawing/2014/main" id="{4FF9C10D-E7B8-6708-1488-5865AEB60EE6}"/>
              </a:ext>
            </a:extLst>
          </p:cNvPr>
          <p:cNvSpPr txBox="1"/>
          <p:nvPr/>
        </p:nvSpPr>
        <p:spPr>
          <a:xfrm>
            <a:off x="3409532" y="2553174"/>
            <a:ext cx="8564136" cy="2339102"/>
          </a:xfrm>
          <a:prstGeom prst="rect">
            <a:avLst/>
          </a:prstGeom>
          <a:noFill/>
        </p:spPr>
        <p:txBody>
          <a:bodyPr wrap="square" rtlCol="0">
            <a:spAutoFit/>
          </a:bodyPr>
          <a:lstStyle/>
          <a:p>
            <a:pPr algn="r"/>
            <a:r>
              <a:rPr lang="en-GB" sz="4800" b="1" dirty="0">
                <a:solidFill>
                  <a:srgbClr val="8A54F6"/>
                </a:solidFill>
                <a:latin typeface="Calibri" panose="020F0502020204030204" pitchFamily="34" charset="0"/>
                <a:cs typeface="Calibri" panose="020F0502020204030204" pitchFamily="34" charset="0"/>
              </a:rPr>
              <a:t>West Midlands MASA Network</a:t>
            </a:r>
          </a:p>
          <a:p>
            <a:pPr algn="r"/>
            <a:r>
              <a:rPr lang="en-GB" sz="4000" b="1" dirty="0">
                <a:solidFill>
                  <a:srgbClr val="8A54F6"/>
                </a:solidFill>
                <a:latin typeface="Calibri" panose="020F0502020204030204" pitchFamily="34" charset="0"/>
                <a:cs typeface="Calibri" panose="020F0502020204030204" pitchFamily="34" charset="0"/>
              </a:rPr>
              <a:t>Regional Development Day</a:t>
            </a:r>
          </a:p>
          <a:p>
            <a:pPr algn="r"/>
            <a:endParaRPr lang="en-GB" b="1" dirty="0">
              <a:solidFill>
                <a:srgbClr val="8A54F6"/>
              </a:solidFill>
              <a:latin typeface="Calibri" panose="020F0502020204030204" pitchFamily="34" charset="0"/>
              <a:cs typeface="Calibri" panose="020F0502020204030204" pitchFamily="34" charset="0"/>
            </a:endParaRPr>
          </a:p>
          <a:p>
            <a:pPr algn="r"/>
            <a:r>
              <a:rPr lang="en-GB" sz="4000" b="1" dirty="0">
                <a:solidFill>
                  <a:srgbClr val="8A54F6"/>
                </a:solidFill>
                <a:latin typeface="Calibri" panose="020F0502020204030204" pitchFamily="34" charset="0"/>
                <a:cs typeface="Calibri" panose="020F0502020204030204" pitchFamily="34" charset="0"/>
              </a:rPr>
              <a:t>Tuesday 26</a:t>
            </a:r>
            <a:r>
              <a:rPr lang="en-GB" sz="4000" b="1" baseline="30000" dirty="0">
                <a:solidFill>
                  <a:srgbClr val="8A54F6"/>
                </a:solidFill>
                <a:latin typeface="Calibri" panose="020F0502020204030204" pitchFamily="34" charset="0"/>
                <a:cs typeface="Calibri" panose="020F0502020204030204" pitchFamily="34" charset="0"/>
              </a:rPr>
              <a:t>th</a:t>
            </a:r>
            <a:r>
              <a:rPr lang="en-GB" sz="4000" b="1" dirty="0">
                <a:solidFill>
                  <a:srgbClr val="8A54F6"/>
                </a:solidFill>
                <a:latin typeface="Calibri" panose="020F0502020204030204" pitchFamily="34" charset="0"/>
                <a:cs typeface="Calibri" panose="020F0502020204030204" pitchFamily="34" charset="0"/>
              </a:rPr>
              <a:t> March 2024</a:t>
            </a:r>
          </a:p>
        </p:txBody>
      </p:sp>
      <p:pic>
        <p:nvPicPr>
          <p:cNvPr id="7" name="Picture 6">
            <a:extLst>
              <a:ext uri="{FF2B5EF4-FFF2-40B4-BE49-F238E27FC236}">
                <a16:creationId xmlns:a16="http://schemas.microsoft.com/office/drawing/2014/main" id="{0E490CB5-7AE1-3F7D-FAE8-A7F78281BA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56075" y="309779"/>
            <a:ext cx="3517593" cy="1942005"/>
          </a:xfrm>
          <a:prstGeom prst="rect">
            <a:avLst/>
          </a:prstGeom>
        </p:spPr>
      </p:pic>
      <p:sp>
        <p:nvSpPr>
          <p:cNvPr id="8" name="Rectangle 7">
            <a:extLst>
              <a:ext uri="{FF2B5EF4-FFF2-40B4-BE49-F238E27FC236}">
                <a16:creationId xmlns:a16="http://schemas.microsoft.com/office/drawing/2014/main" id="{E56F104B-FE95-F1D3-CA1D-2295A5F19E90}"/>
              </a:ext>
            </a:extLst>
          </p:cNvPr>
          <p:cNvSpPr/>
          <p:nvPr/>
        </p:nvSpPr>
        <p:spPr>
          <a:xfrm>
            <a:off x="0" y="6698937"/>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308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46A105-0FF2-8C5C-721C-39C55A455F31}"/>
              </a:ext>
            </a:extLst>
          </p:cNvPr>
          <p:cNvSpPr>
            <a:spLocks noGrp="1"/>
          </p:cNvSpPr>
          <p:nvPr>
            <p:ph type="sldNum" sz="quarter" idx="11"/>
          </p:nvPr>
        </p:nvSpPr>
        <p:spPr/>
        <p:txBody>
          <a:bodyPr/>
          <a:lstStyle/>
          <a:p>
            <a:pPr defTabSz="457200">
              <a:defRPr/>
            </a:pPr>
            <a:fld id="{4FAB73BC-B049-4115-A692-8D63A059BFB8}" type="slidenum">
              <a:rPr lang="en-GB">
                <a:latin typeface="Arial" panose="020B0604020202020204"/>
              </a:rPr>
              <a:pPr defTabSz="457200">
                <a:defRPr/>
              </a:pPr>
              <a:t>10</a:t>
            </a:fld>
            <a:endParaRPr lang="en-GB">
              <a:latin typeface="Arial" panose="020B0604020202020204"/>
            </a:endParaRPr>
          </a:p>
        </p:txBody>
      </p:sp>
      <p:sp>
        <p:nvSpPr>
          <p:cNvPr id="6" name="TextBox 5">
            <a:extLst>
              <a:ext uri="{FF2B5EF4-FFF2-40B4-BE49-F238E27FC236}">
                <a16:creationId xmlns:a16="http://schemas.microsoft.com/office/drawing/2014/main" id="{C38F3B03-878E-DF7D-4160-DF00164C08C5}"/>
              </a:ext>
            </a:extLst>
          </p:cNvPr>
          <p:cNvSpPr txBox="1"/>
          <p:nvPr/>
        </p:nvSpPr>
        <p:spPr>
          <a:xfrm>
            <a:off x="1793002" y="159584"/>
            <a:ext cx="8413957" cy="369332"/>
          </a:xfrm>
          <a:prstGeom prst="rect">
            <a:avLst/>
          </a:prstGeom>
          <a:solidFill>
            <a:srgbClr val="D4ECF6"/>
          </a:solidFill>
          <a:ln>
            <a:solidFill>
              <a:srgbClr val="8DD1E7"/>
            </a:solidFill>
          </a:ln>
        </p:spPr>
        <p:txBody>
          <a:bodyPr wrap="square" rtlCol="0">
            <a:spAutoFit/>
          </a:bodyPr>
          <a:lstStyle/>
          <a:p>
            <a:pPr defTabSz="457200">
              <a:defRPr/>
            </a:pPr>
            <a:r>
              <a:rPr lang="en-GB" b="1" dirty="0">
                <a:solidFill>
                  <a:srgbClr val="000000"/>
                </a:solidFill>
                <a:latin typeface="Arial" panose="020B0604020202020204"/>
              </a:rPr>
              <a:t>Overview: Multi-Agency Safeguarding Arrangements</a:t>
            </a:r>
            <a:endParaRPr lang="en-GB" dirty="0">
              <a:solidFill>
                <a:srgbClr val="000000"/>
              </a:solidFill>
              <a:latin typeface="Arial" panose="020B0604020202020204"/>
            </a:endParaRPr>
          </a:p>
        </p:txBody>
      </p:sp>
      <p:sp>
        <p:nvSpPr>
          <p:cNvPr id="12" name="Rectangle 11">
            <a:extLst>
              <a:ext uri="{FF2B5EF4-FFF2-40B4-BE49-F238E27FC236}">
                <a16:creationId xmlns:a16="http://schemas.microsoft.com/office/drawing/2014/main" id="{BA9C9941-4E3A-5D41-0DA6-3C7EF26A3F85}"/>
              </a:ext>
            </a:extLst>
          </p:cNvPr>
          <p:cNvSpPr/>
          <p:nvPr/>
        </p:nvSpPr>
        <p:spPr>
          <a:xfrm>
            <a:off x="1793002" y="525748"/>
            <a:ext cx="8413957" cy="5715786"/>
          </a:xfrm>
          <a:prstGeom prst="rect">
            <a:avLst/>
          </a:prstGeom>
          <a:noFill/>
          <a:ln>
            <a:solidFill>
              <a:srgbClr val="8DD1E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defTabSz="457200">
              <a:lnSpc>
                <a:spcPct val="120000"/>
              </a:lnSpc>
              <a:spcAft>
                <a:spcPts val="600"/>
              </a:spcAft>
              <a:buFont typeface="Symbol" panose="05050102010706020507" pitchFamily="18" charset="2"/>
              <a:buChar char=""/>
              <a:defRPr/>
            </a:pPr>
            <a:endParaRPr lang="en-GB" sz="1200" b="1">
              <a:solidFill>
                <a:srgbClr val="000000"/>
              </a:solidFill>
              <a:latin typeface="Arial" panose="020B0604020202020204"/>
              <a:cs typeface="Calibri"/>
            </a:endParaRPr>
          </a:p>
        </p:txBody>
      </p:sp>
      <p:sp>
        <p:nvSpPr>
          <p:cNvPr id="14" name="Rectangle 13">
            <a:extLst>
              <a:ext uri="{FF2B5EF4-FFF2-40B4-BE49-F238E27FC236}">
                <a16:creationId xmlns:a16="http://schemas.microsoft.com/office/drawing/2014/main" id="{AC09203C-0E8A-B8E2-20D8-5FA5299AF3EF}"/>
              </a:ext>
            </a:extLst>
          </p:cNvPr>
          <p:cNvSpPr/>
          <p:nvPr/>
        </p:nvSpPr>
        <p:spPr>
          <a:xfrm>
            <a:off x="3526537" y="6423025"/>
            <a:ext cx="5106713" cy="230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GB" sz="1000" b="1" dirty="0">
                <a:solidFill>
                  <a:srgbClr val="FF0000"/>
                </a:solidFill>
                <a:latin typeface="Arial" panose="020B0604020202020204"/>
              </a:rPr>
              <a:t>OFFICIAL SENSITIVE: NOT GOVERNMENT POLICY</a:t>
            </a:r>
          </a:p>
        </p:txBody>
      </p:sp>
      <p:sp>
        <p:nvSpPr>
          <p:cNvPr id="2" name="TextBox 1">
            <a:extLst>
              <a:ext uri="{FF2B5EF4-FFF2-40B4-BE49-F238E27FC236}">
                <a16:creationId xmlns:a16="http://schemas.microsoft.com/office/drawing/2014/main" id="{20A6BA6D-5736-51AC-5495-80964B011660}"/>
              </a:ext>
            </a:extLst>
          </p:cNvPr>
          <p:cNvSpPr txBox="1"/>
          <p:nvPr/>
        </p:nvSpPr>
        <p:spPr>
          <a:xfrm>
            <a:off x="1772168" y="5677797"/>
            <a:ext cx="8249742" cy="307777"/>
          </a:xfrm>
          <a:prstGeom prst="rect">
            <a:avLst/>
          </a:prstGeom>
          <a:noFill/>
        </p:spPr>
        <p:txBody>
          <a:bodyPr wrap="square" lIns="91440" tIns="45720" rIns="91440" bIns="45720" rtlCol="0" anchor="t">
            <a:spAutoFit/>
          </a:bodyPr>
          <a:lstStyle/>
          <a:p>
            <a:pPr defTabSz="457200">
              <a:defRPr/>
            </a:pPr>
            <a:r>
              <a:rPr lang="en-GB" sz="1400" b="1">
                <a:solidFill>
                  <a:srgbClr val="000000"/>
                </a:solidFill>
                <a:latin typeface="Arial" panose="020B0604020202020204"/>
                <a:ea typeface="Times New Roman" panose="02020603050405020304" pitchFamily="18" charset="0"/>
                <a:cs typeface="Times New Roman"/>
              </a:rPr>
              <a:t> </a:t>
            </a:r>
            <a:endParaRPr lang="en-GB" sz="1400">
              <a:solidFill>
                <a:srgbClr val="000000"/>
              </a:solidFill>
              <a:latin typeface="Arial" panose="020B0604020202020204"/>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67E82A0-9A9C-8FE3-C4D2-188E79A9B387}"/>
              </a:ext>
            </a:extLst>
          </p:cNvPr>
          <p:cNvSpPr txBox="1"/>
          <p:nvPr/>
        </p:nvSpPr>
        <p:spPr>
          <a:xfrm>
            <a:off x="1835739" y="663675"/>
            <a:ext cx="8342035" cy="5693866"/>
          </a:xfrm>
          <a:prstGeom prst="rect">
            <a:avLst/>
          </a:prstGeom>
          <a:noFill/>
        </p:spPr>
        <p:txBody>
          <a:bodyPr wrap="square">
            <a:spAutoFit/>
          </a:bodyPr>
          <a:lstStyle/>
          <a:p>
            <a:pPr defTabSz="457200">
              <a:lnSpc>
                <a:spcPct val="120000"/>
              </a:lnSpc>
              <a:defRPr/>
            </a:pPr>
            <a:r>
              <a:rPr lang="en-GB" sz="1250" dirty="0">
                <a:solidFill>
                  <a:srgbClr val="000000"/>
                </a:solidFill>
                <a:latin typeface="Calibri" panose="020F0502020204030204" pitchFamily="34" charset="0"/>
                <a:ea typeface="Arial" panose="020B0604020202020204" pitchFamily="34" charset="0"/>
                <a:cs typeface="Calibri" panose="020F0502020204030204" pitchFamily="34" charset="0"/>
              </a:rPr>
              <a:t>Chapter 2 on Multi-Agency Safeguarding Arrangements focuses on strengthening how safeguarding partners (local authorities, integrated care boards and the police) work together, and with relevant agencies, to safeguard and protect children locally. </a:t>
            </a:r>
            <a:r>
              <a:rPr lang="en-GB" sz="1250" dirty="0">
                <a:solidFill>
                  <a:srgbClr val="000000"/>
                </a:solidFill>
                <a:latin typeface="Calibri" panose="020F0502020204030204" pitchFamily="34" charset="0"/>
                <a:ea typeface="+mn-lt"/>
                <a:cs typeface="Calibri" panose="020F0502020204030204" pitchFamily="34" charset="0"/>
              </a:rPr>
              <a:t>Protecting children from abuse and neglect is a multi-agency endeavour and one which requires join up and cooperation at all levels.</a:t>
            </a:r>
          </a:p>
          <a:p>
            <a:pPr defTabSz="457200">
              <a:lnSpc>
                <a:spcPct val="120000"/>
              </a:lnSpc>
              <a:defRPr/>
            </a:pPr>
            <a:endParaRPr lang="en-GB" sz="1250" dirty="0">
              <a:solidFill>
                <a:srgbClr val="000000"/>
              </a:solidFill>
              <a:latin typeface="Calibri" panose="020F0502020204030204" pitchFamily="34" charset="0"/>
              <a:ea typeface="+mn-lt"/>
              <a:cs typeface="Calibri" panose="020F0502020204030204" pitchFamily="34" charset="0"/>
            </a:endParaRPr>
          </a:p>
          <a:p>
            <a:pPr marL="171450" indent="-171450" defTabSz="457200">
              <a:lnSpc>
                <a:spcPct val="120000"/>
              </a:lnSpc>
              <a:buFont typeface="Arial" panose="020B0604020202020204" pitchFamily="34" charset="0"/>
              <a:buChar char="•"/>
              <a:defRPr/>
            </a:pPr>
            <a:r>
              <a:rPr lang="en-GB" sz="12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Clarifying roles and responsibilities, including distinguishing between lead safeguarding partners and their delegates: </a:t>
            </a:r>
            <a:r>
              <a:rPr lang="en-GB" sz="1250" dirty="0">
                <a:solidFill>
                  <a:srgbClr val="000000"/>
                </a:solidFill>
                <a:latin typeface="Calibri" panose="020F0502020204030204" pitchFamily="34" charset="0"/>
                <a:ea typeface="Times New Roman" panose="02020603050405020304" pitchFamily="18" charset="0"/>
                <a:cs typeface="Calibri" panose="020F0502020204030204" pitchFamily="34" charset="0"/>
              </a:rPr>
              <a:t>We have distinguished those responsible for setting the vision and priorities (Lead Safeguarding Partners) and those leading delivery of arrangements (Delegate Safeguarding Partners), outlining the joint functions as strategic leaders for the first time.</a:t>
            </a:r>
          </a:p>
          <a:p>
            <a:pPr marL="171450" indent="-171450" defTabSz="457200">
              <a:lnSpc>
                <a:spcPct val="120000"/>
              </a:lnSpc>
              <a:buFont typeface="Arial" panose="020B0604020202020204" pitchFamily="34" charset="0"/>
              <a:buChar char="•"/>
              <a:defRPr/>
            </a:pPr>
            <a:endParaRPr lang="en-GB" sz="125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defTabSz="457200">
              <a:lnSpc>
                <a:spcPct val="120000"/>
              </a:lnSpc>
              <a:buFont typeface="Arial" panose="020B0604020202020204" pitchFamily="34" charset="0"/>
              <a:buChar char="•"/>
              <a:defRPr/>
            </a:pPr>
            <a:r>
              <a:rPr lang="en-GB" sz="12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Introducing a partnership chair: </a:t>
            </a:r>
            <a:r>
              <a:rPr lang="en-GB" sz="1250" dirty="0">
                <a:solidFill>
                  <a:srgbClr val="000000"/>
                </a:solidFill>
                <a:latin typeface="Calibri" panose="020F0502020204030204" pitchFamily="34" charset="0"/>
                <a:ea typeface="Times New Roman" panose="02020603050405020304" pitchFamily="18" charset="0"/>
                <a:cs typeface="Calibri" panose="020F0502020204030204" pitchFamily="34" charset="0"/>
              </a:rPr>
              <a:t>It is envisaged that this individual will replace the need for an independent chair and allow a single point of escalation for risks and issues to the Lead Safeguarding Partners.  </a:t>
            </a:r>
          </a:p>
          <a:p>
            <a:pPr marL="171450" indent="-171450" defTabSz="457200">
              <a:lnSpc>
                <a:spcPct val="120000"/>
              </a:lnSpc>
              <a:buFont typeface="Arial" panose="020B0604020202020204" pitchFamily="34" charset="0"/>
              <a:buChar char="•"/>
              <a:defRPr/>
            </a:pPr>
            <a:endParaRPr lang="en-GB" sz="125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defTabSz="457200">
              <a:lnSpc>
                <a:spcPct val="120000"/>
              </a:lnSpc>
              <a:buFont typeface="Arial" panose="020B0604020202020204" pitchFamily="34" charset="0"/>
              <a:buChar char="•"/>
              <a:defRPr/>
            </a:pPr>
            <a:r>
              <a:rPr lang="en-GB" sz="12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Role of relevant agencies and education providers: </a:t>
            </a:r>
            <a:r>
              <a:rPr lang="en-GB" sz="1250" dirty="0">
                <a:solidFill>
                  <a:srgbClr val="000000"/>
                </a:solidFill>
                <a:latin typeface="Calibri" panose="020F0502020204030204" pitchFamily="34" charset="0"/>
                <a:ea typeface="Times New Roman" panose="02020603050405020304" pitchFamily="18" charset="0"/>
                <a:cs typeface="Calibri" panose="020F0502020204030204" pitchFamily="34" charset="0"/>
              </a:rPr>
              <a:t>We have emphasised the role of education in safeguarding arrangements, reflecting the importance they play in children’s lives and the value in involving them in strategic decision-making. Strengthening </a:t>
            </a:r>
            <a:r>
              <a:rPr lang="en-GB" sz="125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Working Together</a:t>
            </a:r>
            <a:r>
              <a:rPr lang="en-GB" sz="125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is the first step before exploring whether further legislative changes are needed. </a:t>
            </a:r>
          </a:p>
          <a:p>
            <a:pPr marL="171450" indent="-171450" defTabSz="457200">
              <a:lnSpc>
                <a:spcPct val="120000"/>
              </a:lnSpc>
              <a:buFont typeface="Arial" panose="020B0604020202020204" pitchFamily="34" charset="0"/>
              <a:buChar char="•"/>
              <a:defRPr/>
            </a:pPr>
            <a:endParaRPr lang="en-GB" sz="125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defTabSz="457200">
              <a:lnSpc>
                <a:spcPct val="120000"/>
              </a:lnSpc>
              <a:spcAft>
                <a:spcPts val="1200"/>
              </a:spcAft>
              <a:buFont typeface="Arial" panose="020B0604020202020204" pitchFamily="34" charset="0"/>
              <a:buChar char="•"/>
              <a:defRPr/>
            </a:pPr>
            <a:r>
              <a:rPr lang="en-GB" sz="12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Role of voluntary, charity, social enterprise (VCSE) organisations and sports clubs: </a:t>
            </a:r>
            <a:r>
              <a:rPr lang="en-GB" sz="1250" dirty="0">
                <a:solidFill>
                  <a:srgbClr val="000000"/>
                </a:solidFill>
                <a:latin typeface="Calibri" panose="020F0502020204030204" pitchFamily="34" charset="0"/>
                <a:ea typeface="Times New Roman" panose="02020603050405020304" pitchFamily="18" charset="0"/>
                <a:cs typeface="Calibri" panose="020F0502020204030204" pitchFamily="34" charset="0"/>
              </a:rPr>
              <a:t>We have highlighted the importance of considering naming and engaging these organisations in published local arrangements if they are not already.</a:t>
            </a:r>
          </a:p>
          <a:p>
            <a:pPr marL="171450" indent="-171450" defTabSz="457200">
              <a:lnSpc>
                <a:spcPct val="120000"/>
              </a:lnSpc>
              <a:spcAft>
                <a:spcPts val="1200"/>
              </a:spcAft>
              <a:buFont typeface="Arial" panose="020B0604020202020204" pitchFamily="34" charset="0"/>
              <a:buChar char="•"/>
              <a:defRPr/>
            </a:pPr>
            <a:r>
              <a:rPr lang="en-GB" sz="12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Accountability and transparency: </a:t>
            </a:r>
            <a:r>
              <a:rPr lang="en-GB" sz="1250" dirty="0">
                <a:solidFill>
                  <a:srgbClr val="000000"/>
                </a:solidFill>
                <a:latin typeface="Calibri" panose="020F0502020204030204" pitchFamily="34" charset="0"/>
                <a:ea typeface="Times New Roman" panose="02020603050405020304" pitchFamily="18" charset="0"/>
                <a:cs typeface="Calibri" panose="020F0502020204030204" pitchFamily="34" charset="0"/>
              </a:rPr>
              <a:t>We have provided more detail on key functions such as independent scrutiny, funding arrangements, dispute resolution and reporting; introducing for the first time a set date by which local areas should submit their yearly reports to encourage greater transparency and compliance. </a:t>
            </a:r>
          </a:p>
          <a:p>
            <a:pPr defTabSz="457200">
              <a:lnSpc>
                <a:spcPct val="120000"/>
              </a:lnSpc>
              <a:spcAft>
                <a:spcPts val="1200"/>
              </a:spcAft>
              <a:defRPr/>
            </a:pPr>
            <a:endParaRPr lang="en-GB" sz="125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82172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4B034E-282C-7D8A-CCB1-86A73BE70098}"/>
              </a:ext>
            </a:extLst>
          </p:cNvPr>
          <p:cNvPicPr>
            <a:picLocks noGrp="1" noChangeAspect="1"/>
          </p:cNvPicPr>
          <p:nvPr>
            <p:ph sz="quarter" idx="12"/>
          </p:nvPr>
        </p:nvPicPr>
        <p:blipFill>
          <a:blip r:embed="rId2"/>
          <a:stretch>
            <a:fillRect/>
          </a:stretch>
        </p:blipFill>
        <p:spPr>
          <a:xfrm>
            <a:off x="891133" y="304100"/>
            <a:ext cx="10409734" cy="5855474"/>
          </a:xfrm>
          <a:prstGeom prst="rect">
            <a:avLst/>
          </a:prstGeom>
          <a:noFill/>
        </p:spPr>
      </p:pic>
      <p:sp>
        <p:nvSpPr>
          <p:cNvPr id="3" name="Slide Number Placeholder 2" hidden="1">
            <a:extLst>
              <a:ext uri="{FF2B5EF4-FFF2-40B4-BE49-F238E27FC236}">
                <a16:creationId xmlns:a16="http://schemas.microsoft.com/office/drawing/2014/main" id="{D86475ED-05DB-A269-B2F9-0EB44BC528AC}"/>
              </a:ext>
            </a:extLst>
          </p:cNvPr>
          <p:cNvSpPr>
            <a:spLocks noGrp="1"/>
          </p:cNvSpPr>
          <p:nvPr>
            <p:ph type="sldNum" sz="quarter" idx="11"/>
          </p:nvPr>
        </p:nvSpPr>
        <p:spPr/>
        <p:txBody>
          <a:bodyPr/>
          <a:lstStyle/>
          <a:p>
            <a:pPr defTabSz="457200">
              <a:spcAft>
                <a:spcPts val="600"/>
              </a:spcAft>
            </a:pPr>
            <a:fld id="{4FAB73BC-B049-4115-A692-8D63A059BFB8}" type="slidenum">
              <a:rPr lang="en-GB">
                <a:latin typeface="Arial" panose="020B0604020202020204"/>
              </a:rPr>
              <a:pPr defTabSz="457200">
                <a:spcAft>
                  <a:spcPts val="600"/>
                </a:spcAft>
              </a:pPr>
              <a:t>11</a:t>
            </a:fld>
            <a:endParaRPr lang="en-GB">
              <a:latin typeface="Arial" panose="020B0604020202020204"/>
            </a:endParaRPr>
          </a:p>
        </p:txBody>
      </p:sp>
    </p:spTree>
    <p:extLst>
      <p:ext uri="{BB962C8B-B14F-4D97-AF65-F5344CB8AC3E}">
        <p14:creationId xmlns:p14="http://schemas.microsoft.com/office/powerpoint/2010/main" val="4291587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46A105-0FF2-8C5C-721C-39C55A455F31}"/>
              </a:ext>
            </a:extLst>
          </p:cNvPr>
          <p:cNvSpPr>
            <a:spLocks noGrp="1"/>
          </p:cNvSpPr>
          <p:nvPr>
            <p:ph type="sldNum" sz="quarter" idx="11"/>
          </p:nvPr>
        </p:nvSpPr>
        <p:spPr>
          <a:xfrm>
            <a:off x="9935485" y="6519059"/>
            <a:ext cx="563026" cy="181491"/>
          </a:xfrm>
        </p:spPr>
        <p:txBody>
          <a:bodyPr/>
          <a:lstStyle/>
          <a:p>
            <a:pPr defTabSz="457200">
              <a:defRPr/>
            </a:pPr>
            <a:fld id="{4FAB73BC-B049-4115-A692-8D63A059BFB8}" type="slidenum">
              <a:rPr lang="en-GB">
                <a:latin typeface="Arial" panose="020B0604020202020204"/>
              </a:rPr>
              <a:pPr defTabSz="457200">
                <a:defRPr/>
              </a:pPr>
              <a:t>12</a:t>
            </a:fld>
            <a:endParaRPr lang="en-GB">
              <a:latin typeface="Arial" panose="020B0604020202020204"/>
            </a:endParaRPr>
          </a:p>
        </p:txBody>
      </p:sp>
      <p:sp>
        <p:nvSpPr>
          <p:cNvPr id="6" name="TextBox 5">
            <a:extLst>
              <a:ext uri="{FF2B5EF4-FFF2-40B4-BE49-F238E27FC236}">
                <a16:creationId xmlns:a16="http://schemas.microsoft.com/office/drawing/2014/main" id="{C38F3B03-878E-DF7D-4160-DF00164C08C5}"/>
              </a:ext>
            </a:extLst>
          </p:cNvPr>
          <p:cNvSpPr txBox="1"/>
          <p:nvPr/>
        </p:nvSpPr>
        <p:spPr>
          <a:xfrm>
            <a:off x="1845668" y="301337"/>
            <a:ext cx="8432595" cy="369332"/>
          </a:xfrm>
          <a:prstGeom prst="rect">
            <a:avLst/>
          </a:prstGeom>
          <a:solidFill>
            <a:srgbClr val="D4ECF6"/>
          </a:solidFill>
          <a:ln>
            <a:solidFill>
              <a:srgbClr val="8DD1E7"/>
            </a:solidFill>
          </a:ln>
        </p:spPr>
        <p:txBody>
          <a:bodyPr wrap="square" rtlCol="0">
            <a:spAutoFit/>
          </a:bodyPr>
          <a:lstStyle/>
          <a:p>
            <a:pPr defTabSz="457200">
              <a:defRPr/>
            </a:pPr>
            <a:r>
              <a:rPr lang="en-GB" b="1" dirty="0">
                <a:solidFill>
                  <a:srgbClr val="000000"/>
                </a:solidFill>
                <a:latin typeface="Calibri" panose="020F0502020204030204" pitchFamily="34" charset="0"/>
                <a:cs typeface="Calibri" panose="020F0502020204030204" pitchFamily="34" charset="0"/>
              </a:rPr>
              <a:t>Working Together 2023: Help and support for children and their families</a:t>
            </a:r>
            <a:endParaRPr lang="en-GB" dirty="0">
              <a:solidFill>
                <a:srgbClr val="000000"/>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AC09203C-0E8A-B8E2-20D8-5FA5299AF3EF}"/>
              </a:ext>
            </a:extLst>
          </p:cNvPr>
          <p:cNvSpPr/>
          <p:nvPr/>
        </p:nvSpPr>
        <p:spPr>
          <a:xfrm>
            <a:off x="3526537" y="6520997"/>
            <a:ext cx="5106713" cy="230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GB" sz="1000" b="1">
                <a:solidFill>
                  <a:srgbClr val="FF0000"/>
                </a:solidFill>
                <a:latin typeface="Arial" panose="020B0604020202020204"/>
              </a:rPr>
              <a:t>OFFICIAL SENSITIVE: NOT GOVERNMENT POLICY</a:t>
            </a:r>
          </a:p>
        </p:txBody>
      </p:sp>
      <p:sp>
        <p:nvSpPr>
          <p:cNvPr id="3" name="Rectangle 2">
            <a:extLst>
              <a:ext uri="{FF2B5EF4-FFF2-40B4-BE49-F238E27FC236}">
                <a16:creationId xmlns:a16="http://schemas.microsoft.com/office/drawing/2014/main" id="{41FB3E97-E166-53BB-0C19-029816752F12}"/>
              </a:ext>
            </a:extLst>
          </p:cNvPr>
          <p:cNvSpPr/>
          <p:nvPr/>
        </p:nvSpPr>
        <p:spPr>
          <a:xfrm>
            <a:off x="1849007" y="689685"/>
            <a:ext cx="8425919" cy="5689344"/>
          </a:xfrm>
          <a:prstGeom prst="rect">
            <a:avLst/>
          </a:prstGeom>
          <a:noFill/>
          <a:ln>
            <a:solidFill>
              <a:srgbClr val="8DD1E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defTabSz="457200">
              <a:lnSpc>
                <a:spcPct val="120000"/>
              </a:lnSpc>
              <a:spcAft>
                <a:spcPts val="600"/>
              </a:spcAft>
              <a:buFont typeface="Symbol" panose="05050102010706020507" pitchFamily="18" charset="2"/>
              <a:buChar char=""/>
              <a:defRPr/>
            </a:pPr>
            <a:endParaRPr lang="en-GB" sz="1200" b="1">
              <a:solidFill>
                <a:srgbClr val="000000"/>
              </a:solidFill>
              <a:latin typeface="Arial" panose="020B0604020202020204"/>
              <a:cs typeface="Calibri"/>
            </a:endParaRPr>
          </a:p>
        </p:txBody>
      </p:sp>
      <p:sp>
        <p:nvSpPr>
          <p:cNvPr id="8" name="TextBox 7">
            <a:extLst>
              <a:ext uri="{FF2B5EF4-FFF2-40B4-BE49-F238E27FC236}">
                <a16:creationId xmlns:a16="http://schemas.microsoft.com/office/drawing/2014/main" id="{C95A506F-B9C6-6948-272E-C4E50DB8D6D8}"/>
              </a:ext>
            </a:extLst>
          </p:cNvPr>
          <p:cNvSpPr txBox="1"/>
          <p:nvPr/>
        </p:nvSpPr>
        <p:spPr>
          <a:xfrm>
            <a:off x="1862645" y="727717"/>
            <a:ext cx="8353002" cy="5192832"/>
          </a:xfrm>
          <a:prstGeom prst="rect">
            <a:avLst/>
          </a:prstGeom>
          <a:noFill/>
        </p:spPr>
        <p:txBody>
          <a:bodyPr wrap="square">
            <a:spAutoFit/>
          </a:bodyPr>
          <a:lstStyle/>
          <a:p>
            <a:pPr defTabSz="457200" fontAlgn="base">
              <a:lnSpc>
                <a:spcPct val="120000"/>
              </a:lnSpc>
              <a:spcAft>
                <a:spcPts val="600"/>
              </a:spcAft>
              <a:defRPr/>
            </a:pPr>
            <a:r>
              <a:rPr lang="en-GB" sz="1200" dirty="0">
                <a:solidFill>
                  <a:srgbClr val="000000"/>
                </a:solidFill>
                <a:latin typeface="Calibri" panose="020F0502020204030204" pitchFamily="34" charset="0"/>
                <a:cs typeface="Calibri" panose="020F0502020204030204" pitchFamily="34" charset="0"/>
              </a:rPr>
              <a:t>We want children and their families to receive the right help at the right time, from practitioners with the right knowledge, skills and relationships working with families to keep children safe and well. We also want a renewed focus on family-led solutions where other family members and family friends can play an invaluable role in supporting parents, enabling children to live safely at home.</a:t>
            </a:r>
            <a:r>
              <a:rPr lang="en-US" sz="1200" dirty="0">
                <a:solidFill>
                  <a:srgbClr val="000000"/>
                </a:solidFill>
                <a:latin typeface="Calibri" panose="020F0502020204030204" pitchFamily="34" charset="0"/>
                <a:cs typeface="Calibri" panose="020F0502020204030204" pitchFamily="34" charset="0"/>
              </a:rPr>
              <a:t>​</a:t>
            </a:r>
          </a:p>
          <a:p>
            <a:pPr defTabSz="457200" fontAlgn="base">
              <a:lnSpc>
                <a:spcPct val="120000"/>
              </a:lnSpc>
              <a:spcAft>
                <a:spcPts val="600"/>
              </a:spcAft>
              <a:buFont typeface="Arial" panose="020B0604020202020204" pitchFamily="34" charset="0"/>
              <a:buChar char="•"/>
              <a:defRPr/>
            </a:pPr>
            <a:r>
              <a:rPr lang="en-GB" sz="1200" b="1" dirty="0">
                <a:solidFill>
                  <a:srgbClr val="000000"/>
                </a:solidFill>
                <a:latin typeface="Calibri" panose="020F0502020204030204" pitchFamily="34" charset="0"/>
                <a:cs typeface="Calibri" panose="020F0502020204030204" pitchFamily="34" charset="0"/>
              </a:rPr>
              <a:t> Early help </a:t>
            </a:r>
            <a:r>
              <a:rPr lang="en-GB" sz="1200" dirty="0">
                <a:solidFill>
                  <a:srgbClr val="000000"/>
                </a:solidFill>
                <a:latin typeface="Calibri" panose="020F0502020204030204" pitchFamily="34" charset="0"/>
                <a:cs typeface="Calibri" panose="020F0502020204030204" pitchFamily="34" charset="0"/>
              </a:rPr>
              <a:t>– strengthened the focus on families for improving outcomes, the role of education and childcare settings in supporting children and keeping them safe and further considerations for practitioners when identifying a child who may need early help services</a:t>
            </a:r>
            <a:r>
              <a:rPr lang="en-US" sz="1200" dirty="0">
                <a:solidFill>
                  <a:srgbClr val="000000"/>
                </a:solidFill>
                <a:latin typeface="Calibri" panose="020F0502020204030204" pitchFamily="34" charset="0"/>
                <a:cs typeface="Calibri" panose="020F0502020204030204" pitchFamily="34" charset="0"/>
              </a:rPr>
              <a:t>​</a:t>
            </a:r>
          </a:p>
          <a:p>
            <a:pPr defTabSz="457200" fontAlgn="base">
              <a:lnSpc>
                <a:spcPct val="120000"/>
              </a:lnSpc>
              <a:spcAft>
                <a:spcPts val="600"/>
              </a:spcAft>
              <a:buFont typeface="Arial" panose="020B0604020202020204" pitchFamily="34" charset="0"/>
              <a:buChar char="•"/>
              <a:defRPr/>
            </a:pPr>
            <a:r>
              <a:rPr lang="en-GB" sz="1200" b="1" dirty="0">
                <a:solidFill>
                  <a:srgbClr val="000000"/>
                </a:solidFill>
                <a:latin typeface="Calibri" panose="020F0502020204030204" pitchFamily="34" charset="0"/>
                <a:cs typeface="Calibri" panose="020F0502020204030204" pitchFamily="34" charset="0"/>
              </a:rPr>
              <a:t> Family Networks </a:t>
            </a:r>
            <a:r>
              <a:rPr lang="en-GB" sz="1200" dirty="0">
                <a:solidFill>
                  <a:srgbClr val="000000"/>
                </a:solidFill>
                <a:latin typeface="Calibri" panose="020F0502020204030204" pitchFamily="34" charset="0"/>
                <a:cs typeface="Calibri" panose="020F0502020204030204" pitchFamily="34" charset="0"/>
              </a:rPr>
              <a:t>- a renewed focus on family-led solutions from within a ‘family network’. With family networks engaged at the earliest point and at every stage. We have outlined the components of family group conferences to improve family network engagement in decision making and supporting children. </a:t>
            </a:r>
            <a:r>
              <a:rPr lang="en-US" sz="1200" dirty="0">
                <a:solidFill>
                  <a:srgbClr val="000000"/>
                </a:solidFill>
                <a:latin typeface="Calibri" panose="020F0502020204030204" pitchFamily="34" charset="0"/>
                <a:cs typeface="Calibri" panose="020F0502020204030204" pitchFamily="34" charset="0"/>
              </a:rPr>
              <a:t>​</a:t>
            </a:r>
          </a:p>
          <a:p>
            <a:pPr defTabSz="457200" fontAlgn="base">
              <a:lnSpc>
                <a:spcPct val="120000"/>
              </a:lnSpc>
              <a:spcAft>
                <a:spcPts val="600"/>
              </a:spcAft>
              <a:buFont typeface="Arial" panose="020B0604020202020204" pitchFamily="34" charset="0"/>
              <a:buChar char="•"/>
              <a:defRPr/>
            </a:pPr>
            <a:r>
              <a:rPr lang="en-GB" sz="1200" b="1" dirty="0">
                <a:solidFill>
                  <a:srgbClr val="000000"/>
                </a:solidFill>
                <a:latin typeface="Calibri" panose="020F0502020204030204" pitchFamily="34" charset="0"/>
                <a:cs typeface="Calibri" panose="020F0502020204030204" pitchFamily="34" charset="0"/>
              </a:rPr>
              <a:t> Direct work with children under s17 of the CA1989 </a:t>
            </a:r>
            <a:r>
              <a:rPr lang="en-GB" sz="1200" dirty="0">
                <a:solidFill>
                  <a:srgbClr val="000000"/>
                </a:solidFill>
                <a:latin typeface="Calibri" panose="020F0502020204030204" pitchFamily="34" charset="0"/>
                <a:cs typeface="Calibri" panose="020F0502020204030204" pitchFamily="34" charset="0"/>
              </a:rPr>
              <a:t>– clarifying that a broader range of practitioners can lead direct work with children and their families where support is provided under section 17 of the Children Act 1989 (Child in Need). Clarifying that social worker qualified practice supervisors or managers provide oversight for key decisions and activity, and that where child protection enquiries are made under section 47 of the Children Act 1989, the lead practitioner should be a social worker.</a:t>
            </a:r>
            <a:r>
              <a:rPr lang="en-US" sz="1200" dirty="0">
                <a:solidFill>
                  <a:srgbClr val="000000"/>
                </a:solidFill>
                <a:latin typeface="Calibri" panose="020F0502020204030204" pitchFamily="34" charset="0"/>
                <a:cs typeface="Calibri" panose="020F0502020204030204" pitchFamily="34" charset="0"/>
              </a:rPr>
              <a:t>​</a:t>
            </a:r>
          </a:p>
          <a:p>
            <a:pPr defTabSz="457200" fontAlgn="base">
              <a:lnSpc>
                <a:spcPct val="120000"/>
              </a:lnSpc>
              <a:spcAft>
                <a:spcPts val="600"/>
              </a:spcAft>
              <a:buFont typeface="Arial" panose="020B0604020202020204" pitchFamily="34" charset="0"/>
              <a:buChar char="•"/>
              <a:defRPr/>
            </a:pPr>
            <a:r>
              <a:rPr lang="en-GB" sz="1200" b="1" dirty="0">
                <a:solidFill>
                  <a:srgbClr val="000000"/>
                </a:solidFill>
                <a:latin typeface="Calibri" panose="020F0502020204030204" pitchFamily="34" charset="0"/>
                <a:cs typeface="Calibri" panose="020F0502020204030204" pitchFamily="34" charset="0"/>
              </a:rPr>
              <a:t> Support for disabled children and families. </a:t>
            </a:r>
            <a:r>
              <a:rPr lang="en-GB" sz="1200" dirty="0">
                <a:solidFill>
                  <a:srgbClr val="000000"/>
                </a:solidFill>
                <a:latin typeface="Calibri" panose="020F0502020204030204" pitchFamily="34" charset="0"/>
                <a:cs typeface="Calibri" panose="020F0502020204030204" pitchFamily="34" charset="0"/>
              </a:rPr>
              <a:t>We want a stronger focus on support and protection for disabled children, to provide non-stigmatising help and support to disabled children and their families. Strengthening the language around the role of the Designated Social Care Officer, to align with the wider reforms to the SEND system.</a:t>
            </a:r>
            <a:r>
              <a:rPr lang="en-US" sz="1200" dirty="0">
                <a:solidFill>
                  <a:srgbClr val="000000"/>
                </a:solidFill>
                <a:latin typeface="Calibri" panose="020F0502020204030204" pitchFamily="34" charset="0"/>
                <a:cs typeface="Calibri" panose="020F0502020204030204" pitchFamily="34" charset="0"/>
              </a:rPr>
              <a:t>​</a:t>
            </a:r>
          </a:p>
          <a:p>
            <a:pPr defTabSz="457200" fontAlgn="base">
              <a:lnSpc>
                <a:spcPct val="120000"/>
              </a:lnSpc>
              <a:spcAft>
                <a:spcPts val="600"/>
              </a:spcAft>
              <a:buFont typeface="Arial" panose="020B0604020202020204" pitchFamily="34" charset="0"/>
              <a:buChar char="•"/>
              <a:defRPr/>
            </a:pPr>
            <a:r>
              <a:rPr lang="en-GB" sz="1200" b="1" dirty="0">
                <a:solidFill>
                  <a:srgbClr val="000000"/>
                </a:solidFill>
                <a:latin typeface="Calibri" panose="020F0502020204030204" pitchFamily="34" charset="0"/>
                <a:cs typeface="Calibri" panose="020F0502020204030204" pitchFamily="34" charset="0"/>
              </a:rPr>
              <a:t> Support for children in mother and baby units. </a:t>
            </a:r>
            <a:r>
              <a:rPr lang="en-GB" sz="1200" dirty="0">
                <a:solidFill>
                  <a:srgbClr val="000000"/>
                </a:solidFill>
                <a:latin typeface="Calibri" panose="020F0502020204030204" pitchFamily="34" charset="0"/>
                <a:cs typeface="Calibri" panose="020F0502020204030204" pitchFamily="34" charset="0"/>
              </a:rPr>
              <a:t>We have clarified the role of children’s social care in the assessment of suitability and social work input for a mother and baby unit placement within a prison estate. </a:t>
            </a:r>
            <a:r>
              <a:rPr lang="en-US" sz="1200" dirty="0">
                <a:solidFill>
                  <a:srgbClr val="000000"/>
                </a:solidFill>
                <a:latin typeface="Calibri" panose="020F0502020204030204" pitchFamily="34" charset="0"/>
                <a:cs typeface="Calibri" panose="020F0502020204030204" pitchFamily="34" charset="0"/>
              </a:rPr>
              <a:t>​</a:t>
            </a:r>
          </a:p>
          <a:p>
            <a:pPr defTabSz="457200" fontAlgn="base">
              <a:lnSpc>
                <a:spcPct val="120000"/>
              </a:lnSpc>
              <a:spcAft>
                <a:spcPts val="600"/>
              </a:spcAft>
              <a:buFont typeface="Arial" panose="020B0604020202020204" pitchFamily="34" charset="0"/>
              <a:buChar char="•"/>
              <a:defRPr/>
            </a:pPr>
            <a:r>
              <a:rPr lang="en-GB" sz="1200" b="1" dirty="0">
                <a:solidFill>
                  <a:srgbClr val="000000"/>
                </a:solidFill>
                <a:latin typeface="Calibri" panose="020F0502020204030204" pitchFamily="34" charset="0"/>
                <a:cs typeface="Calibri" panose="020F0502020204030204" pitchFamily="34" charset="0"/>
              </a:rPr>
              <a:t> Protecting children from prisoners who present an ongoing risk from within custody or whilst on probation. </a:t>
            </a:r>
            <a:r>
              <a:rPr lang="en-GB" sz="1200" dirty="0">
                <a:solidFill>
                  <a:srgbClr val="000000"/>
                </a:solidFill>
                <a:latin typeface="Calibri" panose="020F0502020204030204" pitchFamily="34" charset="0"/>
                <a:cs typeface="Calibri" panose="020F0502020204030204" pitchFamily="34" charset="0"/>
              </a:rPr>
              <a:t>We have clarified the role and responsibilities prison and probation services have in keeping children safe and how children’s social care should work in partnership to ensure effective child safeguarding and protection is provided</a:t>
            </a:r>
            <a:r>
              <a:rPr lang="en-GB" sz="1200" b="1" dirty="0">
                <a:solidFill>
                  <a:srgbClr val="000000"/>
                </a:solidFill>
                <a:latin typeface="Calibri" panose="020F0502020204030204" pitchFamily="34" charset="0"/>
                <a:cs typeface="Calibri" panose="020F0502020204030204" pitchFamily="34" charset="0"/>
              </a:rPr>
              <a:t>.</a:t>
            </a:r>
            <a:endParaRPr lang="en-GB"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5808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43BD2-D052-A45C-5FFE-C1CCBCF0A110}"/>
              </a:ext>
            </a:extLst>
          </p:cNvPr>
          <p:cNvSpPr>
            <a:spLocks noGrp="1"/>
          </p:cNvSpPr>
          <p:nvPr>
            <p:ph idx="1"/>
          </p:nvPr>
        </p:nvSpPr>
        <p:spPr/>
        <p:txBody>
          <a:bodyPr>
            <a:normAutofit/>
          </a:bodyPr>
          <a:lstStyle/>
          <a:p>
            <a:pPr marL="0" indent="0" algn="ctr">
              <a:buNone/>
            </a:pPr>
            <a:r>
              <a:rPr lang="en-GB" sz="4000" b="1" dirty="0">
                <a:latin typeface="Calibri" panose="020F0502020204030204" pitchFamily="34" charset="0"/>
                <a:cs typeface="Calibri" panose="020F0502020204030204" pitchFamily="34" charset="0"/>
              </a:rPr>
              <a:t>Strategic Leadership: Sharing Early Learning</a:t>
            </a:r>
          </a:p>
          <a:p>
            <a:pPr marL="0" indent="0" algn="ctr">
              <a:buNone/>
            </a:pPr>
            <a:endParaRPr lang="en-GB" sz="400" b="1" dirty="0">
              <a:latin typeface="Calibri" panose="020F0502020204030204" pitchFamily="34" charset="0"/>
              <a:cs typeface="Calibri" panose="020F0502020204030204" pitchFamily="34" charset="0"/>
            </a:endParaRPr>
          </a:p>
          <a:p>
            <a:pPr marL="0" indent="0" algn="ctr">
              <a:buNone/>
            </a:pPr>
            <a:r>
              <a:rPr lang="en-GB" sz="4000" b="1" dirty="0">
                <a:solidFill>
                  <a:srgbClr val="76B729"/>
                </a:solidFill>
                <a:latin typeface="Calibri" panose="020F0502020204030204" pitchFamily="34" charset="0"/>
                <a:cs typeface="Calibri" panose="020F0502020204030204" pitchFamily="34" charset="0"/>
              </a:rPr>
              <a:t>Overview of Solihull SCP Arrangements  </a:t>
            </a:r>
          </a:p>
          <a:p>
            <a:pPr marL="0" indent="0" algn="ctr">
              <a:buNone/>
            </a:pPr>
            <a:endParaRPr lang="en-GB" sz="3600" dirty="0">
              <a:latin typeface="Calibri" panose="020F0502020204030204" pitchFamily="34" charset="0"/>
              <a:cs typeface="Calibri" panose="020F0502020204030204" pitchFamily="34" charset="0"/>
            </a:endParaRPr>
          </a:p>
          <a:p>
            <a:pPr marL="0" indent="0" algn="ctr">
              <a:buNone/>
            </a:pPr>
            <a:endParaRPr lang="en-GB" sz="3600" dirty="0">
              <a:latin typeface="Calibri" panose="020F0502020204030204" pitchFamily="34" charset="0"/>
              <a:cs typeface="Calibri" panose="020F0502020204030204" pitchFamily="34" charset="0"/>
            </a:endParaRPr>
          </a:p>
          <a:p>
            <a:pPr marL="0" indent="0" algn="ctr">
              <a:buNone/>
            </a:pPr>
            <a:r>
              <a:rPr lang="en-GB" sz="3600" dirty="0">
                <a:latin typeface="Calibri" panose="020F0502020204030204" pitchFamily="34" charset="0"/>
                <a:cs typeface="Calibri" panose="020F0502020204030204" pitchFamily="34" charset="0"/>
              </a:rPr>
              <a:t>Esther Blake, Partnership Business Manager</a:t>
            </a:r>
          </a:p>
        </p:txBody>
      </p:sp>
      <p:pic>
        <p:nvPicPr>
          <p:cNvPr id="4" name="Picture 3" descr="A purple and white logo&#10;&#10;Description automatically generated">
            <a:extLst>
              <a:ext uri="{FF2B5EF4-FFF2-40B4-BE49-F238E27FC236}">
                <a16:creationId xmlns:a16="http://schemas.microsoft.com/office/drawing/2014/main" id="{34DD26A3-EED7-F9BE-9D68-520E879BB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22" y="153881"/>
            <a:ext cx="2703443" cy="786456"/>
          </a:xfrm>
          <a:prstGeom prst="rect">
            <a:avLst/>
          </a:prstGeom>
        </p:spPr>
      </p:pic>
    </p:spTree>
    <p:extLst>
      <p:ext uri="{BB962C8B-B14F-4D97-AF65-F5344CB8AC3E}">
        <p14:creationId xmlns:p14="http://schemas.microsoft.com/office/powerpoint/2010/main" val="305220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1202-E5A8-415D-9A7A-618FDD550006}"/>
              </a:ext>
            </a:extLst>
          </p:cNvPr>
          <p:cNvSpPr>
            <a:spLocks noGrp="1"/>
          </p:cNvSpPr>
          <p:nvPr>
            <p:ph type="title"/>
          </p:nvPr>
        </p:nvSpPr>
        <p:spPr>
          <a:xfrm>
            <a:off x="645253" y="0"/>
            <a:ext cx="10515600" cy="1325563"/>
          </a:xfrm>
        </p:spPr>
        <p:txBody>
          <a:bodyPr>
            <a:normAutofit/>
          </a:bodyPr>
          <a:lstStyle/>
          <a:p>
            <a:r>
              <a:rPr lang="en-GB" b="1" dirty="0">
                <a:solidFill>
                  <a:srgbClr val="76B729"/>
                </a:solidFill>
                <a:latin typeface="Calibri" panose="020F0502020204030204" pitchFamily="34" charset="0"/>
                <a:cs typeface="Calibri" panose="020F0502020204030204" pitchFamily="34" charset="0"/>
              </a:rPr>
              <a:t>Drivers for Change</a:t>
            </a:r>
          </a:p>
        </p:txBody>
      </p:sp>
      <p:sp>
        <p:nvSpPr>
          <p:cNvPr id="3" name="Content Placeholder 2">
            <a:extLst>
              <a:ext uri="{FF2B5EF4-FFF2-40B4-BE49-F238E27FC236}">
                <a16:creationId xmlns:a16="http://schemas.microsoft.com/office/drawing/2014/main" id="{BC143BD2-D052-A45C-5FFE-C1CCBCF0A110}"/>
              </a:ext>
            </a:extLst>
          </p:cNvPr>
          <p:cNvSpPr>
            <a:spLocks noGrp="1"/>
          </p:cNvSpPr>
          <p:nvPr>
            <p:ph idx="1"/>
          </p:nvPr>
        </p:nvSpPr>
        <p:spPr>
          <a:xfrm>
            <a:off x="729143" y="1164312"/>
            <a:ext cx="10990277" cy="5598530"/>
          </a:xfrm>
        </p:spPr>
        <p:txBody>
          <a:bodyPr>
            <a:noAutofit/>
          </a:bodyPr>
          <a:lstStyle/>
          <a:p>
            <a:pPr>
              <a:lnSpc>
                <a:spcPct val="120000"/>
              </a:lnSpc>
            </a:pPr>
            <a:r>
              <a:rPr lang="en-GB" sz="1500" dirty="0">
                <a:latin typeface="Calibri" panose="020F0502020204030204" pitchFamily="34" charset="0"/>
                <a:cs typeface="Calibri" panose="020F0502020204030204" pitchFamily="34" charset="0"/>
              </a:rPr>
              <a:t>Joint Targeted Area Inspection (January 2022) – theme of ‘Multi-agency response to identification of initial need and risk’.  Identified significant weaknesses in the practice of all partners at the ‘front door’. </a:t>
            </a:r>
          </a:p>
          <a:p>
            <a:pPr marL="457200" lvl="1" indent="0">
              <a:lnSpc>
                <a:spcPct val="120000"/>
              </a:lnSpc>
              <a:buNone/>
            </a:pPr>
            <a:r>
              <a:rPr lang="en-GB" sz="1500" dirty="0">
                <a:latin typeface="Calibri" panose="020F0502020204030204" pitchFamily="34" charset="0"/>
                <a:cs typeface="Calibri" panose="020F0502020204030204" pitchFamily="34" charset="0"/>
              </a:rPr>
              <a:t>‘</a:t>
            </a:r>
            <a:r>
              <a:rPr lang="en-GB" sz="1500" i="1" dirty="0">
                <a:latin typeface="Calibri" panose="020F0502020204030204" pitchFamily="34" charset="0"/>
                <a:cs typeface="Calibri" panose="020F0502020204030204" pitchFamily="34" charset="0"/>
              </a:rPr>
              <a:t>Solihull’s LSCP has experienced </a:t>
            </a:r>
            <a:r>
              <a:rPr lang="en-GB" sz="1500" i="1" dirty="0">
                <a:solidFill>
                  <a:srgbClr val="76B729"/>
                </a:solidFill>
                <a:latin typeface="Calibri" panose="020F0502020204030204" pitchFamily="34" charset="0"/>
                <a:cs typeface="Calibri" panose="020F0502020204030204" pitchFamily="34" charset="0"/>
              </a:rPr>
              <a:t>frequent changes of personnel </a:t>
            </a:r>
            <a:r>
              <a:rPr lang="en-GB" sz="1500" i="1" dirty="0">
                <a:latin typeface="Calibri" panose="020F0502020204030204" pitchFamily="34" charset="0"/>
                <a:cs typeface="Calibri" panose="020F0502020204030204" pitchFamily="34" charset="0"/>
              </a:rPr>
              <a:t>in its membership for a significantly long period of time. This has resulted in a loss of knowledge and experience for the partnership. The business unit does not have </a:t>
            </a:r>
            <a:r>
              <a:rPr lang="en-GB" sz="1500" i="1" dirty="0">
                <a:solidFill>
                  <a:srgbClr val="76B729"/>
                </a:solidFill>
                <a:latin typeface="Calibri" panose="020F0502020204030204" pitchFamily="34" charset="0"/>
                <a:cs typeface="Calibri" panose="020F0502020204030204" pitchFamily="34" charset="0"/>
              </a:rPr>
              <a:t>adequate resources </a:t>
            </a:r>
            <a:r>
              <a:rPr lang="en-GB" sz="1500" i="1" dirty="0">
                <a:latin typeface="Calibri" panose="020F0502020204030204" pitchFamily="34" charset="0"/>
                <a:cs typeface="Calibri" panose="020F0502020204030204" pitchFamily="34" charset="0"/>
              </a:rPr>
              <a:t>to support the partnership effectively to meet its day-to-day tasks. The partnership’s executive group does not receive regular information relating to the effectiveness of practice in the front door MASH or the impact on improving children’s lives</a:t>
            </a:r>
            <a:r>
              <a:rPr lang="en-GB" sz="1500" dirty="0">
                <a:latin typeface="Calibri" panose="020F0502020204030204" pitchFamily="34" charset="0"/>
                <a:cs typeface="Calibri" panose="020F0502020204030204" pitchFamily="34" charset="0"/>
              </a:rPr>
              <a:t>.’</a:t>
            </a:r>
          </a:p>
          <a:p>
            <a:pPr>
              <a:lnSpc>
                <a:spcPct val="120000"/>
              </a:lnSpc>
            </a:pPr>
            <a:r>
              <a:rPr lang="en-GB" sz="1500" dirty="0">
                <a:latin typeface="Calibri" panose="020F0502020204030204" pitchFamily="34" charset="0"/>
                <a:cs typeface="Calibri" panose="020F0502020204030204" pitchFamily="34" charset="0"/>
              </a:rPr>
              <a:t>National Review into Arthur </a:t>
            </a:r>
            <a:r>
              <a:rPr lang="en-GB" sz="1500" dirty="0" err="1">
                <a:latin typeface="Calibri" panose="020F0502020204030204" pitchFamily="34" charset="0"/>
                <a:cs typeface="Calibri" panose="020F0502020204030204" pitchFamily="34" charset="0"/>
              </a:rPr>
              <a:t>Labinjo</a:t>
            </a:r>
            <a:r>
              <a:rPr lang="en-GB" sz="1500" dirty="0">
                <a:latin typeface="Calibri" panose="020F0502020204030204" pitchFamily="34" charset="0"/>
                <a:cs typeface="Calibri" panose="020F0502020204030204" pitchFamily="34" charset="0"/>
              </a:rPr>
              <a:t>-Hughes and Star Hobson (May 2022)</a:t>
            </a:r>
          </a:p>
          <a:p>
            <a:pPr marL="457200" lvl="1" indent="0">
              <a:lnSpc>
                <a:spcPct val="120000"/>
              </a:lnSpc>
              <a:buNone/>
            </a:pPr>
            <a:r>
              <a:rPr lang="en-GB" sz="1500" dirty="0">
                <a:latin typeface="Calibri" panose="020F0502020204030204" pitchFamily="34" charset="0"/>
                <a:cs typeface="Calibri" panose="020F0502020204030204" pitchFamily="34" charset="0"/>
              </a:rPr>
              <a:t>‘Recommendation - </a:t>
            </a:r>
            <a:r>
              <a:rPr lang="en-GB" sz="1500" i="1" dirty="0">
                <a:latin typeface="Calibri" panose="020F0502020204030204" pitchFamily="34" charset="0"/>
                <a:cs typeface="Calibri" panose="020F0502020204030204" pitchFamily="34" charset="0"/>
              </a:rPr>
              <a:t>Ensure that the </a:t>
            </a:r>
            <a:r>
              <a:rPr lang="en-GB" sz="1500" i="1" dirty="0">
                <a:solidFill>
                  <a:srgbClr val="76B729"/>
                </a:solidFill>
                <a:latin typeface="Calibri" panose="020F0502020204030204" pitchFamily="34" charset="0"/>
                <a:cs typeface="Calibri" panose="020F0502020204030204" pitchFamily="34" charset="0"/>
              </a:rPr>
              <a:t>right agencies are represented </a:t>
            </a:r>
            <a:r>
              <a:rPr lang="en-GB" sz="1500" i="1" dirty="0">
                <a:latin typeface="Calibri" panose="020F0502020204030204" pitchFamily="34" charset="0"/>
                <a:cs typeface="Calibri" panose="020F0502020204030204" pitchFamily="34" charset="0"/>
              </a:rPr>
              <a:t>in the range of the LSCP activities and that there are </a:t>
            </a:r>
            <a:r>
              <a:rPr lang="en-GB" sz="1500" i="1" dirty="0">
                <a:solidFill>
                  <a:srgbClr val="76B729"/>
                </a:solidFill>
                <a:latin typeface="Calibri" panose="020F0502020204030204" pitchFamily="34" charset="0"/>
                <a:cs typeface="Calibri" panose="020F0502020204030204" pitchFamily="34" charset="0"/>
              </a:rPr>
              <a:t>sufficient resources </a:t>
            </a:r>
            <a:r>
              <a:rPr lang="en-GB" sz="1500" i="1" dirty="0">
                <a:latin typeface="Calibri" panose="020F0502020204030204" pitchFamily="34" charset="0"/>
                <a:cs typeface="Calibri" panose="020F0502020204030204" pitchFamily="34" charset="0"/>
              </a:rPr>
              <a:t>to support the LSCP to carry out its statutory functions, particularly multi-agency quality assurance of practice</a:t>
            </a:r>
            <a:r>
              <a:rPr lang="en-GB" sz="1500" dirty="0">
                <a:latin typeface="Calibri" panose="020F0502020204030204" pitchFamily="34" charset="0"/>
                <a:cs typeface="Calibri" panose="020F0502020204030204" pitchFamily="34" charset="0"/>
              </a:rPr>
              <a:t>.’</a:t>
            </a:r>
          </a:p>
          <a:p>
            <a:pPr>
              <a:lnSpc>
                <a:spcPct val="120000"/>
              </a:lnSpc>
            </a:pPr>
            <a:r>
              <a:rPr lang="en-GB" sz="1500" dirty="0">
                <a:latin typeface="Calibri" panose="020F0502020204030204" pitchFamily="34" charset="0"/>
                <a:cs typeface="Calibri" panose="020F0502020204030204" pitchFamily="34" charset="0"/>
              </a:rPr>
              <a:t>DfE review in September 2022 identified insufficient improvement, this led to the decision by the DfE to appoint a Commissioner, alongside a statutory direction.</a:t>
            </a:r>
          </a:p>
          <a:p>
            <a:pPr>
              <a:lnSpc>
                <a:spcPct val="120000"/>
              </a:lnSpc>
            </a:pPr>
            <a:r>
              <a:rPr lang="en-GB" sz="1500" dirty="0">
                <a:latin typeface="Calibri" panose="020F0502020204030204" pitchFamily="34" charset="0"/>
                <a:cs typeface="Calibri" panose="020F0502020204030204" pitchFamily="34" charset="0"/>
              </a:rPr>
              <a:t>Inspection of Local Authority Children’s Services (ILACS) in November 2022 – rated Inadequate in all areas</a:t>
            </a:r>
          </a:p>
          <a:p>
            <a:pPr marL="457200" lvl="1" indent="0">
              <a:lnSpc>
                <a:spcPct val="120000"/>
              </a:lnSpc>
              <a:buNone/>
            </a:pPr>
            <a:r>
              <a:rPr lang="en-GB" sz="1500" dirty="0">
                <a:latin typeface="Calibri" panose="020F0502020204030204" pitchFamily="34" charset="0"/>
                <a:cs typeface="Calibri" panose="020F0502020204030204" pitchFamily="34" charset="0"/>
              </a:rPr>
              <a:t>‘</a:t>
            </a:r>
            <a:r>
              <a:rPr lang="en-GB" sz="1500" i="1" dirty="0">
                <a:latin typeface="Calibri" panose="020F0502020204030204" pitchFamily="34" charset="0"/>
                <a:cs typeface="Calibri" panose="020F0502020204030204" pitchFamily="34" charset="0"/>
              </a:rPr>
              <a:t>What needs to improve? </a:t>
            </a:r>
            <a:r>
              <a:rPr lang="en-GB" sz="1500" i="1" dirty="0">
                <a:solidFill>
                  <a:srgbClr val="76B729"/>
                </a:solidFill>
                <a:latin typeface="Calibri" panose="020F0502020204030204" pitchFamily="34" charset="0"/>
                <a:cs typeface="Calibri" panose="020F0502020204030204" pitchFamily="34" charset="0"/>
              </a:rPr>
              <a:t>Partnership arrangements </a:t>
            </a:r>
            <a:r>
              <a:rPr lang="en-GB" sz="1500" i="1" dirty="0">
                <a:latin typeface="Calibri" panose="020F0502020204030204" pitchFamily="34" charset="0"/>
                <a:cs typeface="Calibri" panose="020F0502020204030204" pitchFamily="34" charset="0"/>
              </a:rPr>
              <a:t>to enable effective working together to both protect and support children.’</a:t>
            </a:r>
          </a:p>
          <a:p>
            <a:pPr marL="457200" lvl="1" indent="0">
              <a:lnSpc>
                <a:spcPct val="120000"/>
              </a:lnSpc>
              <a:buNone/>
            </a:pPr>
            <a:r>
              <a:rPr lang="en-GB" sz="1500" i="1" dirty="0">
                <a:latin typeface="Calibri" panose="020F0502020204030204" pitchFamily="34" charset="0"/>
                <a:cs typeface="Calibri" panose="020F0502020204030204" pitchFamily="34" charset="0"/>
              </a:rPr>
              <a:t>‘The </a:t>
            </a:r>
            <a:r>
              <a:rPr lang="en-GB" sz="1500" i="1" dirty="0">
                <a:solidFill>
                  <a:srgbClr val="76B729"/>
                </a:solidFill>
                <a:latin typeface="Calibri" panose="020F0502020204030204" pitchFamily="34" charset="0"/>
                <a:cs typeface="Calibri" panose="020F0502020204030204" pitchFamily="34" charset="0"/>
              </a:rPr>
              <a:t>safeguarding partnership and the improvement board have not provided sufficient scrutiny and challenge </a:t>
            </a:r>
            <a:r>
              <a:rPr lang="en-GB" sz="1500" i="1" dirty="0">
                <a:latin typeface="Calibri" panose="020F0502020204030204" pitchFamily="34" charset="0"/>
                <a:cs typeface="Calibri" panose="020F0502020204030204" pitchFamily="34" charset="0"/>
              </a:rPr>
              <a:t>and the pace of change in response to the serious failings identified in the JTAI and national panel recommendations has been too slow. Leadership and partnership arrangements have not demonstrated an ability to develop a shared vision and strategy to make the required changes</a:t>
            </a:r>
            <a:r>
              <a:rPr lang="en-GB" sz="1500" dirty="0">
                <a:latin typeface="Calibri" panose="020F0502020204030204" pitchFamily="34" charset="0"/>
                <a:cs typeface="Calibri" panose="020F0502020204030204" pitchFamily="34" charset="0"/>
              </a:rPr>
              <a:t>.’</a:t>
            </a:r>
          </a:p>
        </p:txBody>
      </p:sp>
      <p:pic>
        <p:nvPicPr>
          <p:cNvPr id="4" name="Picture 3" descr="A purple and white logo&#10;&#10;Description automatically generated">
            <a:extLst>
              <a:ext uri="{FF2B5EF4-FFF2-40B4-BE49-F238E27FC236}">
                <a16:creationId xmlns:a16="http://schemas.microsoft.com/office/drawing/2014/main" id="{34DD26A3-EED7-F9BE-9D68-520E879BB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22" y="153881"/>
            <a:ext cx="2703443" cy="786456"/>
          </a:xfrm>
          <a:prstGeom prst="rect">
            <a:avLst/>
          </a:prstGeom>
        </p:spPr>
      </p:pic>
    </p:spTree>
    <p:extLst>
      <p:ext uri="{BB962C8B-B14F-4D97-AF65-F5344CB8AC3E}">
        <p14:creationId xmlns:p14="http://schemas.microsoft.com/office/powerpoint/2010/main" val="272929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1202-E5A8-415D-9A7A-618FDD550006}"/>
              </a:ext>
            </a:extLst>
          </p:cNvPr>
          <p:cNvSpPr>
            <a:spLocks noGrp="1"/>
          </p:cNvSpPr>
          <p:nvPr>
            <p:ph type="title"/>
          </p:nvPr>
        </p:nvSpPr>
        <p:spPr/>
        <p:txBody>
          <a:bodyPr>
            <a:normAutofit/>
          </a:bodyPr>
          <a:lstStyle/>
          <a:p>
            <a:r>
              <a:rPr lang="en-GB" b="1" dirty="0">
                <a:solidFill>
                  <a:srgbClr val="76B729"/>
                </a:solidFill>
                <a:latin typeface="Calibri" panose="020F0502020204030204" pitchFamily="34" charset="0"/>
                <a:cs typeface="Calibri" panose="020F0502020204030204" pitchFamily="34" charset="0"/>
              </a:rPr>
              <a:t>Drivers for Change</a:t>
            </a:r>
          </a:p>
        </p:txBody>
      </p:sp>
      <p:sp>
        <p:nvSpPr>
          <p:cNvPr id="3" name="Content Placeholder 2">
            <a:extLst>
              <a:ext uri="{FF2B5EF4-FFF2-40B4-BE49-F238E27FC236}">
                <a16:creationId xmlns:a16="http://schemas.microsoft.com/office/drawing/2014/main" id="{BC143BD2-D052-A45C-5FFE-C1CCBCF0A110}"/>
              </a:ext>
            </a:extLst>
          </p:cNvPr>
          <p:cNvSpPr>
            <a:spLocks noGrp="1"/>
          </p:cNvSpPr>
          <p:nvPr>
            <p:ph idx="1"/>
          </p:nvPr>
        </p:nvSpPr>
        <p:spPr>
          <a:xfrm>
            <a:off x="838200" y="1687706"/>
            <a:ext cx="10515600" cy="5016413"/>
          </a:xfrm>
        </p:spPr>
        <p:txBody>
          <a:bodyPr>
            <a:normAutofit/>
          </a:bodyPr>
          <a:lstStyle/>
          <a:p>
            <a:r>
              <a:rPr lang="en-GB" sz="1800" dirty="0">
                <a:latin typeface="Calibri" panose="020F0502020204030204" pitchFamily="34" charset="0"/>
                <a:cs typeface="Calibri" panose="020F0502020204030204" pitchFamily="34" charset="0"/>
              </a:rPr>
              <a:t>Commissioners Report – Published March 2023, onsite October 2022 to January 2023</a:t>
            </a:r>
          </a:p>
          <a:p>
            <a:pPr marL="0" indent="0">
              <a:buNone/>
            </a:pPr>
            <a:endParaRPr lang="en-GB" sz="1800" dirty="0">
              <a:latin typeface="Calibri" panose="020F0502020204030204" pitchFamily="34" charset="0"/>
              <a:cs typeface="Calibri" panose="020F0502020204030204" pitchFamily="34" charset="0"/>
            </a:endParaRPr>
          </a:p>
          <a:p>
            <a:pPr marL="457200" lvl="1" indent="0">
              <a:lnSpc>
                <a:spcPct val="120000"/>
              </a:lnSpc>
              <a:spcAft>
                <a:spcPts val="600"/>
              </a:spcAft>
              <a:buNone/>
            </a:pPr>
            <a:r>
              <a:rPr lang="en-GB" sz="1800" dirty="0">
                <a:latin typeface="Calibri" panose="020F0502020204030204" pitchFamily="34" charset="0"/>
                <a:cs typeface="Calibri" panose="020F0502020204030204" pitchFamily="34" charset="0"/>
              </a:rPr>
              <a:t>The report states, in respect of the ILACS – ‘</a:t>
            </a:r>
            <a:r>
              <a:rPr lang="en-GB" sz="1800" i="1" dirty="0">
                <a:latin typeface="Calibri" panose="020F0502020204030204" pitchFamily="34" charset="0"/>
                <a:cs typeface="Calibri" panose="020F0502020204030204" pitchFamily="34" charset="0"/>
              </a:rPr>
              <a:t>They judged the Council’s services to children as inadequate and identified serious </a:t>
            </a:r>
            <a:r>
              <a:rPr lang="en-GB" sz="1800" i="1" dirty="0">
                <a:solidFill>
                  <a:srgbClr val="76B729"/>
                </a:solidFill>
                <a:latin typeface="Calibri" panose="020F0502020204030204" pitchFamily="34" charset="0"/>
                <a:cs typeface="Calibri" panose="020F0502020204030204" pitchFamily="34" charset="0"/>
              </a:rPr>
              <a:t>failings on behalf of strategic leaders</a:t>
            </a:r>
            <a:r>
              <a:rPr lang="en-GB" sz="1800" i="1" dirty="0">
                <a:latin typeface="Calibri" panose="020F0502020204030204" pitchFamily="34" charset="0"/>
                <a:cs typeface="Calibri" panose="020F0502020204030204" pitchFamily="34" charset="0"/>
              </a:rPr>
              <a:t>. This failing led to children being harmed and others left at risk of harm. They judged that </a:t>
            </a:r>
            <a:r>
              <a:rPr lang="en-GB" sz="1800" i="1" dirty="0">
                <a:solidFill>
                  <a:srgbClr val="76B729"/>
                </a:solidFill>
                <a:latin typeface="Calibri" panose="020F0502020204030204" pitchFamily="34" charset="0"/>
                <a:cs typeface="Calibri" panose="020F0502020204030204" pitchFamily="34" charset="0"/>
              </a:rPr>
              <a:t>strategic leaders had overseen a decline in services </a:t>
            </a:r>
            <a:r>
              <a:rPr lang="en-GB" sz="1800" i="1" dirty="0">
                <a:latin typeface="Calibri" panose="020F0502020204030204" pitchFamily="34" charset="0"/>
                <a:cs typeface="Calibri" panose="020F0502020204030204" pitchFamily="34" charset="0"/>
              </a:rPr>
              <a:t>to vulnerable children and families since the inspection of 2019</a:t>
            </a:r>
            <a:r>
              <a:rPr lang="en-GB" sz="1800" dirty="0">
                <a:latin typeface="Calibri" panose="020F0502020204030204" pitchFamily="34" charset="0"/>
                <a:cs typeface="Calibri" panose="020F0502020204030204" pitchFamily="34" charset="0"/>
              </a:rPr>
              <a:t>.’</a:t>
            </a:r>
          </a:p>
          <a:p>
            <a:pPr marL="457200" lvl="1" indent="0">
              <a:lnSpc>
                <a:spcPct val="120000"/>
              </a:lnSpc>
              <a:spcAft>
                <a:spcPts val="600"/>
              </a:spcAft>
              <a:buNone/>
            </a:pPr>
            <a:r>
              <a:rPr lang="en-GB" sz="1800" i="1" dirty="0">
                <a:latin typeface="Calibri" panose="020F0502020204030204" pitchFamily="34" charset="0"/>
                <a:cs typeface="Calibri" panose="020F0502020204030204" pitchFamily="34" charset="0"/>
              </a:rPr>
              <a:t>‘</a:t>
            </a:r>
            <a:r>
              <a:rPr lang="en-GB" sz="1800" i="1" dirty="0">
                <a:solidFill>
                  <a:srgbClr val="76B729"/>
                </a:solidFill>
                <a:latin typeface="Calibri" panose="020F0502020204030204" pitchFamily="34" charset="0"/>
                <a:cs typeface="Calibri" panose="020F0502020204030204" pitchFamily="34" charset="0"/>
              </a:rPr>
              <a:t>Lead safeguarding partners (LSP) in Solihull have not been sufficiently prominent </a:t>
            </a:r>
            <a:r>
              <a:rPr lang="en-GB" sz="1800" i="1" dirty="0">
                <a:latin typeface="Calibri" panose="020F0502020204030204" pitchFamily="34" charset="0"/>
                <a:cs typeface="Calibri" panose="020F0502020204030204" pitchFamily="34" charset="0"/>
              </a:rPr>
              <a:t>in overseeing the effectiveness of services to safeguard and protect children. Their functions were delegated to colleagues. However, their delegates did not have the authority to undertake the full range of statutory functions of the safeguarding partner. </a:t>
            </a:r>
            <a:r>
              <a:rPr lang="en-GB" sz="1800" i="1" dirty="0">
                <a:solidFill>
                  <a:srgbClr val="76B729"/>
                </a:solidFill>
                <a:latin typeface="Calibri" panose="020F0502020204030204" pitchFamily="34" charset="0"/>
                <a:cs typeface="Calibri" panose="020F0502020204030204" pitchFamily="34" charset="0"/>
              </a:rPr>
              <a:t>Independent scrutiny has been ineffective </a:t>
            </a:r>
            <a:r>
              <a:rPr lang="en-GB" sz="1800" i="1" dirty="0">
                <a:latin typeface="Calibri" panose="020F0502020204030204" pitchFamily="34" charset="0"/>
                <a:cs typeface="Calibri" panose="020F0502020204030204" pitchFamily="34" charset="0"/>
              </a:rPr>
              <a:t>as the postholders were not able to provide challenge to the lead safeguarding partners.’</a:t>
            </a:r>
          </a:p>
        </p:txBody>
      </p:sp>
      <p:pic>
        <p:nvPicPr>
          <p:cNvPr id="4" name="Picture 3" descr="A purple and white logo&#10;&#10;Description automatically generated">
            <a:extLst>
              <a:ext uri="{FF2B5EF4-FFF2-40B4-BE49-F238E27FC236}">
                <a16:creationId xmlns:a16="http://schemas.microsoft.com/office/drawing/2014/main" id="{34DD26A3-EED7-F9BE-9D68-520E879BB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22" y="153881"/>
            <a:ext cx="2703443" cy="786456"/>
          </a:xfrm>
          <a:prstGeom prst="rect">
            <a:avLst/>
          </a:prstGeom>
        </p:spPr>
      </p:pic>
    </p:spTree>
    <p:extLst>
      <p:ext uri="{BB962C8B-B14F-4D97-AF65-F5344CB8AC3E}">
        <p14:creationId xmlns:p14="http://schemas.microsoft.com/office/powerpoint/2010/main" val="1303909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1202-E5A8-415D-9A7A-618FDD550006}"/>
              </a:ext>
            </a:extLst>
          </p:cNvPr>
          <p:cNvSpPr>
            <a:spLocks noGrp="1"/>
          </p:cNvSpPr>
          <p:nvPr>
            <p:ph type="title"/>
          </p:nvPr>
        </p:nvSpPr>
        <p:spPr/>
        <p:txBody>
          <a:bodyPr>
            <a:normAutofit/>
          </a:bodyPr>
          <a:lstStyle/>
          <a:p>
            <a:r>
              <a:rPr lang="en-GB" b="1" dirty="0">
                <a:solidFill>
                  <a:srgbClr val="76B729"/>
                </a:solidFill>
                <a:latin typeface="Calibri" panose="020F0502020204030204" pitchFamily="34" charset="0"/>
                <a:cs typeface="Calibri" panose="020F0502020204030204" pitchFamily="34" charset="0"/>
              </a:rPr>
              <a:t>What Changed?</a:t>
            </a:r>
          </a:p>
        </p:txBody>
      </p:sp>
      <p:sp>
        <p:nvSpPr>
          <p:cNvPr id="3" name="Content Placeholder 2">
            <a:extLst>
              <a:ext uri="{FF2B5EF4-FFF2-40B4-BE49-F238E27FC236}">
                <a16:creationId xmlns:a16="http://schemas.microsoft.com/office/drawing/2014/main" id="{BC143BD2-D052-A45C-5FFE-C1CCBCF0A110}"/>
              </a:ext>
            </a:extLst>
          </p:cNvPr>
          <p:cNvSpPr>
            <a:spLocks noGrp="1"/>
          </p:cNvSpPr>
          <p:nvPr>
            <p:ph idx="1"/>
          </p:nvPr>
        </p:nvSpPr>
        <p:spPr>
          <a:xfrm>
            <a:off x="838200" y="1690688"/>
            <a:ext cx="10587606" cy="5016413"/>
          </a:xfrm>
        </p:spPr>
        <p:txBody>
          <a:bodyPr>
            <a:normAutofit/>
          </a:bodyPr>
          <a:lstStyle/>
          <a:p>
            <a:r>
              <a:rPr lang="en-GB" sz="2400" dirty="0">
                <a:latin typeface="Calibri" panose="020F0502020204030204" pitchFamily="34" charset="0"/>
                <a:cs typeface="Calibri" panose="020F0502020204030204" pitchFamily="34" charset="0"/>
              </a:rPr>
              <a:t>Significant impetus for local strategic and political leaders to recognise their responsibilities as </a:t>
            </a:r>
            <a:r>
              <a:rPr lang="en-GB" sz="2400" dirty="0">
                <a:solidFill>
                  <a:srgbClr val="76B729"/>
                </a:solidFill>
                <a:latin typeface="Calibri" panose="020F0502020204030204" pitchFamily="34" charset="0"/>
                <a:cs typeface="Calibri" panose="020F0502020204030204" pitchFamily="34" charset="0"/>
              </a:rPr>
              <a:t>already</a:t>
            </a:r>
            <a:r>
              <a:rPr lang="en-GB" sz="2400" dirty="0">
                <a:solidFill>
                  <a:srgbClr val="92D050"/>
                </a:solidFill>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detailed in Working Together to Safeguard Children 2018.</a:t>
            </a:r>
          </a:p>
          <a:p>
            <a:r>
              <a:rPr lang="en-GB" sz="2400" dirty="0">
                <a:latin typeface="Calibri" panose="020F0502020204030204" pitchFamily="34" charset="0"/>
                <a:cs typeface="Calibri" panose="020F0502020204030204" pitchFamily="34" charset="0"/>
              </a:rPr>
              <a:t>A completely new governance structure was created.</a:t>
            </a:r>
          </a:p>
          <a:p>
            <a:r>
              <a:rPr lang="en-GB" sz="2400" dirty="0">
                <a:latin typeface="Calibri" panose="020F0502020204030204" pitchFamily="34" charset="0"/>
                <a:cs typeface="Calibri" panose="020F0502020204030204" pitchFamily="34" charset="0"/>
              </a:rPr>
              <a:t>Commissioners Report – </a:t>
            </a:r>
            <a:r>
              <a:rPr lang="en-GB" sz="2400" i="1" dirty="0">
                <a:latin typeface="Calibri" panose="020F0502020204030204" pitchFamily="34" charset="0"/>
                <a:cs typeface="Calibri" panose="020F0502020204030204" pitchFamily="34" charset="0"/>
              </a:rPr>
              <a:t>‘The Leader of the Council and the acting Chief Executive have led the way in fundamentally changing the framework and governance of accountability of the LSP in partnership with new senior leaders in the police and health service. They are refocusing the improvement plan and ensuring at the highest level of governance across the partnership is prioritising improvement in the delivery of service to safeguard and protect children.’</a:t>
            </a:r>
          </a:p>
        </p:txBody>
      </p:sp>
      <p:pic>
        <p:nvPicPr>
          <p:cNvPr id="4" name="Picture 3" descr="A purple and white logo&#10;&#10;Description automatically generated">
            <a:extLst>
              <a:ext uri="{FF2B5EF4-FFF2-40B4-BE49-F238E27FC236}">
                <a16:creationId xmlns:a16="http://schemas.microsoft.com/office/drawing/2014/main" id="{34DD26A3-EED7-F9BE-9D68-520E879BB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22" y="153881"/>
            <a:ext cx="2703443" cy="786456"/>
          </a:xfrm>
          <a:prstGeom prst="rect">
            <a:avLst/>
          </a:prstGeom>
        </p:spPr>
      </p:pic>
    </p:spTree>
    <p:extLst>
      <p:ext uri="{BB962C8B-B14F-4D97-AF65-F5344CB8AC3E}">
        <p14:creationId xmlns:p14="http://schemas.microsoft.com/office/powerpoint/2010/main" val="195934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EEE4DABB-6370-91BA-338A-883256A1511A}"/>
              </a:ext>
            </a:extLst>
          </p:cNvPr>
          <p:cNvSpPr/>
          <p:nvPr/>
        </p:nvSpPr>
        <p:spPr>
          <a:xfrm>
            <a:off x="738353" y="1779133"/>
            <a:ext cx="2052319" cy="1422400"/>
          </a:xfrm>
          <a:prstGeom prst="triangl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4937E50-EE0C-7E82-23B9-74335BF98C21}"/>
              </a:ext>
            </a:extLst>
          </p:cNvPr>
          <p:cNvSpPr txBox="1"/>
          <p:nvPr/>
        </p:nvSpPr>
        <p:spPr>
          <a:xfrm>
            <a:off x="1345238" y="1358741"/>
            <a:ext cx="832807" cy="369332"/>
          </a:xfrm>
          <a:prstGeom prst="rect">
            <a:avLst/>
          </a:prstGeom>
          <a:solidFill>
            <a:schemeClr val="bg1"/>
          </a:solidFill>
        </p:spPr>
        <p:txBody>
          <a:bodyPr wrap="square" rtlCol="0">
            <a:spAutoFit/>
          </a:bodyPr>
          <a:lstStyle/>
          <a:p>
            <a:pPr algn="ctr"/>
            <a:r>
              <a:rPr lang="en-GB" b="1" dirty="0"/>
              <a:t>SMBC</a:t>
            </a:r>
          </a:p>
        </p:txBody>
      </p:sp>
      <p:sp>
        <p:nvSpPr>
          <p:cNvPr id="9" name="TextBox 8">
            <a:extLst>
              <a:ext uri="{FF2B5EF4-FFF2-40B4-BE49-F238E27FC236}">
                <a16:creationId xmlns:a16="http://schemas.microsoft.com/office/drawing/2014/main" id="{ADC1E8B9-98BE-D1AF-1FEA-BE515C7E36FB}"/>
              </a:ext>
            </a:extLst>
          </p:cNvPr>
          <p:cNvSpPr txBox="1"/>
          <p:nvPr/>
        </p:nvSpPr>
        <p:spPr>
          <a:xfrm>
            <a:off x="2689085" y="3225991"/>
            <a:ext cx="758899" cy="369332"/>
          </a:xfrm>
          <a:prstGeom prst="rect">
            <a:avLst/>
          </a:prstGeom>
          <a:noFill/>
        </p:spPr>
        <p:txBody>
          <a:bodyPr wrap="square">
            <a:spAutoFit/>
          </a:bodyPr>
          <a:lstStyle/>
          <a:p>
            <a:pPr algn="ctr"/>
            <a:r>
              <a:rPr lang="en-GB" b="1" dirty="0"/>
              <a:t>WMP</a:t>
            </a:r>
          </a:p>
        </p:txBody>
      </p:sp>
      <p:sp>
        <p:nvSpPr>
          <p:cNvPr id="11" name="TextBox 10">
            <a:extLst>
              <a:ext uri="{FF2B5EF4-FFF2-40B4-BE49-F238E27FC236}">
                <a16:creationId xmlns:a16="http://schemas.microsoft.com/office/drawing/2014/main" id="{44257F0B-2CBA-8C0C-4EAD-B585F53E505C}"/>
              </a:ext>
            </a:extLst>
          </p:cNvPr>
          <p:cNvSpPr txBox="1"/>
          <p:nvPr/>
        </p:nvSpPr>
        <p:spPr>
          <a:xfrm>
            <a:off x="225519" y="3240654"/>
            <a:ext cx="509175" cy="369332"/>
          </a:xfrm>
          <a:prstGeom prst="rect">
            <a:avLst/>
          </a:prstGeom>
          <a:noFill/>
        </p:spPr>
        <p:txBody>
          <a:bodyPr wrap="square">
            <a:spAutoFit/>
          </a:bodyPr>
          <a:lstStyle/>
          <a:p>
            <a:pPr algn="ctr"/>
            <a:r>
              <a:rPr lang="en-GB" b="1" dirty="0"/>
              <a:t>ICB</a:t>
            </a:r>
          </a:p>
        </p:txBody>
      </p:sp>
      <p:sp>
        <p:nvSpPr>
          <p:cNvPr id="12" name="Arrow: Left-Right 11">
            <a:extLst>
              <a:ext uri="{FF2B5EF4-FFF2-40B4-BE49-F238E27FC236}">
                <a16:creationId xmlns:a16="http://schemas.microsoft.com/office/drawing/2014/main" id="{89B1A683-6475-885E-2075-A1C47FBDB972}"/>
              </a:ext>
            </a:extLst>
          </p:cNvPr>
          <p:cNvSpPr/>
          <p:nvPr/>
        </p:nvSpPr>
        <p:spPr>
          <a:xfrm rot="18414140">
            <a:off x="224048" y="2399886"/>
            <a:ext cx="1599630" cy="121147"/>
          </a:xfrm>
          <a:prstGeom prst="leftRightArrow">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Arrow: Left-Right 12">
            <a:extLst>
              <a:ext uri="{FF2B5EF4-FFF2-40B4-BE49-F238E27FC236}">
                <a16:creationId xmlns:a16="http://schemas.microsoft.com/office/drawing/2014/main" id="{AB7CB0AF-A2CF-CEC5-B87A-AA642A935FE4}"/>
              </a:ext>
            </a:extLst>
          </p:cNvPr>
          <p:cNvSpPr/>
          <p:nvPr/>
        </p:nvSpPr>
        <p:spPr>
          <a:xfrm rot="3103186">
            <a:off x="1690994" y="2399886"/>
            <a:ext cx="1599630" cy="121147"/>
          </a:xfrm>
          <a:prstGeom prst="leftRightArrow">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Arrow: Left-Right 13">
            <a:extLst>
              <a:ext uri="{FF2B5EF4-FFF2-40B4-BE49-F238E27FC236}">
                <a16:creationId xmlns:a16="http://schemas.microsoft.com/office/drawing/2014/main" id="{DDD17FE2-519B-1FD9-FB2B-29145D1993F4}"/>
              </a:ext>
            </a:extLst>
          </p:cNvPr>
          <p:cNvSpPr/>
          <p:nvPr/>
        </p:nvSpPr>
        <p:spPr>
          <a:xfrm>
            <a:off x="823368" y="3350460"/>
            <a:ext cx="1846765" cy="127000"/>
          </a:xfrm>
          <a:prstGeom prst="leftRightArrow">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7687A166-B0A6-394D-8F47-92C8E8DDD71F}"/>
              </a:ext>
            </a:extLst>
          </p:cNvPr>
          <p:cNvCxnSpPr>
            <a:cxnSpLocks/>
          </p:cNvCxnSpPr>
          <p:nvPr/>
        </p:nvCxnSpPr>
        <p:spPr>
          <a:xfrm>
            <a:off x="2760692" y="1909156"/>
            <a:ext cx="7612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BCF1C8F-ABF0-4ECF-E7E0-5BEB3903F01A}"/>
              </a:ext>
            </a:extLst>
          </p:cNvPr>
          <p:cNvSpPr txBox="1"/>
          <p:nvPr/>
        </p:nvSpPr>
        <p:spPr>
          <a:xfrm>
            <a:off x="6309632" y="2686580"/>
            <a:ext cx="2179773" cy="1815882"/>
          </a:xfrm>
          <a:prstGeom prst="rect">
            <a:avLst/>
          </a:prstGeom>
          <a:solidFill>
            <a:srgbClr val="CACADC"/>
          </a:solidFill>
        </p:spPr>
        <p:txBody>
          <a:bodyPr wrap="square" rtlCol="0">
            <a:spAutoFit/>
          </a:bodyPr>
          <a:lstStyle>
            <a:defPPr>
              <a:defRPr lang="en-US"/>
            </a:defPPr>
            <a:lvl1pPr>
              <a:defRPr sz="1600" b="1" u="sng"/>
            </a:lvl1pPr>
          </a:lstStyle>
          <a:p>
            <a:pPr algn="ctr"/>
            <a:r>
              <a:rPr lang="en-GB" dirty="0"/>
              <a:t>Delegated Safeguarding Partners (DSP)</a:t>
            </a:r>
          </a:p>
          <a:p>
            <a:pPr algn="ctr"/>
            <a:r>
              <a:rPr lang="en-GB" b="0" u="none" dirty="0"/>
              <a:t>Director of Children’s Services (SMBC), Chief Superintendent (WMP), Deputy CE (ICB)</a:t>
            </a:r>
          </a:p>
        </p:txBody>
      </p:sp>
      <p:sp>
        <p:nvSpPr>
          <p:cNvPr id="21" name="TextBox 20">
            <a:extLst>
              <a:ext uri="{FF2B5EF4-FFF2-40B4-BE49-F238E27FC236}">
                <a16:creationId xmlns:a16="http://schemas.microsoft.com/office/drawing/2014/main" id="{080CB80A-7CAC-3F05-331B-5EA31C0F7B50}"/>
              </a:ext>
            </a:extLst>
          </p:cNvPr>
          <p:cNvSpPr txBox="1"/>
          <p:nvPr/>
        </p:nvSpPr>
        <p:spPr>
          <a:xfrm>
            <a:off x="3857588" y="4655600"/>
            <a:ext cx="4471191" cy="646986"/>
          </a:xfrm>
          <a:prstGeom prst="roundRect">
            <a:avLst/>
          </a:prstGeom>
          <a:solidFill>
            <a:srgbClr val="F0F2F6"/>
          </a:solidFill>
        </p:spPr>
        <p:txBody>
          <a:bodyPr wrap="square" rtlCol="0">
            <a:spAutoFit/>
          </a:bodyPr>
          <a:lstStyle>
            <a:defPPr>
              <a:defRPr lang="en-US"/>
            </a:defPPr>
            <a:lvl1pPr algn="ctr">
              <a:defRPr sz="1600" i="1"/>
            </a:lvl1pPr>
          </a:lstStyle>
          <a:p>
            <a:r>
              <a:rPr lang="en-GB" dirty="0"/>
              <a:t>Functions can be delegated, but Lead Safeguarding Partners remain accountable</a:t>
            </a:r>
          </a:p>
        </p:txBody>
      </p:sp>
      <p:sp>
        <p:nvSpPr>
          <p:cNvPr id="22" name="TextBox 21">
            <a:extLst>
              <a:ext uri="{FF2B5EF4-FFF2-40B4-BE49-F238E27FC236}">
                <a16:creationId xmlns:a16="http://schemas.microsoft.com/office/drawing/2014/main" id="{21577112-7B9D-42C4-43F0-4618C4042EDC}"/>
              </a:ext>
            </a:extLst>
          </p:cNvPr>
          <p:cNvSpPr txBox="1"/>
          <p:nvPr/>
        </p:nvSpPr>
        <p:spPr>
          <a:xfrm>
            <a:off x="8719887" y="472663"/>
            <a:ext cx="3242847" cy="369332"/>
          </a:xfrm>
          <a:prstGeom prst="rect">
            <a:avLst/>
          </a:prstGeom>
          <a:solidFill>
            <a:srgbClr val="0099CC"/>
          </a:solidFill>
        </p:spPr>
        <p:txBody>
          <a:bodyPr wrap="square" rtlCol="0">
            <a:spAutoFit/>
          </a:bodyPr>
          <a:lstStyle>
            <a:defPPr>
              <a:defRPr lang="en-US"/>
            </a:defPPr>
            <a:lvl1pPr algn="ctr">
              <a:defRPr b="1"/>
            </a:lvl1pPr>
          </a:lstStyle>
          <a:p>
            <a:r>
              <a:rPr lang="en-GB" dirty="0"/>
              <a:t>Multi-Agency Governance</a:t>
            </a:r>
          </a:p>
        </p:txBody>
      </p:sp>
      <p:graphicFrame>
        <p:nvGraphicFramePr>
          <p:cNvPr id="24" name="Table 24">
            <a:extLst>
              <a:ext uri="{FF2B5EF4-FFF2-40B4-BE49-F238E27FC236}">
                <a16:creationId xmlns:a16="http://schemas.microsoft.com/office/drawing/2014/main" id="{80662E76-32BA-564C-E85A-85B3D45AC34D}"/>
              </a:ext>
            </a:extLst>
          </p:cNvPr>
          <p:cNvGraphicFramePr>
            <a:graphicFrameLocks noGrp="1"/>
          </p:cNvGraphicFramePr>
          <p:nvPr/>
        </p:nvGraphicFramePr>
        <p:xfrm>
          <a:off x="9228145" y="1307147"/>
          <a:ext cx="2341224" cy="1854200"/>
        </p:xfrm>
        <a:graphic>
          <a:graphicData uri="http://schemas.openxmlformats.org/drawingml/2006/table">
            <a:tbl>
              <a:tblPr bandRow="1">
                <a:tableStyleId>{073A0DAA-6AF3-43AB-8588-CEC1D06C72B9}</a:tableStyleId>
              </a:tblPr>
              <a:tblGrid>
                <a:gridCol w="2341224">
                  <a:extLst>
                    <a:ext uri="{9D8B030D-6E8A-4147-A177-3AD203B41FA5}">
                      <a16:colId xmlns:a16="http://schemas.microsoft.com/office/drawing/2014/main" val="907164566"/>
                    </a:ext>
                  </a:extLst>
                </a:gridCol>
              </a:tblGrid>
              <a:tr h="370840">
                <a:tc>
                  <a:txBody>
                    <a:bodyPr/>
                    <a:lstStyle/>
                    <a:p>
                      <a:pPr algn="ctr"/>
                      <a:r>
                        <a:rPr lang="en-GB" sz="1600" b="1" dirty="0">
                          <a:solidFill>
                            <a:schemeClr val="tx1"/>
                          </a:solidFill>
                        </a:rPr>
                        <a:t>SSCP</a:t>
                      </a:r>
                    </a:p>
                  </a:txBody>
                  <a:tcPr>
                    <a:solidFill>
                      <a:srgbClr val="00A7E2"/>
                    </a:solidFill>
                  </a:tcPr>
                </a:tc>
                <a:extLst>
                  <a:ext uri="{0D108BD9-81ED-4DB2-BD59-A6C34878D82A}">
                    <a16:rowId xmlns:a16="http://schemas.microsoft.com/office/drawing/2014/main" val="1396049915"/>
                  </a:ext>
                </a:extLst>
              </a:tr>
              <a:tr h="370840">
                <a:tc>
                  <a:txBody>
                    <a:bodyPr/>
                    <a:lstStyle/>
                    <a:p>
                      <a:pPr algn="ctr"/>
                      <a:r>
                        <a:rPr lang="en-GB" sz="1600" dirty="0"/>
                        <a:t>Chair</a:t>
                      </a:r>
                    </a:p>
                  </a:txBody>
                  <a:tcPr>
                    <a:solidFill>
                      <a:srgbClr val="EBFAFF"/>
                    </a:solidFill>
                  </a:tcPr>
                </a:tc>
                <a:extLst>
                  <a:ext uri="{0D108BD9-81ED-4DB2-BD59-A6C34878D82A}">
                    <a16:rowId xmlns:a16="http://schemas.microsoft.com/office/drawing/2014/main" val="1879362008"/>
                  </a:ext>
                </a:extLst>
              </a:tr>
              <a:tr h="370840">
                <a:tc>
                  <a:txBody>
                    <a:bodyPr/>
                    <a:lstStyle/>
                    <a:p>
                      <a:pPr algn="ctr"/>
                      <a:r>
                        <a:rPr lang="en-GB" sz="1600" dirty="0"/>
                        <a:t>Executive (3 DSPs)  </a:t>
                      </a:r>
                    </a:p>
                  </a:txBody>
                  <a:tcPr>
                    <a:solidFill>
                      <a:srgbClr val="EBFAFF"/>
                    </a:solidFill>
                  </a:tcPr>
                </a:tc>
                <a:extLst>
                  <a:ext uri="{0D108BD9-81ED-4DB2-BD59-A6C34878D82A}">
                    <a16:rowId xmlns:a16="http://schemas.microsoft.com/office/drawing/2014/main" val="2019941459"/>
                  </a:ext>
                </a:extLst>
              </a:tr>
              <a:tr h="370840">
                <a:tc>
                  <a:txBody>
                    <a:bodyPr/>
                    <a:lstStyle/>
                    <a:p>
                      <a:pPr algn="ctr"/>
                      <a:r>
                        <a:rPr lang="en-GB" sz="1600" dirty="0"/>
                        <a:t>Other Members</a:t>
                      </a:r>
                    </a:p>
                  </a:txBody>
                  <a:tcPr>
                    <a:solidFill>
                      <a:srgbClr val="EBFAFF"/>
                    </a:solidFill>
                  </a:tcPr>
                </a:tc>
                <a:extLst>
                  <a:ext uri="{0D108BD9-81ED-4DB2-BD59-A6C34878D82A}">
                    <a16:rowId xmlns:a16="http://schemas.microsoft.com/office/drawing/2014/main" val="506424464"/>
                  </a:ext>
                </a:extLst>
              </a:tr>
              <a:tr h="370840">
                <a:tc>
                  <a:txBody>
                    <a:bodyPr/>
                    <a:lstStyle/>
                    <a:p>
                      <a:pPr algn="ctr"/>
                      <a:r>
                        <a:rPr lang="en-GB" sz="1600" dirty="0"/>
                        <a:t>Subgroups</a:t>
                      </a:r>
                    </a:p>
                  </a:txBody>
                  <a:tcPr>
                    <a:solidFill>
                      <a:srgbClr val="EBFAFF"/>
                    </a:solidFill>
                  </a:tcPr>
                </a:tc>
                <a:extLst>
                  <a:ext uri="{0D108BD9-81ED-4DB2-BD59-A6C34878D82A}">
                    <a16:rowId xmlns:a16="http://schemas.microsoft.com/office/drawing/2014/main" val="938166286"/>
                  </a:ext>
                </a:extLst>
              </a:tr>
            </a:tbl>
          </a:graphicData>
        </a:graphic>
      </p:graphicFrame>
      <p:sp>
        <p:nvSpPr>
          <p:cNvPr id="27" name="TextBox 26">
            <a:extLst>
              <a:ext uri="{FF2B5EF4-FFF2-40B4-BE49-F238E27FC236}">
                <a16:creationId xmlns:a16="http://schemas.microsoft.com/office/drawing/2014/main" id="{F4C265B7-36D0-F641-1768-4EA7F62EB52E}"/>
              </a:ext>
            </a:extLst>
          </p:cNvPr>
          <p:cNvSpPr txBox="1"/>
          <p:nvPr/>
        </p:nvSpPr>
        <p:spPr>
          <a:xfrm>
            <a:off x="9248587" y="3485147"/>
            <a:ext cx="2341224" cy="338554"/>
          </a:xfrm>
          <a:prstGeom prst="rect">
            <a:avLst/>
          </a:prstGeom>
          <a:solidFill>
            <a:srgbClr val="EBFAFF"/>
          </a:solidFill>
          <a:ln>
            <a:solidFill>
              <a:schemeClr val="tx1"/>
            </a:solidFill>
          </a:ln>
        </p:spPr>
        <p:txBody>
          <a:bodyPr wrap="square" rtlCol="0">
            <a:spAutoFit/>
          </a:bodyPr>
          <a:lstStyle/>
          <a:p>
            <a:pPr algn="ctr"/>
            <a:r>
              <a:rPr lang="en-GB" sz="1600" dirty="0"/>
              <a:t>SSCP Support Hub</a:t>
            </a:r>
          </a:p>
        </p:txBody>
      </p:sp>
      <p:cxnSp>
        <p:nvCxnSpPr>
          <p:cNvPr id="35" name="Straight Arrow Connector 34">
            <a:extLst>
              <a:ext uri="{FF2B5EF4-FFF2-40B4-BE49-F238E27FC236}">
                <a16:creationId xmlns:a16="http://schemas.microsoft.com/office/drawing/2014/main" id="{FB18E569-127D-4767-5681-578375BA0437}"/>
              </a:ext>
            </a:extLst>
          </p:cNvPr>
          <p:cNvCxnSpPr>
            <a:cxnSpLocks/>
          </p:cNvCxnSpPr>
          <p:nvPr/>
        </p:nvCxnSpPr>
        <p:spPr>
          <a:xfrm flipH="1">
            <a:off x="11560681" y="1835540"/>
            <a:ext cx="4571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F98C494-17E4-4330-DA09-2D9F6AB90052}"/>
              </a:ext>
            </a:extLst>
          </p:cNvPr>
          <p:cNvCxnSpPr>
            <a:cxnSpLocks/>
          </p:cNvCxnSpPr>
          <p:nvPr/>
        </p:nvCxnSpPr>
        <p:spPr>
          <a:xfrm flipH="1">
            <a:off x="11605674" y="3654424"/>
            <a:ext cx="41220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8869FF-C2C7-8663-A786-794A7D3A28F6}"/>
              </a:ext>
            </a:extLst>
          </p:cNvPr>
          <p:cNvCxnSpPr>
            <a:cxnSpLocks/>
          </p:cNvCxnSpPr>
          <p:nvPr/>
        </p:nvCxnSpPr>
        <p:spPr>
          <a:xfrm>
            <a:off x="12017880" y="1835540"/>
            <a:ext cx="0" cy="181731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BAF83BE-B3EF-F434-99E2-806103100918}"/>
              </a:ext>
            </a:extLst>
          </p:cNvPr>
          <p:cNvSpPr txBox="1"/>
          <p:nvPr/>
        </p:nvSpPr>
        <p:spPr>
          <a:xfrm>
            <a:off x="902953" y="5386234"/>
            <a:ext cx="10532782" cy="733663"/>
          </a:xfrm>
          <a:prstGeom prst="leftRightArrow">
            <a:avLst/>
          </a:prstGeom>
          <a:solidFill>
            <a:schemeClr val="accent2">
              <a:lumMod val="75000"/>
            </a:schemeClr>
          </a:solidFill>
          <a:ln>
            <a:solidFill>
              <a:schemeClr val="bg1"/>
            </a:solidFill>
          </a:ln>
        </p:spPr>
        <p:txBody>
          <a:bodyPr wrap="square" rtlCol="0">
            <a:spAutoFit/>
          </a:bodyPr>
          <a:lstStyle/>
          <a:p>
            <a:pPr algn="ctr"/>
            <a:r>
              <a:rPr lang="en-GB" b="1" dirty="0"/>
              <a:t>Independent Scrutiny</a:t>
            </a:r>
          </a:p>
        </p:txBody>
      </p:sp>
      <p:sp>
        <p:nvSpPr>
          <p:cNvPr id="28" name="TextBox 27">
            <a:extLst>
              <a:ext uri="{FF2B5EF4-FFF2-40B4-BE49-F238E27FC236}">
                <a16:creationId xmlns:a16="http://schemas.microsoft.com/office/drawing/2014/main" id="{D801FC46-AAFB-47CF-AFA2-03563315732D}"/>
              </a:ext>
            </a:extLst>
          </p:cNvPr>
          <p:cNvSpPr txBox="1"/>
          <p:nvPr/>
        </p:nvSpPr>
        <p:spPr>
          <a:xfrm>
            <a:off x="159943" y="472663"/>
            <a:ext cx="3348387" cy="369332"/>
          </a:xfrm>
          <a:prstGeom prst="rect">
            <a:avLst/>
          </a:prstGeom>
          <a:solidFill>
            <a:schemeClr val="tx2">
              <a:lumMod val="60000"/>
              <a:lumOff val="40000"/>
            </a:schemeClr>
          </a:solidFill>
        </p:spPr>
        <p:txBody>
          <a:bodyPr wrap="square" rtlCol="0">
            <a:spAutoFit/>
          </a:bodyPr>
          <a:lstStyle/>
          <a:p>
            <a:pPr algn="ctr"/>
            <a:r>
              <a:rPr lang="en-GB" b="1" dirty="0"/>
              <a:t>Single Agency Governance</a:t>
            </a:r>
          </a:p>
        </p:txBody>
      </p:sp>
      <p:sp>
        <p:nvSpPr>
          <p:cNvPr id="29" name="TextBox 28">
            <a:extLst>
              <a:ext uri="{FF2B5EF4-FFF2-40B4-BE49-F238E27FC236}">
                <a16:creationId xmlns:a16="http://schemas.microsoft.com/office/drawing/2014/main" id="{A526BB69-22BC-46F9-A2DA-4F6F41B76718}"/>
              </a:ext>
            </a:extLst>
          </p:cNvPr>
          <p:cNvSpPr txBox="1"/>
          <p:nvPr/>
        </p:nvSpPr>
        <p:spPr>
          <a:xfrm>
            <a:off x="3767320" y="477957"/>
            <a:ext cx="4722088" cy="369332"/>
          </a:xfrm>
          <a:prstGeom prst="rect">
            <a:avLst/>
          </a:prstGeom>
          <a:solidFill>
            <a:srgbClr val="666699"/>
          </a:solidFill>
        </p:spPr>
        <p:txBody>
          <a:bodyPr wrap="square" rtlCol="0">
            <a:spAutoFit/>
          </a:bodyPr>
          <a:lstStyle>
            <a:defPPr>
              <a:defRPr lang="en-US"/>
            </a:defPPr>
            <a:lvl1pPr algn="ctr">
              <a:defRPr b="1"/>
            </a:lvl1pPr>
          </a:lstStyle>
          <a:p>
            <a:r>
              <a:rPr lang="en-GB" dirty="0"/>
              <a:t>Accountability</a:t>
            </a:r>
          </a:p>
        </p:txBody>
      </p:sp>
      <p:sp>
        <p:nvSpPr>
          <p:cNvPr id="31" name="TextBox 30">
            <a:extLst>
              <a:ext uri="{FF2B5EF4-FFF2-40B4-BE49-F238E27FC236}">
                <a16:creationId xmlns:a16="http://schemas.microsoft.com/office/drawing/2014/main" id="{C6643CA1-9C2D-4C85-9206-E43197ACEAA8}"/>
              </a:ext>
            </a:extLst>
          </p:cNvPr>
          <p:cNvSpPr txBox="1"/>
          <p:nvPr/>
        </p:nvSpPr>
        <p:spPr>
          <a:xfrm>
            <a:off x="3767319" y="2677243"/>
            <a:ext cx="1937832" cy="1815882"/>
          </a:xfrm>
          <a:prstGeom prst="rect">
            <a:avLst/>
          </a:prstGeom>
          <a:solidFill>
            <a:srgbClr val="CACADC"/>
          </a:solidFill>
        </p:spPr>
        <p:txBody>
          <a:bodyPr wrap="square" rtlCol="0">
            <a:spAutoFit/>
          </a:bodyPr>
          <a:lstStyle/>
          <a:p>
            <a:pPr algn="ctr"/>
            <a:r>
              <a:rPr lang="en-GB" sz="1600" b="1" u="sng" dirty="0"/>
              <a:t>Lead Safeguarding </a:t>
            </a:r>
            <a:r>
              <a:rPr lang="en-GB" sz="1600" b="1" u="sng"/>
              <a:t>Partners (LSP)</a:t>
            </a:r>
            <a:endParaRPr lang="en-GB" sz="1600" b="1" u="sng" dirty="0"/>
          </a:p>
          <a:p>
            <a:pPr algn="ctr"/>
            <a:r>
              <a:rPr lang="en-GB" sz="1600" dirty="0"/>
              <a:t>Chief Executive (SMBC), Chief Constable (WMP) and Accountable Officer (ICB)</a:t>
            </a:r>
          </a:p>
        </p:txBody>
      </p:sp>
      <p:cxnSp>
        <p:nvCxnSpPr>
          <p:cNvPr id="33" name="Straight Arrow Connector 32">
            <a:extLst>
              <a:ext uri="{FF2B5EF4-FFF2-40B4-BE49-F238E27FC236}">
                <a16:creationId xmlns:a16="http://schemas.microsoft.com/office/drawing/2014/main" id="{3F6D3929-6844-40DB-BF8E-0389B32D5EDC}"/>
              </a:ext>
            </a:extLst>
          </p:cNvPr>
          <p:cNvCxnSpPr>
            <a:cxnSpLocks/>
          </p:cNvCxnSpPr>
          <p:nvPr/>
        </p:nvCxnSpPr>
        <p:spPr>
          <a:xfrm>
            <a:off x="5766114" y="2863573"/>
            <a:ext cx="51808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0D7B34C-1529-46AF-AE43-DE637BBE96A4}"/>
              </a:ext>
            </a:extLst>
          </p:cNvPr>
          <p:cNvCxnSpPr>
            <a:cxnSpLocks/>
          </p:cNvCxnSpPr>
          <p:nvPr/>
        </p:nvCxnSpPr>
        <p:spPr>
          <a:xfrm>
            <a:off x="8607190" y="1894166"/>
            <a:ext cx="56099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7E637A-9015-493F-A2E9-C90ED0F5B7A6}"/>
              </a:ext>
            </a:extLst>
          </p:cNvPr>
          <p:cNvSpPr txBox="1"/>
          <p:nvPr/>
        </p:nvSpPr>
        <p:spPr>
          <a:xfrm>
            <a:off x="370446" y="4023842"/>
            <a:ext cx="3077538" cy="646986"/>
          </a:xfrm>
          <a:prstGeom prst="roundRect">
            <a:avLst/>
          </a:prstGeom>
          <a:solidFill>
            <a:srgbClr val="F0F2F6"/>
          </a:solidFill>
        </p:spPr>
        <p:txBody>
          <a:bodyPr wrap="square" rtlCol="0">
            <a:spAutoFit/>
          </a:bodyPr>
          <a:lstStyle/>
          <a:p>
            <a:pPr algn="ctr"/>
            <a:r>
              <a:rPr lang="en-GB" sz="1600" i="1" dirty="0"/>
              <a:t>Local Safeguarding Partners have equal and joint responsibility </a:t>
            </a:r>
          </a:p>
        </p:txBody>
      </p:sp>
      <p:sp>
        <p:nvSpPr>
          <p:cNvPr id="49" name="TextBox 48">
            <a:extLst>
              <a:ext uri="{FF2B5EF4-FFF2-40B4-BE49-F238E27FC236}">
                <a16:creationId xmlns:a16="http://schemas.microsoft.com/office/drawing/2014/main" id="{8BD6CE3C-02FD-4B86-ADE9-D3AEE91D1E71}"/>
              </a:ext>
            </a:extLst>
          </p:cNvPr>
          <p:cNvSpPr txBox="1"/>
          <p:nvPr/>
        </p:nvSpPr>
        <p:spPr>
          <a:xfrm>
            <a:off x="8880430" y="4160930"/>
            <a:ext cx="3077538" cy="374571"/>
          </a:xfrm>
          <a:prstGeom prst="roundRect">
            <a:avLst/>
          </a:prstGeom>
          <a:solidFill>
            <a:srgbClr val="F0F2F6"/>
          </a:solidFill>
        </p:spPr>
        <p:txBody>
          <a:bodyPr wrap="square" rtlCol="0">
            <a:spAutoFit/>
          </a:bodyPr>
          <a:lstStyle/>
          <a:p>
            <a:pPr algn="ctr"/>
            <a:r>
              <a:rPr lang="en-GB" sz="1600" i="1" dirty="0"/>
              <a:t>Delivery and Assurance Structure</a:t>
            </a:r>
          </a:p>
        </p:txBody>
      </p:sp>
      <p:sp>
        <p:nvSpPr>
          <p:cNvPr id="50" name="TextBox 49">
            <a:extLst>
              <a:ext uri="{FF2B5EF4-FFF2-40B4-BE49-F238E27FC236}">
                <a16:creationId xmlns:a16="http://schemas.microsoft.com/office/drawing/2014/main" id="{7C118FB1-F5EB-4C2F-B7F5-A9CEB13F5F19}"/>
              </a:ext>
            </a:extLst>
          </p:cNvPr>
          <p:cNvSpPr txBox="1"/>
          <p:nvPr/>
        </p:nvSpPr>
        <p:spPr>
          <a:xfrm>
            <a:off x="2614448" y="6047886"/>
            <a:ext cx="6651700" cy="374571"/>
          </a:xfrm>
          <a:prstGeom prst="roundRect">
            <a:avLst/>
          </a:prstGeom>
          <a:solidFill>
            <a:srgbClr val="F0F2F6"/>
          </a:solidFill>
        </p:spPr>
        <p:txBody>
          <a:bodyPr wrap="square" rtlCol="0">
            <a:spAutoFit/>
          </a:bodyPr>
          <a:lstStyle/>
          <a:p>
            <a:pPr algn="ctr"/>
            <a:r>
              <a:rPr lang="en-GB" sz="1600" i="1" dirty="0"/>
              <a:t>Challenge, Guidance and Support on the effectiveness of arrangements</a:t>
            </a:r>
          </a:p>
        </p:txBody>
      </p:sp>
      <p:sp>
        <p:nvSpPr>
          <p:cNvPr id="51" name="TextBox 50">
            <a:extLst>
              <a:ext uri="{FF2B5EF4-FFF2-40B4-BE49-F238E27FC236}">
                <a16:creationId xmlns:a16="http://schemas.microsoft.com/office/drawing/2014/main" id="{85B389CD-2EE4-4A55-8E77-DC4B38B15C43}"/>
              </a:ext>
            </a:extLst>
          </p:cNvPr>
          <p:cNvSpPr txBox="1"/>
          <p:nvPr/>
        </p:nvSpPr>
        <p:spPr>
          <a:xfrm>
            <a:off x="-5632" y="-20980"/>
            <a:ext cx="12197632" cy="369332"/>
          </a:xfrm>
          <a:prstGeom prst="rect">
            <a:avLst/>
          </a:prstGeom>
          <a:solidFill>
            <a:schemeClr val="tx2">
              <a:lumMod val="75000"/>
            </a:schemeClr>
          </a:solidFill>
        </p:spPr>
        <p:txBody>
          <a:bodyPr wrap="square" rtlCol="0">
            <a:spAutoFit/>
          </a:bodyPr>
          <a:lstStyle/>
          <a:p>
            <a:pPr algn="ctr"/>
            <a:r>
              <a:rPr lang="en-GB" b="1">
                <a:solidFill>
                  <a:schemeClr val="bg1"/>
                </a:solidFill>
              </a:rPr>
              <a:t>Safeguarding Children in Solihull - Governance Map</a:t>
            </a:r>
            <a:endParaRPr lang="en-GB" b="1" dirty="0">
              <a:solidFill>
                <a:schemeClr val="bg1"/>
              </a:solidFill>
            </a:endParaRPr>
          </a:p>
        </p:txBody>
      </p:sp>
      <p:sp>
        <p:nvSpPr>
          <p:cNvPr id="52" name="TextBox 51">
            <a:extLst>
              <a:ext uri="{FF2B5EF4-FFF2-40B4-BE49-F238E27FC236}">
                <a16:creationId xmlns:a16="http://schemas.microsoft.com/office/drawing/2014/main" id="{9B3CFC59-A283-41DD-A10B-8A6240E3FCD9}"/>
              </a:ext>
            </a:extLst>
          </p:cNvPr>
          <p:cNvSpPr txBox="1"/>
          <p:nvPr/>
        </p:nvSpPr>
        <p:spPr>
          <a:xfrm>
            <a:off x="0" y="6492406"/>
            <a:ext cx="12197632" cy="369332"/>
          </a:xfrm>
          <a:prstGeom prst="rect">
            <a:avLst/>
          </a:prstGeom>
          <a:solidFill>
            <a:schemeClr val="tx2">
              <a:lumMod val="75000"/>
            </a:schemeClr>
          </a:solidFill>
        </p:spPr>
        <p:txBody>
          <a:bodyPr wrap="square" rtlCol="0">
            <a:spAutoFit/>
          </a:bodyPr>
          <a:lstStyle/>
          <a:p>
            <a:pPr algn="ctr"/>
            <a:endParaRPr lang="en-GB" b="1" dirty="0">
              <a:solidFill>
                <a:schemeClr val="bg1"/>
              </a:solidFill>
            </a:endParaRPr>
          </a:p>
        </p:txBody>
      </p:sp>
      <p:sp>
        <p:nvSpPr>
          <p:cNvPr id="32" name="TextBox 31">
            <a:extLst>
              <a:ext uri="{FF2B5EF4-FFF2-40B4-BE49-F238E27FC236}">
                <a16:creationId xmlns:a16="http://schemas.microsoft.com/office/drawing/2014/main" id="{005E868A-CBCC-4C03-978E-06B4115F43CB}"/>
              </a:ext>
            </a:extLst>
          </p:cNvPr>
          <p:cNvSpPr txBox="1"/>
          <p:nvPr/>
        </p:nvSpPr>
        <p:spPr>
          <a:xfrm>
            <a:off x="1422592" y="5230992"/>
            <a:ext cx="2933646" cy="338554"/>
          </a:xfrm>
          <a:prstGeom prst="rect">
            <a:avLst/>
          </a:prstGeom>
          <a:noFill/>
        </p:spPr>
        <p:txBody>
          <a:bodyPr wrap="square" rtlCol="0">
            <a:spAutoFit/>
          </a:bodyPr>
          <a:lstStyle/>
          <a:p>
            <a:r>
              <a:rPr lang="en-GB" sz="1600" dirty="0"/>
              <a:t>Report and Challenge</a:t>
            </a:r>
          </a:p>
        </p:txBody>
      </p:sp>
      <p:sp>
        <p:nvSpPr>
          <p:cNvPr id="53" name="TextBox 52">
            <a:extLst>
              <a:ext uri="{FF2B5EF4-FFF2-40B4-BE49-F238E27FC236}">
                <a16:creationId xmlns:a16="http://schemas.microsoft.com/office/drawing/2014/main" id="{CC0D8225-23A7-4988-8FB0-94B98F80E858}"/>
              </a:ext>
            </a:extLst>
          </p:cNvPr>
          <p:cNvSpPr txBox="1"/>
          <p:nvPr/>
        </p:nvSpPr>
        <p:spPr>
          <a:xfrm>
            <a:off x="8818411" y="5231862"/>
            <a:ext cx="2149874" cy="338554"/>
          </a:xfrm>
          <a:prstGeom prst="rect">
            <a:avLst/>
          </a:prstGeom>
          <a:noFill/>
        </p:spPr>
        <p:txBody>
          <a:bodyPr wrap="square" rtlCol="0">
            <a:spAutoFit/>
          </a:bodyPr>
          <a:lstStyle/>
          <a:p>
            <a:r>
              <a:rPr lang="en-GB" sz="1600" dirty="0"/>
              <a:t>Support and Challenge</a:t>
            </a:r>
          </a:p>
        </p:txBody>
      </p:sp>
      <p:sp>
        <p:nvSpPr>
          <p:cNvPr id="36" name="TextBox 35">
            <a:extLst>
              <a:ext uri="{FF2B5EF4-FFF2-40B4-BE49-F238E27FC236}">
                <a16:creationId xmlns:a16="http://schemas.microsoft.com/office/drawing/2014/main" id="{6A9F9597-642B-47F1-B057-4AABC1064C9E}"/>
              </a:ext>
            </a:extLst>
          </p:cNvPr>
          <p:cNvSpPr txBox="1"/>
          <p:nvPr/>
        </p:nvSpPr>
        <p:spPr>
          <a:xfrm>
            <a:off x="3759458" y="980210"/>
            <a:ext cx="4722088" cy="830997"/>
          </a:xfrm>
          <a:prstGeom prst="rect">
            <a:avLst/>
          </a:prstGeom>
          <a:solidFill>
            <a:srgbClr val="CACADC"/>
          </a:solidFill>
        </p:spPr>
        <p:txBody>
          <a:bodyPr wrap="square" rtlCol="0">
            <a:spAutoFit/>
          </a:bodyPr>
          <a:lstStyle>
            <a:defPPr>
              <a:defRPr lang="en-US"/>
            </a:defPPr>
            <a:lvl1pPr algn="ctr">
              <a:defRPr b="1"/>
            </a:lvl1pPr>
          </a:lstStyle>
          <a:p>
            <a:r>
              <a:rPr lang="en-GB" sz="1600" u="sng" dirty="0"/>
              <a:t>Policy and Direction from Political/Board Leaders</a:t>
            </a:r>
            <a:r>
              <a:rPr lang="en-GB" sz="1600" dirty="0"/>
              <a:t> </a:t>
            </a:r>
          </a:p>
          <a:p>
            <a:r>
              <a:rPr lang="en-GB" sz="1600" b="0" dirty="0"/>
              <a:t>Leader of Solihull Council, Police and Crime Commissioner and Integrated Care Board Chair</a:t>
            </a:r>
          </a:p>
        </p:txBody>
      </p:sp>
      <p:sp>
        <p:nvSpPr>
          <p:cNvPr id="37" name="TextBox 36">
            <a:extLst>
              <a:ext uri="{FF2B5EF4-FFF2-40B4-BE49-F238E27FC236}">
                <a16:creationId xmlns:a16="http://schemas.microsoft.com/office/drawing/2014/main" id="{B64DC8C4-3C02-4585-8EB1-EF284FBE16BC}"/>
              </a:ext>
            </a:extLst>
          </p:cNvPr>
          <p:cNvSpPr txBox="1"/>
          <p:nvPr/>
        </p:nvSpPr>
        <p:spPr>
          <a:xfrm>
            <a:off x="3777628" y="1956742"/>
            <a:ext cx="4722088" cy="584775"/>
          </a:xfrm>
          <a:prstGeom prst="rect">
            <a:avLst/>
          </a:prstGeom>
          <a:solidFill>
            <a:srgbClr val="CACADC"/>
          </a:solidFill>
        </p:spPr>
        <p:txBody>
          <a:bodyPr wrap="square" rtlCol="0">
            <a:spAutoFit/>
          </a:bodyPr>
          <a:lstStyle>
            <a:defPPr>
              <a:defRPr lang="en-US"/>
            </a:defPPr>
            <a:lvl1pPr algn="ctr">
              <a:defRPr b="1"/>
            </a:lvl1pPr>
          </a:lstStyle>
          <a:p>
            <a:r>
              <a:rPr lang="en-GB" sz="1600" b="0" i="1" dirty="0"/>
              <a:t>The Leader of Solihull Council will appoint a Cabinet Member for Children’s Services for political oversight</a:t>
            </a:r>
          </a:p>
        </p:txBody>
      </p:sp>
    </p:spTree>
    <p:extLst>
      <p:ext uri="{BB962C8B-B14F-4D97-AF65-F5344CB8AC3E}">
        <p14:creationId xmlns:p14="http://schemas.microsoft.com/office/powerpoint/2010/main" val="2843537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1202-E5A8-415D-9A7A-618FDD550006}"/>
              </a:ext>
            </a:extLst>
          </p:cNvPr>
          <p:cNvSpPr>
            <a:spLocks noGrp="1"/>
          </p:cNvSpPr>
          <p:nvPr>
            <p:ph type="title"/>
          </p:nvPr>
        </p:nvSpPr>
        <p:spPr>
          <a:xfrm>
            <a:off x="410362" y="153881"/>
            <a:ext cx="10515600" cy="1325563"/>
          </a:xfrm>
        </p:spPr>
        <p:txBody>
          <a:bodyPr>
            <a:normAutofit/>
          </a:bodyPr>
          <a:lstStyle/>
          <a:p>
            <a:r>
              <a:rPr lang="en-GB" b="1" dirty="0">
                <a:solidFill>
                  <a:srgbClr val="76B729"/>
                </a:solidFill>
                <a:latin typeface="Calibri" panose="020F0502020204030204" pitchFamily="34" charset="0"/>
                <a:cs typeface="Calibri" panose="020F0502020204030204" pitchFamily="34" charset="0"/>
              </a:rPr>
              <a:t>What does this mean in practice?</a:t>
            </a:r>
          </a:p>
        </p:txBody>
      </p:sp>
      <p:pic>
        <p:nvPicPr>
          <p:cNvPr id="4" name="Picture 3" descr="A purple and white logo&#10;&#10;Description automatically generated">
            <a:extLst>
              <a:ext uri="{FF2B5EF4-FFF2-40B4-BE49-F238E27FC236}">
                <a16:creationId xmlns:a16="http://schemas.microsoft.com/office/drawing/2014/main" id="{34DD26A3-EED7-F9BE-9D68-520E879BB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22" y="153881"/>
            <a:ext cx="2703443" cy="786456"/>
          </a:xfrm>
          <a:prstGeom prst="rect">
            <a:avLst/>
          </a:prstGeom>
        </p:spPr>
      </p:pic>
      <p:sp>
        <p:nvSpPr>
          <p:cNvPr id="6" name="TextBox 5">
            <a:extLst>
              <a:ext uri="{FF2B5EF4-FFF2-40B4-BE49-F238E27FC236}">
                <a16:creationId xmlns:a16="http://schemas.microsoft.com/office/drawing/2014/main" id="{858D9715-D848-B237-825A-DF99FB8B13C4}"/>
              </a:ext>
            </a:extLst>
          </p:cNvPr>
          <p:cNvSpPr txBox="1"/>
          <p:nvPr/>
        </p:nvSpPr>
        <p:spPr>
          <a:xfrm>
            <a:off x="212034" y="1416106"/>
            <a:ext cx="3487511"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All groups/ meetings take place bi-monthly, apart from the MASH Steering Group which is monthly.</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DfE Commissioner currently remains a standing member of the Political Leaders and Joint LSP/DSP meetings.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Business Manager presents a report at each Political Leaders and Joint LSP/DSP meeting.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It is important to have the flow of information both up and down the meeting structure, to support ownership.</a:t>
            </a:r>
            <a:endParaRPr lang="en-GB" sz="1600" dirty="0">
              <a:latin typeface="Calibri" panose="020F0502020204030204" pitchFamily="34" charset="0"/>
              <a:cs typeface="Calibri" panose="020F0502020204030204" pitchFamily="34" charset="0"/>
            </a:endParaRPr>
          </a:p>
        </p:txBody>
      </p:sp>
      <p:pic>
        <p:nvPicPr>
          <p:cNvPr id="13" name="Content Placeholder 12">
            <a:extLst>
              <a:ext uri="{FF2B5EF4-FFF2-40B4-BE49-F238E27FC236}">
                <a16:creationId xmlns:a16="http://schemas.microsoft.com/office/drawing/2014/main" id="{BE08B9DF-8B86-FA1C-A1B2-E71154341E94}"/>
              </a:ext>
            </a:extLst>
          </p:cNvPr>
          <p:cNvPicPr>
            <a:picLocks noGrp="1" noChangeAspect="1"/>
          </p:cNvPicPr>
          <p:nvPr>
            <p:ph idx="1"/>
          </p:nvPr>
        </p:nvPicPr>
        <p:blipFill>
          <a:blip r:embed="rId3"/>
          <a:stretch>
            <a:fillRect/>
          </a:stretch>
        </p:blipFill>
        <p:spPr>
          <a:xfrm>
            <a:off x="2583034" y="1479444"/>
            <a:ext cx="9459440" cy="5198847"/>
          </a:xfrm>
          <a:prstGeom prst="rect">
            <a:avLst/>
          </a:prstGeom>
        </p:spPr>
      </p:pic>
    </p:spTree>
    <p:extLst>
      <p:ext uri="{BB962C8B-B14F-4D97-AF65-F5344CB8AC3E}">
        <p14:creationId xmlns:p14="http://schemas.microsoft.com/office/powerpoint/2010/main" val="3534204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1202-E5A8-415D-9A7A-618FDD550006}"/>
              </a:ext>
            </a:extLst>
          </p:cNvPr>
          <p:cNvSpPr>
            <a:spLocks noGrp="1"/>
          </p:cNvSpPr>
          <p:nvPr>
            <p:ph type="title"/>
          </p:nvPr>
        </p:nvSpPr>
        <p:spPr>
          <a:xfrm>
            <a:off x="460696" y="153881"/>
            <a:ext cx="10515600" cy="1325563"/>
          </a:xfrm>
        </p:spPr>
        <p:txBody>
          <a:bodyPr>
            <a:normAutofit/>
          </a:bodyPr>
          <a:lstStyle/>
          <a:p>
            <a:r>
              <a:rPr lang="en-GB" b="1" dirty="0">
                <a:solidFill>
                  <a:srgbClr val="76B729"/>
                </a:solidFill>
                <a:latin typeface="Calibri" panose="020F0502020204030204" pitchFamily="34" charset="0"/>
                <a:cs typeface="Calibri" panose="020F0502020204030204" pitchFamily="34" charset="0"/>
              </a:rPr>
              <a:t>What does this mean in practice?</a:t>
            </a:r>
          </a:p>
        </p:txBody>
      </p:sp>
      <p:pic>
        <p:nvPicPr>
          <p:cNvPr id="4" name="Picture 3" descr="A purple and white logo&#10;&#10;Description automatically generated">
            <a:extLst>
              <a:ext uri="{FF2B5EF4-FFF2-40B4-BE49-F238E27FC236}">
                <a16:creationId xmlns:a16="http://schemas.microsoft.com/office/drawing/2014/main" id="{34DD26A3-EED7-F9BE-9D68-520E879BB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22" y="153881"/>
            <a:ext cx="2703443" cy="786456"/>
          </a:xfrm>
          <a:prstGeom prst="rect">
            <a:avLst/>
          </a:prstGeom>
        </p:spPr>
      </p:pic>
      <p:sp>
        <p:nvSpPr>
          <p:cNvPr id="5" name="Content Placeholder 4">
            <a:extLst>
              <a:ext uri="{FF2B5EF4-FFF2-40B4-BE49-F238E27FC236}">
                <a16:creationId xmlns:a16="http://schemas.microsoft.com/office/drawing/2014/main" id="{F5231E15-F5CC-3048-B866-FDDAB2F3A364}"/>
              </a:ext>
            </a:extLst>
          </p:cNvPr>
          <p:cNvSpPr>
            <a:spLocks noGrp="1"/>
          </p:cNvSpPr>
          <p:nvPr>
            <p:ph idx="1"/>
          </p:nvPr>
        </p:nvSpPr>
        <p:spPr>
          <a:xfrm>
            <a:off x="460696" y="1205137"/>
            <a:ext cx="10629550" cy="5498982"/>
          </a:xfrm>
        </p:spPr>
        <p:txBody>
          <a:bodyPr>
            <a:normAutofit fontScale="70000" lnSpcReduction="20000"/>
          </a:bodyPr>
          <a:lstStyle/>
          <a:p>
            <a:pPr marL="0" indent="0">
              <a:buNone/>
            </a:pPr>
            <a:r>
              <a:rPr lang="en-US" sz="3400" b="1" dirty="0">
                <a:solidFill>
                  <a:srgbClr val="76B729"/>
                </a:solidFill>
                <a:latin typeface="Calibri" panose="020F0502020204030204" pitchFamily="34" charset="0"/>
                <a:cs typeface="Calibri" panose="020F0502020204030204" pitchFamily="34" charset="0"/>
              </a:rPr>
              <a:t>Governance</a:t>
            </a:r>
          </a:p>
          <a:p>
            <a:pPr>
              <a:lnSpc>
                <a:spcPct val="120000"/>
              </a:lnSpc>
            </a:pPr>
            <a:r>
              <a:rPr lang="en-US" sz="2900" dirty="0">
                <a:latin typeface="Calibri" panose="020F0502020204030204" pitchFamily="34" charset="0"/>
                <a:cs typeface="Calibri" panose="020F0502020204030204" pitchFamily="34" charset="0"/>
              </a:rPr>
              <a:t>It was agreed from the outset, that all groups are Chaired by a representative of one of the statutory safeguarding partners.  Including the Executive, which has been Chaired by the Lead Nursing Officer of the ICB.  </a:t>
            </a:r>
            <a:r>
              <a:rPr lang="en-GB" sz="2900" dirty="0">
                <a:latin typeface="Calibri" panose="020F0502020204030204" pitchFamily="34" charset="0"/>
                <a:cs typeface="Calibri" panose="020F0502020204030204" pitchFamily="34" charset="0"/>
              </a:rPr>
              <a:t>This re-enforces the ownership and responsibility of the partnership arrangements with partners.</a:t>
            </a:r>
          </a:p>
          <a:p>
            <a:pPr>
              <a:lnSpc>
                <a:spcPct val="120000"/>
              </a:lnSpc>
            </a:pPr>
            <a:r>
              <a:rPr lang="en-GB" sz="2900" dirty="0">
                <a:latin typeface="Calibri" panose="020F0502020204030204" pitchFamily="34" charset="0"/>
                <a:cs typeface="Calibri" panose="020F0502020204030204" pitchFamily="34" charset="0"/>
              </a:rPr>
              <a:t>Each subgroup Chair provides a simple one-page slide to each Executive meeting, to detail current and planned activities, risks and mitigating actions.</a:t>
            </a:r>
          </a:p>
          <a:p>
            <a:pPr>
              <a:lnSpc>
                <a:spcPct val="120000"/>
              </a:lnSpc>
            </a:pPr>
            <a:r>
              <a:rPr lang="en-GB" sz="2900" dirty="0">
                <a:latin typeface="Calibri" panose="020F0502020204030204" pitchFamily="34" charset="0"/>
                <a:cs typeface="Calibri" panose="020F0502020204030204" pitchFamily="34" charset="0"/>
              </a:rPr>
              <a:t>A scheme of delegation was written to ensure clarity on the role and responsibility of the LSPs and the DSPs.</a:t>
            </a:r>
          </a:p>
          <a:p>
            <a:pPr>
              <a:lnSpc>
                <a:spcPct val="120000"/>
              </a:lnSpc>
            </a:pPr>
            <a:r>
              <a:rPr lang="en-GB" dirty="0">
                <a:latin typeface="Calibri" panose="020F0502020204030204" pitchFamily="34" charset="0"/>
                <a:cs typeface="Calibri" panose="020F0502020204030204" pitchFamily="34" charset="0"/>
              </a:rPr>
              <a:t>The DSPs have provided evidence to the LSPs that they have fully met their responsibilities in the Scheme of Delegation.  This has enabled the LSPs to produce a publishable Statement of Assurance for the 2023/24 year.</a:t>
            </a:r>
          </a:p>
          <a:p>
            <a:pPr>
              <a:lnSpc>
                <a:spcPct val="120000"/>
              </a:lnSpc>
            </a:pPr>
            <a:r>
              <a:rPr lang="en-GB" dirty="0">
                <a:latin typeface="Calibri" panose="020F0502020204030204" pitchFamily="34" charset="0"/>
                <a:cs typeface="Calibri" panose="020F0502020204030204" pitchFamily="34" charset="0"/>
              </a:rPr>
              <a:t>The LSPs and Political Leaders are very engaged and hold each other to account openly (but respectfully).  </a:t>
            </a:r>
          </a:p>
          <a:p>
            <a:pPr>
              <a:lnSpc>
                <a:spcPct val="120000"/>
              </a:lnSpc>
            </a:pPr>
            <a:r>
              <a:rPr lang="en-GB" dirty="0">
                <a:latin typeface="Calibri" panose="020F0502020204030204" pitchFamily="34" charset="0"/>
                <a:cs typeface="Calibri" panose="020F0502020204030204" pitchFamily="34" charset="0"/>
              </a:rPr>
              <a:t>As always, forming positive relationships remains crucial to success.</a:t>
            </a:r>
          </a:p>
        </p:txBody>
      </p:sp>
    </p:spTree>
    <p:extLst>
      <p:ext uri="{BB962C8B-B14F-4D97-AF65-F5344CB8AC3E}">
        <p14:creationId xmlns:p14="http://schemas.microsoft.com/office/powerpoint/2010/main" val="274630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F123-B0C6-B5A7-5B72-357FF2C18791}"/>
              </a:ext>
            </a:extLst>
          </p:cNvPr>
          <p:cNvSpPr>
            <a:spLocks noGrp="1"/>
          </p:cNvSpPr>
          <p:nvPr>
            <p:ph type="title"/>
          </p:nvPr>
        </p:nvSpPr>
        <p:spPr>
          <a:xfrm>
            <a:off x="849839" y="171350"/>
            <a:ext cx="10515600" cy="1325563"/>
          </a:xfrm>
        </p:spPr>
        <p:txBody>
          <a:bodyPr/>
          <a:lstStyle/>
          <a:p>
            <a:r>
              <a:rPr lang="en-GB" b="1" dirty="0">
                <a:solidFill>
                  <a:srgbClr val="8A54F6"/>
                </a:solidFill>
                <a:latin typeface="Calibri" panose="020F0502020204030204" pitchFamily="34" charset="0"/>
                <a:cs typeface="Calibri" panose="020F0502020204030204" pitchFamily="34" charset="0"/>
              </a:rPr>
              <a:t>Welcome &amp; Introductions</a:t>
            </a:r>
          </a:p>
        </p:txBody>
      </p:sp>
      <p:pic>
        <p:nvPicPr>
          <p:cNvPr id="4" name="Picture 3" descr="A map of the united kingdom&#10;&#10;Description automatically generated">
            <a:extLst>
              <a:ext uri="{FF2B5EF4-FFF2-40B4-BE49-F238E27FC236}">
                <a16:creationId xmlns:a16="http://schemas.microsoft.com/office/drawing/2014/main" id="{5C37E17E-411A-7F89-79DD-DFBE44CC9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876" y="171350"/>
            <a:ext cx="2510285" cy="1363541"/>
          </a:xfrm>
          <a:prstGeom prst="rect">
            <a:avLst/>
          </a:prstGeom>
        </p:spPr>
      </p:pic>
      <p:pic>
        <p:nvPicPr>
          <p:cNvPr id="6" name="Picture 5">
            <a:extLst>
              <a:ext uri="{FF2B5EF4-FFF2-40B4-BE49-F238E27FC236}">
                <a16:creationId xmlns:a16="http://schemas.microsoft.com/office/drawing/2014/main" id="{32074646-6CF2-0FAA-50CF-79C68C289A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9230" y="1380974"/>
            <a:ext cx="3569470" cy="5048756"/>
          </a:xfrm>
          <a:prstGeom prst="rect">
            <a:avLst/>
          </a:prstGeom>
          <a:ln>
            <a:solidFill>
              <a:srgbClr val="8A54F6"/>
            </a:solidFill>
          </a:ln>
        </p:spPr>
      </p:pic>
      <p:sp>
        <p:nvSpPr>
          <p:cNvPr id="7" name="Content Placeholder 2">
            <a:extLst>
              <a:ext uri="{FF2B5EF4-FFF2-40B4-BE49-F238E27FC236}">
                <a16:creationId xmlns:a16="http://schemas.microsoft.com/office/drawing/2014/main" id="{29AB33ED-07FD-AACF-4BB2-6FB812FF202E}"/>
              </a:ext>
            </a:extLst>
          </p:cNvPr>
          <p:cNvSpPr>
            <a:spLocks noGrp="1"/>
          </p:cNvSpPr>
          <p:nvPr>
            <p:ph idx="1"/>
          </p:nvPr>
        </p:nvSpPr>
        <p:spPr>
          <a:xfrm>
            <a:off x="5066950" y="2785083"/>
            <a:ext cx="6430015" cy="2240537"/>
          </a:xfrm>
        </p:spPr>
        <p:txBody>
          <a:bodyPr>
            <a:normAutofit fontScale="92500"/>
          </a:bodyPr>
          <a:lstStyle/>
          <a:p>
            <a:pPr marL="0" indent="0" algn="ctr">
              <a:buNone/>
            </a:pPr>
            <a:r>
              <a:rPr lang="en-GB" sz="3500" b="1" dirty="0">
                <a:latin typeface="Calibri" panose="020F0502020204030204" pitchFamily="34" charset="0"/>
                <a:cs typeface="Calibri" panose="020F0502020204030204" pitchFamily="34" charset="0"/>
              </a:rPr>
              <a:t>Chairs Introduction</a:t>
            </a:r>
          </a:p>
          <a:p>
            <a:pPr marL="0" indent="0" algn="ctr">
              <a:lnSpc>
                <a:spcPct val="120000"/>
              </a:lnSpc>
              <a:spcAft>
                <a:spcPts val="0"/>
              </a:spcAft>
              <a:buNone/>
              <a:tabLst>
                <a:tab pos="472679" algn="l"/>
              </a:tabLst>
            </a:pPr>
            <a:r>
              <a:rPr lang="en-GB" sz="3500" dirty="0">
                <a:solidFill>
                  <a:schemeClr val="tx1"/>
                </a:solidFill>
                <a:latin typeface="Calibri" panose="020F0502020204030204" pitchFamily="34" charset="0"/>
                <a:cs typeface="Calibri" panose="020F0502020204030204" pitchFamily="34" charset="0"/>
              </a:rPr>
              <a:t>Liz Murphy &amp; Simon Cross, Co-Chairs </a:t>
            </a:r>
          </a:p>
          <a:p>
            <a:pPr marL="0" indent="0" algn="ctr">
              <a:lnSpc>
                <a:spcPct val="120000"/>
              </a:lnSpc>
              <a:spcAft>
                <a:spcPts val="0"/>
              </a:spcAft>
              <a:buNone/>
              <a:tabLst>
                <a:tab pos="472679" algn="l"/>
              </a:tabLst>
            </a:pPr>
            <a:r>
              <a:rPr lang="en-GB" sz="3500" dirty="0">
                <a:solidFill>
                  <a:schemeClr val="tx1"/>
                </a:solidFill>
                <a:latin typeface="Calibri" panose="020F0502020204030204" pitchFamily="34" charset="0"/>
                <a:cs typeface="Calibri" panose="020F0502020204030204" pitchFamily="34" charset="0"/>
              </a:rPr>
              <a:t>West Midlands MASA Network</a:t>
            </a:r>
          </a:p>
          <a:p>
            <a:pPr marL="0" indent="0">
              <a:buNone/>
            </a:pPr>
            <a:endParaRPr lang="en-GB" dirty="0"/>
          </a:p>
        </p:txBody>
      </p:sp>
      <p:sp>
        <p:nvSpPr>
          <p:cNvPr id="9" name="Rectangle 8">
            <a:extLst>
              <a:ext uri="{FF2B5EF4-FFF2-40B4-BE49-F238E27FC236}">
                <a16:creationId xmlns:a16="http://schemas.microsoft.com/office/drawing/2014/main" id="{D094C8C2-317C-EA28-6957-CE027B9218B3}"/>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5331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1202-E5A8-415D-9A7A-618FDD550006}"/>
              </a:ext>
            </a:extLst>
          </p:cNvPr>
          <p:cNvSpPr>
            <a:spLocks noGrp="1"/>
          </p:cNvSpPr>
          <p:nvPr>
            <p:ph type="title"/>
          </p:nvPr>
        </p:nvSpPr>
        <p:spPr/>
        <p:txBody>
          <a:bodyPr>
            <a:normAutofit/>
          </a:bodyPr>
          <a:lstStyle/>
          <a:p>
            <a:r>
              <a:rPr lang="en-GB" b="1" dirty="0">
                <a:solidFill>
                  <a:srgbClr val="76B729"/>
                </a:solidFill>
                <a:latin typeface="Calibri" panose="020F0502020204030204" pitchFamily="34" charset="0"/>
                <a:cs typeface="Calibri" panose="020F0502020204030204" pitchFamily="34" charset="0"/>
              </a:rPr>
              <a:t>What does this mean in practice?</a:t>
            </a:r>
          </a:p>
        </p:txBody>
      </p:sp>
      <p:pic>
        <p:nvPicPr>
          <p:cNvPr id="4" name="Picture 3" descr="A purple and white logo&#10;&#10;Description automatically generated">
            <a:extLst>
              <a:ext uri="{FF2B5EF4-FFF2-40B4-BE49-F238E27FC236}">
                <a16:creationId xmlns:a16="http://schemas.microsoft.com/office/drawing/2014/main" id="{34DD26A3-EED7-F9BE-9D68-520E879BB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22" y="153881"/>
            <a:ext cx="2703443" cy="786456"/>
          </a:xfrm>
          <a:prstGeom prst="rect">
            <a:avLst/>
          </a:prstGeom>
        </p:spPr>
      </p:pic>
      <p:sp>
        <p:nvSpPr>
          <p:cNvPr id="5" name="Content Placeholder 4">
            <a:extLst>
              <a:ext uri="{FF2B5EF4-FFF2-40B4-BE49-F238E27FC236}">
                <a16:creationId xmlns:a16="http://schemas.microsoft.com/office/drawing/2014/main" id="{F5231E15-F5CC-3048-B866-FDDAB2F3A364}"/>
              </a:ext>
            </a:extLst>
          </p:cNvPr>
          <p:cNvSpPr>
            <a:spLocks noGrp="1"/>
          </p:cNvSpPr>
          <p:nvPr>
            <p:ph idx="1"/>
          </p:nvPr>
        </p:nvSpPr>
        <p:spPr/>
        <p:txBody>
          <a:bodyPr>
            <a:normAutofit fontScale="77500" lnSpcReduction="20000"/>
          </a:bodyPr>
          <a:lstStyle/>
          <a:p>
            <a:pPr marL="0" indent="0">
              <a:buNone/>
            </a:pPr>
            <a:r>
              <a:rPr lang="en-GB" b="1" dirty="0">
                <a:solidFill>
                  <a:srgbClr val="76B729"/>
                </a:solidFill>
                <a:latin typeface="Calibri" panose="020F0502020204030204" pitchFamily="34" charset="0"/>
                <a:cs typeface="Calibri" panose="020F0502020204030204" pitchFamily="34" charset="0"/>
              </a:rPr>
              <a:t>Independent Scrutiny and Support</a:t>
            </a:r>
          </a:p>
          <a:p>
            <a:pPr marL="285750" indent="-285750">
              <a:lnSpc>
                <a:spcPct val="110000"/>
              </a:lnSpc>
            </a:pPr>
            <a:r>
              <a:rPr lang="en-US" dirty="0">
                <a:latin typeface="Calibri" panose="020F0502020204030204" pitchFamily="34" charset="0"/>
                <a:cs typeface="Calibri" panose="020F0502020204030204" pitchFamily="34" charset="0"/>
              </a:rPr>
              <a:t>The Independent Scrutineer role was recruited to by the LSPs, with a DSP Panel as part of the process.  The role is ‘line managed’ by the Chief Executive of SMBC, which both parties have found invaluable.  </a:t>
            </a:r>
          </a:p>
          <a:p>
            <a:pPr marL="285750" indent="-285750">
              <a:lnSpc>
                <a:spcPct val="110000"/>
              </a:lnSpc>
            </a:pPr>
            <a:r>
              <a:rPr lang="en-US" dirty="0">
                <a:latin typeface="Calibri" panose="020F0502020204030204" pitchFamily="34" charset="0"/>
                <a:cs typeface="Calibri" panose="020F0502020204030204" pitchFamily="34" charset="0"/>
              </a:rPr>
              <a:t>The Independent Scrutineer does not hold any Chairing responsibilities, and can therefore remain fully independent within meetings, particularly the Executive.</a:t>
            </a:r>
          </a:p>
          <a:p>
            <a:pPr marL="285750" indent="-285750">
              <a:lnSpc>
                <a:spcPct val="110000"/>
              </a:lnSpc>
            </a:pPr>
            <a:r>
              <a:rPr lang="en-US" dirty="0">
                <a:latin typeface="Calibri" panose="020F0502020204030204" pitchFamily="34" charset="0"/>
                <a:cs typeface="Calibri" panose="020F0502020204030204" pitchFamily="34" charset="0"/>
              </a:rPr>
              <a:t>Discreet scrutiny exercises were agreed and have been carried out quarterly, with recommendations made.  There has been formal feedback to the Executive in relation to actions taken, and these reports are available on the website. </a:t>
            </a:r>
          </a:p>
          <a:p>
            <a:pPr marL="285750" indent="-285750">
              <a:lnSpc>
                <a:spcPct val="110000"/>
              </a:lnSpc>
            </a:pPr>
            <a:r>
              <a:rPr lang="en-US" dirty="0">
                <a:latin typeface="Calibri" panose="020F0502020204030204" pitchFamily="34" charset="0"/>
                <a:cs typeface="Calibri" panose="020F0502020204030204" pitchFamily="34" charset="0"/>
              </a:rPr>
              <a:t>In addition, the Independent Scrutineer provides regular reports back to the LSPs.</a:t>
            </a:r>
          </a:p>
          <a:p>
            <a:pPr marL="285750" indent="-285750">
              <a:lnSpc>
                <a:spcPct val="110000"/>
              </a:lnSpc>
            </a:pPr>
            <a:r>
              <a:rPr lang="en-US" dirty="0">
                <a:latin typeface="Calibri" panose="020F0502020204030204" pitchFamily="34" charset="0"/>
                <a:cs typeface="Calibri" panose="020F0502020204030204" pitchFamily="34" charset="0"/>
              </a:rPr>
              <a:t>There has been investment in the Support Hub, to build a team with a range of skills in analysis, data, training etc.</a:t>
            </a:r>
          </a:p>
          <a:p>
            <a:pPr marL="285750" indent="-285750"/>
            <a:endParaRPr lang="en-GB" dirty="0"/>
          </a:p>
          <a:p>
            <a:endParaRPr lang="en-GB" dirty="0"/>
          </a:p>
        </p:txBody>
      </p:sp>
    </p:spTree>
    <p:extLst>
      <p:ext uri="{BB962C8B-B14F-4D97-AF65-F5344CB8AC3E}">
        <p14:creationId xmlns:p14="http://schemas.microsoft.com/office/powerpoint/2010/main" val="2555357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1202-E5A8-415D-9A7A-618FDD550006}"/>
              </a:ext>
            </a:extLst>
          </p:cNvPr>
          <p:cNvSpPr>
            <a:spLocks noGrp="1"/>
          </p:cNvSpPr>
          <p:nvPr>
            <p:ph type="title"/>
          </p:nvPr>
        </p:nvSpPr>
        <p:spPr/>
        <p:txBody>
          <a:bodyPr>
            <a:normAutofit/>
          </a:bodyPr>
          <a:lstStyle/>
          <a:p>
            <a:r>
              <a:rPr lang="en-GB" b="1" dirty="0">
                <a:solidFill>
                  <a:srgbClr val="76B729"/>
                </a:solidFill>
                <a:latin typeface="Calibri" panose="020F0502020204030204" pitchFamily="34" charset="0"/>
                <a:cs typeface="Calibri" panose="020F0502020204030204" pitchFamily="34" charset="0"/>
              </a:rPr>
              <a:t>What does this mean in practice?</a:t>
            </a:r>
          </a:p>
        </p:txBody>
      </p:sp>
      <p:pic>
        <p:nvPicPr>
          <p:cNvPr id="4" name="Picture 3" descr="A purple and white logo&#10;&#10;Description automatically generated">
            <a:extLst>
              <a:ext uri="{FF2B5EF4-FFF2-40B4-BE49-F238E27FC236}">
                <a16:creationId xmlns:a16="http://schemas.microsoft.com/office/drawing/2014/main" id="{34DD26A3-EED7-F9BE-9D68-520E879BB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22" y="153881"/>
            <a:ext cx="2703443" cy="786456"/>
          </a:xfrm>
          <a:prstGeom prst="rect">
            <a:avLst/>
          </a:prstGeom>
        </p:spPr>
      </p:pic>
      <p:sp>
        <p:nvSpPr>
          <p:cNvPr id="5" name="Content Placeholder 4">
            <a:extLst>
              <a:ext uri="{FF2B5EF4-FFF2-40B4-BE49-F238E27FC236}">
                <a16:creationId xmlns:a16="http://schemas.microsoft.com/office/drawing/2014/main" id="{F5231E15-F5CC-3048-B866-FDDAB2F3A364}"/>
              </a:ext>
            </a:extLst>
          </p:cNvPr>
          <p:cNvSpPr>
            <a:spLocks noGrp="1"/>
          </p:cNvSpPr>
          <p:nvPr>
            <p:ph idx="1"/>
          </p:nvPr>
        </p:nvSpPr>
        <p:spPr>
          <a:xfrm>
            <a:off x="838200" y="1690688"/>
            <a:ext cx="10515600" cy="4911448"/>
          </a:xfrm>
        </p:spPr>
        <p:txBody>
          <a:bodyPr>
            <a:normAutofit fontScale="70000" lnSpcReduction="20000"/>
          </a:bodyPr>
          <a:lstStyle/>
          <a:p>
            <a:pPr marL="0" indent="0">
              <a:buNone/>
            </a:pPr>
            <a:r>
              <a:rPr lang="en-GB" sz="3400" b="1" dirty="0">
                <a:solidFill>
                  <a:srgbClr val="76B729"/>
                </a:solidFill>
                <a:latin typeface="Calibri" panose="020F0502020204030204" pitchFamily="34" charset="0"/>
                <a:cs typeface="Calibri" panose="020F0502020204030204" pitchFamily="34" charset="0"/>
              </a:rPr>
              <a:t>Education</a:t>
            </a:r>
            <a:endParaRPr lang="en-GB" sz="3800" b="1" dirty="0">
              <a:solidFill>
                <a:srgbClr val="76B729"/>
              </a:solidFill>
              <a:latin typeface="Calibri" panose="020F0502020204030204" pitchFamily="34" charset="0"/>
              <a:cs typeface="Calibri" panose="020F0502020204030204" pitchFamily="34" charset="0"/>
            </a:endParaRPr>
          </a:p>
          <a:p>
            <a:pPr marL="285750" indent="-285750">
              <a:lnSpc>
                <a:spcPct val="120000"/>
              </a:lnSpc>
            </a:pPr>
            <a:r>
              <a:rPr lang="en-US" dirty="0">
                <a:latin typeface="Calibri" panose="020F0502020204030204" pitchFamily="34" charset="0"/>
                <a:cs typeface="Calibri" panose="020F0502020204030204" pitchFamily="34" charset="0"/>
              </a:rPr>
              <a:t>An existing Education Safeguarding Group has been developed further to become the </a:t>
            </a:r>
            <a:r>
              <a:rPr lang="en-GB" dirty="0">
                <a:latin typeface="Calibri" panose="020F0502020204030204" pitchFamily="34" charset="0"/>
                <a:cs typeface="Calibri" panose="020F0502020204030204" pitchFamily="34" charset="0"/>
              </a:rPr>
              <a:t>Education and Early Years Safeguarding Subgroup, which meets every half term.  </a:t>
            </a:r>
          </a:p>
          <a:p>
            <a:pPr marL="285750" indent="-285750">
              <a:lnSpc>
                <a:spcPct val="120000"/>
              </a:lnSpc>
            </a:pPr>
            <a:r>
              <a:rPr lang="en-GB" dirty="0">
                <a:latin typeface="Calibri" panose="020F0502020204030204" pitchFamily="34" charset="0"/>
                <a:cs typeface="Calibri" panose="020F0502020204030204" pitchFamily="34" charset="0"/>
              </a:rPr>
              <a:t>This group has Headteacher/DSL representation from all sectors, from the early years through to Further Education, including special schools, the independent sector, faith schools and governors. It also ensures reps come from across our locally based collaboratives and networks.  </a:t>
            </a:r>
          </a:p>
          <a:p>
            <a:pPr marL="285750" indent="-285750">
              <a:lnSpc>
                <a:spcPct val="120000"/>
              </a:lnSpc>
            </a:pPr>
            <a:r>
              <a:rPr lang="en-GB" dirty="0">
                <a:latin typeface="Calibri" panose="020F0502020204030204" pitchFamily="34" charset="0"/>
                <a:cs typeface="Calibri" panose="020F0502020204030204" pitchFamily="34" charset="0"/>
              </a:rPr>
              <a:t>At that meeting, key partners are also in attendance to answer questions and provide support, including Children’s Services, the Police, the Virtual School, the LADO and the Solihull Safeguarding Children Partnership (SSCP) Business Manager.</a:t>
            </a:r>
          </a:p>
          <a:p>
            <a:pPr marL="285750" indent="-285750">
              <a:lnSpc>
                <a:spcPct val="120000"/>
              </a:lnSpc>
            </a:pPr>
            <a:r>
              <a:rPr lang="en-GB" dirty="0">
                <a:latin typeface="Calibri" panose="020F0502020204030204" pitchFamily="34" charset="0"/>
                <a:cs typeface="Calibri" panose="020F0502020204030204" pitchFamily="34" charset="0"/>
              </a:rPr>
              <a:t>In addition, education colleagues (either Headteachers, DSLs or from a rep from the LA Education Support Service) attend all other SSCP sub-groups.  We also have named Headteacher representatives as members of our Executive.  This enables the voice of Headteachers to be directly heard, but also involved in discussions, at that strategic level.</a:t>
            </a:r>
          </a:p>
          <a:p>
            <a:pPr marL="285750" indent="-285750"/>
            <a:endParaRPr lang="en-US" dirty="0"/>
          </a:p>
          <a:p>
            <a:pPr marL="285750" indent="-285750"/>
            <a:endParaRPr lang="en-GB" dirty="0"/>
          </a:p>
          <a:p>
            <a:endParaRPr lang="en-GB" dirty="0"/>
          </a:p>
        </p:txBody>
      </p:sp>
    </p:spTree>
    <p:extLst>
      <p:ext uri="{BB962C8B-B14F-4D97-AF65-F5344CB8AC3E}">
        <p14:creationId xmlns:p14="http://schemas.microsoft.com/office/powerpoint/2010/main" val="2388226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1202-E5A8-415D-9A7A-618FDD550006}"/>
              </a:ext>
            </a:extLst>
          </p:cNvPr>
          <p:cNvSpPr>
            <a:spLocks noGrp="1"/>
          </p:cNvSpPr>
          <p:nvPr>
            <p:ph type="title"/>
          </p:nvPr>
        </p:nvSpPr>
        <p:spPr>
          <a:xfrm>
            <a:off x="670420" y="95158"/>
            <a:ext cx="10515600" cy="1325563"/>
          </a:xfrm>
        </p:spPr>
        <p:txBody>
          <a:bodyPr>
            <a:normAutofit/>
          </a:bodyPr>
          <a:lstStyle/>
          <a:p>
            <a:r>
              <a:rPr lang="en-GB" b="1" dirty="0">
                <a:solidFill>
                  <a:srgbClr val="76B729"/>
                </a:solidFill>
                <a:latin typeface="Calibri" panose="020F0502020204030204" pitchFamily="34" charset="0"/>
                <a:cs typeface="Calibri" panose="020F0502020204030204" pitchFamily="34" charset="0"/>
              </a:rPr>
              <a:t>Reflections after the first Year</a:t>
            </a:r>
          </a:p>
        </p:txBody>
      </p:sp>
      <p:pic>
        <p:nvPicPr>
          <p:cNvPr id="4" name="Picture 3" descr="A purple and white logo&#10;&#10;Description automatically generated">
            <a:extLst>
              <a:ext uri="{FF2B5EF4-FFF2-40B4-BE49-F238E27FC236}">
                <a16:creationId xmlns:a16="http://schemas.microsoft.com/office/drawing/2014/main" id="{34DD26A3-EED7-F9BE-9D68-520E879BB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22" y="153881"/>
            <a:ext cx="2703443" cy="786456"/>
          </a:xfrm>
          <a:prstGeom prst="rect">
            <a:avLst/>
          </a:prstGeom>
        </p:spPr>
      </p:pic>
      <p:sp>
        <p:nvSpPr>
          <p:cNvPr id="5" name="Content Placeholder 4">
            <a:extLst>
              <a:ext uri="{FF2B5EF4-FFF2-40B4-BE49-F238E27FC236}">
                <a16:creationId xmlns:a16="http://schemas.microsoft.com/office/drawing/2014/main" id="{F5231E15-F5CC-3048-B866-FDDAB2F3A364}"/>
              </a:ext>
            </a:extLst>
          </p:cNvPr>
          <p:cNvSpPr>
            <a:spLocks noGrp="1"/>
          </p:cNvSpPr>
          <p:nvPr>
            <p:ph idx="1"/>
          </p:nvPr>
        </p:nvSpPr>
        <p:spPr>
          <a:xfrm>
            <a:off x="670420" y="1196747"/>
            <a:ext cx="10515600" cy="5507372"/>
          </a:xfrm>
        </p:spPr>
        <p:txBody>
          <a:bodyPr>
            <a:normAutofit fontScale="70000" lnSpcReduction="20000"/>
          </a:bodyPr>
          <a:lstStyle/>
          <a:p>
            <a:pPr marL="285750" indent="-285750">
              <a:lnSpc>
                <a:spcPct val="110000"/>
              </a:lnSpc>
            </a:pPr>
            <a:r>
              <a:rPr lang="en-US" dirty="0">
                <a:latin typeface="Calibri" panose="020F0502020204030204" pitchFamily="34" charset="0"/>
                <a:cs typeface="Calibri" panose="020F0502020204030204" pitchFamily="34" charset="0"/>
              </a:rPr>
              <a:t>The LSPs and Political Leaders have owned and driven these changes from the outset.  This is imperative to ensure buy-in at all levels.</a:t>
            </a:r>
          </a:p>
          <a:p>
            <a:pPr marL="285750" indent="-285750">
              <a:lnSpc>
                <a:spcPct val="110000"/>
              </a:lnSpc>
            </a:pPr>
            <a:r>
              <a:rPr lang="en-US" dirty="0">
                <a:latin typeface="Calibri" panose="020F0502020204030204" pitchFamily="34" charset="0"/>
                <a:cs typeface="Calibri" panose="020F0502020204030204" pitchFamily="34" charset="0"/>
              </a:rPr>
              <a:t>The LSPs and Political Leaders have found it beneficial to receive a Partnership Dashboard to each meeting, presented by the Business Manager.  This supports them to ask questions, set actions and expect feedback and evidence of impact.</a:t>
            </a:r>
          </a:p>
          <a:p>
            <a:pPr marL="285750" indent="-285750">
              <a:lnSpc>
                <a:spcPct val="110000"/>
              </a:lnSpc>
            </a:pPr>
            <a:r>
              <a:rPr lang="en-US" dirty="0">
                <a:latin typeface="Calibri" panose="020F0502020204030204" pitchFamily="34" charset="0"/>
                <a:cs typeface="Calibri" panose="020F0502020204030204" pitchFamily="34" charset="0"/>
              </a:rPr>
              <a:t>Across the system, there has been a better understanding of the risks and a real focus on progressing the actions held in the revised Integrated Partnership Business Plan.  </a:t>
            </a:r>
          </a:p>
          <a:p>
            <a:pPr marL="285750" indent="-285750">
              <a:lnSpc>
                <a:spcPct val="110000"/>
              </a:lnSpc>
            </a:pPr>
            <a:r>
              <a:rPr lang="en-US" dirty="0">
                <a:latin typeface="Calibri" panose="020F0502020204030204" pitchFamily="34" charset="0"/>
                <a:cs typeface="Calibri" panose="020F0502020204030204" pitchFamily="34" charset="0"/>
              </a:rPr>
              <a:t>This arrangement has had some challenges, and it has required time to embed the system of meetings, ensuring the right level of information is shared at the different forums.</a:t>
            </a:r>
          </a:p>
          <a:p>
            <a:pPr marL="285750" indent="-285750">
              <a:lnSpc>
                <a:spcPct val="110000"/>
              </a:lnSpc>
            </a:pPr>
            <a:r>
              <a:rPr lang="en-US" dirty="0">
                <a:latin typeface="Calibri" panose="020F0502020204030204" pitchFamily="34" charset="0"/>
                <a:cs typeface="Calibri" panose="020F0502020204030204" pitchFamily="34" charset="0"/>
              </a:rPr>
              <a:t>There has been inconsistent representation from West Midlands Police (at all levels) due to regular moves, primarily because of the promotions. This has caused some difficulties when decisions were required.</a:t>
            </a:r>
          </a:p>
          <a:p>
            <a:pPr marL="285750" indent="-285750">
              <a:lnSpc>
                <a:spcPct val="110000"/>
              </a:lnSpc>
            </a:pPr>
            <a:r>
              <a:rPr lang="en-US" dirty="0">
                <a:latin typeface="Calibri" panose="020F0502020204030204" pitchFamily="34" charset="0"/>
                <a:cs typeface="Calibri" panose="020F0502020204030204" pitchFamily="34" charset="0"/>
              </a:rPr>
              <a:t>It is acknowledged that the Chief Constable cannot attend meetings and have the in-depth knowledge of children’s safeguarding across all the partnerships within the force area.  Therefore, the Assistant Chief Constable has been acting as LSP on his behalf.  We are currently agreeing a formal delegation notice to reflect this situation, to ensure there is clarity and accountability for the LSP responsibilities that are delegated to the Assistant Chief Constable.</a:t>
            </a:r>
          </a:p>
          <a:p>
            <a:pPr marL="285750" indent="-285750"/>
            <a:endParaRPr lang="en-GB" dirty="0"/>
          </a:p>
          <a:p>
            <a:pPr marL="285750" indent="-285750"/>
            <a:endParaRPr lang="en-US" dirty="0"/>
          </a:p>
          <a:p>
            <a:pPr marL="285750" indent="-285750"/>
            <a:endParaRPr lang="en-GB" dirty="0"/>
          </a:p>
          <a:p>
            <a:endParaRPr lang="en-GB" dirty="0"/>
          </a:p>
        </p:txBody>
      </p:sp>
    </p:spTree>
    <p:extLst>
      <p:ext uri="{BB962C8B-B14F-4D97-AF65-F5344CB8AC3E}">
        <p14:creationId xmlns:p14="http://schemas.microsoft.com/office/powerpoint/2010/main" val="4258150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1202-E5A8-415D-9A7A-618FDD550006}"/>
              </a:ext>
            </a:extLst>
          </p:cNvPr>
          <p:cNvSpPr>
            <a:spLocks noGrp="1"/>
          </p:cNvSpPr>
          <p:nvPr>
            <p:ph type="title"/>
          </p:nvPr>
        </p:nvSpPr>
        <p:spPr>
          <a:xfrm>
            <a:off x="838200" y="277555"/>
            <a:ext cx="10515600" cy="1325563"/>
          </a:xfrm>
        </p:spPr>
        <p:txBody>
          <a:bodyPr>
            <a:normAutofit/>
          </a:bodyPr>
          <a:lstStyle/>
          <a:p>
            <a:r>
              <a:rPr lang="en-GB" sz="4000" b="1" dirty="0">
                <a:solidFill>
                  <a:srgbClr val="76B729"/>
                </a:solidFill>
                <a:latin typeface="Calibri" panose="020F0502020204030204" pitchFamily="34" charset="0"/>
                <a:cs typeface="Calibri" panose="020F0502020204030204" pitchFamily="34" charset="0"/>
              </a:rPr>
              <a:t>Reflections from the DfE Commissioner</a:t>
            </a:r>
            <a:endParaRPr lang="en-GB" sz="4000" dirty="0">
              <a:solidFill>
                <a:srgbClr val="76B72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C143BD2-D052-A45C-5FFE-C1CCBCF0A110}"/>
              </a:ext>
            </a:extLst>
          </p:cNvPr>
          <p:cNvSpPr>
            <a:spLocks noGrp="1"/>
          </p:cNvSpPr>
          <p:nvPr>
            <p:ph idx="1"/>
          </p:nvPr>
        </p:nvSpPr>
        <p:spPr>
          <a:xfrm>
            <a:off x="838200" y="1302454"/>
            <a:ext cx="10515600" cy="5277991"/>
          </a:xfrm>
        </p:spPr>
        <p:txBody>
          <a:bodyPr>
            <a:normAutofit/>
          </a:bodyPr>
          <a:lstStyle/>
          <a:p>
            <a:pPr>
              <a:lnSpc>
                <a:spcPct val="120000"/>
              </a:lnSpc>
            </a:pPr>
            <a:r>
              <a:rPr lang="en-US" sz="1800" dirty="0">
                <a:latin typeface="Calibri" panose="020F0502020204030204" pitchFamily="34" charset="0"/>
                <a:cs typeface="Calibri" panose="020F0502020204030204" pitchFamily="34" charset="0"/>
              </a:rPr>
              <a:t>There has been good engagement between LSP, DSP and Political Leaders – they are focused and strategic.</a:t>
            </a:r>
          </a:p>
          <a:p>
            <a:pPr>
              <a:lnSpc>
                <a:spcPct val="120000"/>
              </a:lnSpc>
            </a:pPr>
            <a:r>
              <a:rPr lang="en-US" sz="1800" dirty="0">
                <a:latin typeface="Calibri" panose="020F0502020204030204" pitchFamily="34" charset="0"/>
                <a:cs typeface="Calibri" panose="020F0502020204030204" pitchFamily="34" charset="0"/>
              </a:rPr>
              <a:t>There has been a clear and welcome move to decision making at the strategic level, rather than requesting and receiving lengthy reports.</a:t>
            </a:r>
          </a:p>
          <a:p>
            <a:pPr>
              <a:lnSpc>
                <a:spcPct val="120000"/>
              </a:lnSpc>
            </a:pPr>
            <a:r>
              <a:rPr lang="en-US" sz="1800" dirty="0">
                <a:latin typeface="Calibri" panose="020F0502020204030204" pitchFamily="34" charset="0"/>
                <a:cs typeface="Calibri" panose="020F0502020204030204" pitchFamily="34" charset="0"/>
              </a:rPr>
              <a:t>They have been able to focus on key decisions around their statutory responsibilities, in relation to: </a:t>
            </a:r>
          </a:p>
          <a:p>
            <a:pPr lvl="1">
              <a:lnSpc>
                <a:spcPct val="120000"/>
              </a:lnSpc>
            </a:pPr>
            <a:r>
              <a:rPr lang="en-US" sz="1800" dirty="0">
                <a:latin typeface="Calibri" panose="020F0502020204030204" pitchFamily="34" charset="0"/>
                <a:cs typeface="Calibri" panose="020F0502020204030204" pitchFamily="34" charset="0"/>
              </a:rPr>
              <a:t>Data </a:t>
            </a:r>
          </a:p>
          <a:p>
            <a:pPr lvl="1">
              <a:lnSpc>
                <a:spcPct val="120000"/>
              </a:lnSpc>
            </a:pPr>
            <a:r>
              <a:rPr lang="en-US" sz="1800" dirty="0">
                <a:latin typeface="Calibri" panose="020F0502020204030204" pitchFamily="34" charset="0"/>
                <a:cs typeface="Calibri" panose="020F0502020204030204" pitchFamily="34" charset="0"/>
              </a:rPr>
              <a:t>CSPRs </a:t>
            </a:r>
          </a:p>
          <a:p>
            <a:pPr lvl="1">
              <a:lnSpc>
                <a:spcPct val="120000"/>
              </a:lnSpc>
            </a:pPr>
            <a:r>
              <a:rPr lang="en-US" sz="1800" dirty="0">
                <a:latin typeface="Calibri" panose="020F0502020204030204" pitchFamily="34" charset="0"/>
                <a:cs typeface="Calibri" panose="020F0502020204030204" pitchFamily="34" charset="0"/>
              </a:rPr>
              <a:t>Multi-Agency Training</a:t>
            </a:r>
          </a:p>
          <a:p>
            <a:pPr lvl="1">
              <a:lnSpc>
                <a:spcPct val="120000"/>
              </a:lnSpc>
            </a:pPr>
            <a:r>
              <a:rPr lang="en-US" sz="1800" dirty="0">
                <a:latin typeface="Calibri" panose="020F0502020204030204" pitchFamily="34" charset="0"/>
                <a:cs typeface="Calibri" panose="020F0502020204030204" pitchFamily="34" charset="0"/>
              </a:rPr>
              <a:t>Funding</a:t>
            </a:r>
          </a:p>
          <a:p>
            <a:pPr lvl="1">
              <a:lnSpc>
                <a:spcPct val="120000"/>
              </a:lnSpc>
            </a:pPr>
            <a:r>
              <a:rPr lang="en-US" sz="1800" dirty="0">
                <a:latin typeface="Calibri" panose="020F0502020204030204" pitchFamily="34" charset="0"/>
                <a:cs typeface="Calibri" panose="020F0502020204030204" pitchFamily="34" charset="0"/>
              </a:rPr>
              <a:t>And holding DSPs to account for delivery.</a:t>
            </a:r>
          </a:p>
          <a:p>
            <a:pPr>
              <a:lnSpc>
                <a:spcPct val="120000"/>
              </a:lnSpc>
            </a:pPr>
            <a:r>
              <a:rPr lang="en-US" sz="1800" dirty="0">
                <a:latin typeface="Calibri" panose="020F0502020204030204" pitchFamily="34" charset="0"/>
                <a:cs typeface="Calibri" panose="020F0502020204030204" pitchFamily="34" charset="0"/>
              </a:rPr>
              <a:t>There is a recognition that Police and Health LSPs may have to delegate duties if they cover a number of partnership areas – this is possible as long as there is a clear written agreement on the delegated duties, written at the highest level, and is clear about how colleagues are held to account.  This should enable the LSPs to confidently sign the annual statement of assurance.</a:t>
            </a:r>
          </a:p>
        </p:txBody>
      </p:sp>
      <p:pic>
        <p:nvPicPr>
          <p:cNvPr id="4" name="Picture 3" descr="A purple and white logo&#10;&#10;Description automatically generated">
            <a:extLst>
              <a:ext uri="{FF2B5EF4-FFF2-40B4-BE49-F238E27FC236}">
                <a16:creationId xmlns:a16="http://schemas.microsoft.com/office/drawing/2014/main" id="{34DD26A3-EED7-F9BE-9D68-520E879BB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22" y="153881"/>
            <a:ext cx="2703443" cy="786456"/>
          </a:xfrm>
          <a:prstGeom prst="rect">
            <a:avLst/>
          </a:prstGeom>
        </p:spPr>
      </p:pic>
    </p:spTree>
    <p:extLst>
      <p:ext uri="{BB962C8B-B14F-4D97-AF65-F5344CB8AC3E}">
        <p14:creationId xmlns:p14="http://schemas.microsoft.com/office/powerpoint/2010/main" val="2830210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1202-E5A8-415D-9A7A-618FDD550006}"/>
              </a:ext>
            </a:extLst>
          </p:cNvPr>
          <p:cNvSpPr>
            <a:spLocks noGrp="1"/>
          </p:cNvSpPr>
          <p:nvPr>
            <p:ph type="title"/>
          </p:nvPr>
        </p:nvSpPr>
        <p:spPr/>
        <p:txBody>
          <a:bodyPr>
            <a:normAutofit/>
          </a:bodyPr>
          <a:lstStyle/>
          <a:p>
            <a:r>
              <a:rPr lang="en-GB" b="1" dirty="0">
                <a:solidFill>
                  <a:srgbClr val="76B729"/>
                </a:solidFill>
                <a:latin typeface="Calibri" panose="020F0502020204030204" pitchFamily="34" charset="0"/>
                <a:cs typeface="Calibri" panose="020F0502020204030204" pitchFamily="34" charset="0"/>
              </a:rPr>
              <a:t>Questions?</a:t>
            </a:r>
            <a:endParaRPr lang="en-GB" dirty="0">
              <a:solidFill>
                <a:srgbClr val="76B72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C143BD2-D052-A45C-5FFE-C1CCBCF0A110}"/>
              </a:ext>
            </a:extLst>
          </p:cNvPr>
          <p:cNvSpPr>
            <a:spLocks noGrp="1"/>
          </p:cNvSpPr>
          <p:nvPr>
            <p:ph idx="1"/>
          </p:nvPr>
        </p:nvSpPr>
        <p:spPr>
          <a:xfrm>
            <a:off x="838200" y="940337"/>
            <a:ext cx="10515600" cy="3886769"/>
          </a:xfrm>
        </p:spPr>
        <p:txBody>
          <a:bodyPr>
            <a:normAutofit lnSpcReduction="10000"/>
          </a:bodyPr>
          <a:lstStyle/>
          <a:p>
            <a:pPr marL="0" indent="0">
              <a:buNone/>
            </a:pPr>
            <a:endParaRPr lang="en-US" dirty="0"/>
          </a:p>
          <a:p>
            <a:pPr marL="0" indent="0">
              <a:buNone/>
            </a:pPr>
            <a:endParaRPr lang="en-US" dirty="0"/>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Information and contact details:</a:t>
            </a:r>
          </a:p>
          <a:p>
            <a:pPr marL="0" indent="0">
              <a:buNone/>
            </a:pPr>
            <a:endParaRPr lang="en-US" sz="6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SSCP MASA Document: </a:t>
            </a:r>
            <a:r>
              <a:rPr lang="en-GB" dirty="0">
                <a:latin typeface="Calibri" panose="020F0502020204030204" pitchFamily="34" charset="0"/>
                <a:cs typeface="Calibri" panose="020F0502020204030204" pitchFamily="34" charset="0"/>
                <a:hlinkClick r:id="rId2"/>
              </a:rPr>
              <a:t>Multi-Agency Safeguarding Arrangements in Solihull - Solihull Safeguarding Children Partnership (safeguardingsolihull.org.uk)</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Email: </a:t>
            </a:r>
            <a:r>
              <a:rPr lang="en-GB" dirty="0">
                <a:latin typeface="Calibri" panose="020F0502020204030204" pitchFamily="34" charset="0"/>
                <a:cs typeface="Calibri" panose="020F0502020204030204" pitchFamily="34" charset="0"/>
                <a:hlinkClick r:id="rId3"/>
              </a:rPr>
              <a:t>esther.blake@solihull.gov.uk</a:t>
            </a:r>
            <a:r>
              <a:rPr lang="en-GB"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4" name="Picture 3" descr="A purple and white logo&#10;&#10;Description automatically generated">
            <a:extLst>
              <a:ext uri="{FF2B5EF4-FFF2-40B4-BE49-F238E27FC236}">
                <a16:creationId xmlns:a16="http://schemas.microsoft.com/office/drawing/2014/main" id="{34DD26A3-EED7-F9BE-9D68-520E879BB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6522" y="153881"/>
            <a:ext cx="2703443" cy="786456"/>
          </a:xfrm>
          <a:prstGeom prst="rect">
            <a:avLst/>
          </a:prstGeom>
        </p:spPr>
      </p:pic>
    </p:spTree>
    <p:extLst>
      <p:ext uri="{BB962C8B-B14F-4D97-AF65-F5344CB8AC3E}">
        <p14:creationId xmlns:p14="http://schemas.microsoft.com/office/powerpoint/2010/main" val="1647567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F6734-0C5A-8EA7-0518-840758D45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A9D0A-6019-99DA-2FFC-FEDC1351E7E0}"/>
              </a:ext>
            </a:extLst>
          </p:cNvPr>
          <p:cNvSpPr>
            <a:spLocks noGrp="1"/>
          </p:cNvSpPr>
          <p:nvPr>
            <p:ph type="title"/>
          </p:nvPr>
        </p:nvSpPr>
        <p:spPr>
          <a:xfrm>
            <a:off x="838200" y="1988981"/>
            <a:ext cx="10515600" cy="1325563"/>
          </a:xfrm>
        </p:spPr>
        <p:txBody>
          <a:bodyPr>
            <a:normAutofit fontScale="90000"/>
          </a:bodyPr>
          <a:lstStyle/>
          <a:p>
            <a:pPr algn="ctr"/>
            <a:r>
              <a:rPr lang="en-GB" sz="4800" b="1" dirty="0">
                <a:solidFill>
                  <a:srgbClr val="8A54F6"/>
                </a:solidFill>
                <a:latin typeface="Calibri" panose="020F0502020204030204" pitchFamily="34" charset="0"/>
                <a:cs typeface="Calibri" panose="020F0502020204030204" pitchFamily="34" charset="0"/>
              </a:rPr>
              <a:t>Lead Safeguarding Partners – Exploring Different Approaches</a:t>
            </a:r>
          </a:p>
        </p:txBody>
      </p:sp>
      <p:pic>
        <p:nvPicPr>
          <p:cNvPr id="4" name="Picture 3" descr="A map of the united kingdom&#10;&#10;Description automatically generated">
            <a:extLst>
              <a:ext uri="{FF2B5EF4-FFF2-40B4-BE49-F238E27FC236}">
                <a16:creationId xmlns:a16="http://schemas.microsoft.com/office/drawing/2014/main" id="{614F3222-55BB-3E23-A6BF-9E3C2E610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15" y="278927"/>
            <a:ext cx="2510285" cy="1363541"/>
          </a:xfrm>
          <a:prstGeom prst="rect">
            <a:avLst/>
          </a:prstGeom>
        </p:spPr>
      </p:pic>
      <p:sp>
        <p:nvSpPr>
          <p:cNvPr id="9" name="Rectangle 8">
            <a:extLst>
              <a:ext uri="{FF2B5EF4-FFF2-40B4-BE49-F238E27FC236}">
                <a16:creationId xmlns:a16="http://schemas.microsoft.com/office/drawing/2014/main" id="{4F951849-A9B6-D826-3559-4497EC9E840A}"/>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DE832084-5CD3-616A-F667-EB61F0C0411E}"/>
              </a:ext>
            </a:extLst>
          </p:cNvPr>
          <p:cNvSpPr>
            <a:spLocks noGrp="1"/>
          </p:cNvSpPr>
          <p:nvPr>
            <p:ph idx="1"/>
          </p:nvPr>
        </p:nvSpPr>
        <p:spPr>
          <a:xfrm>
            <a:off x="838200" y="3461044"/>
            <a:ext cx="10515600" cy="1672075"/>
          </a:xfrm>
        </p:spPr>
        <p:txBody>
          <a:bodyPr/>
          <a:lstStyle/>
          <a:p>
            <a:pPr marL="0" indent="0" algn="ctr">
              <a:buNone/>
            </a:pPr>
            <a:r>
              <a:rPr lang="en-GB" dirty="0">
                <a:latin typeface="Calibri" panose="020F0502020204030204" pitchFamily="34" charset="0"/>
                <a:cs typeface="Calibri" panose="020F0502020204030204" pitchFamily="34" charset="0"/>
              </a:rPr>
              <a:t>Liz Murphy, Independent Scrutineer, Sandwell Safeguarding Children Partnership</a:t>
            </a:r>
          </a:p>
          <a:p>
            <a:pPr marL="0" indent="0" algn="ctr">
              <a:buNone/>
            </a:pPr>
            <a:r>
              <a:rPr lang="en-GB" dirty="0">
                <a:latin typeface="Calibri" panose="020F0502020204030204" pitchFamily="34" charset="0"/>
                <a:cs typeface="Calibri" panose="020F0502020204030204" pitchFamily="34" charset="0"/>
              </a:rPr>
              <a:t>Rachel Jones, Assistant Chief Constable, West Mercia Police</a:t>
            </a:r>
          </a:p>
          <a:p>
            <a:pPr marL="0" indent="0">
              <a:buNone/>
            </a:pPr>
            <a:endParaRPr lang="en-GB" dirty="0"/>
          </a:p>
        </p:txBody>
      </p:sp>
    </p:spTree>
    <p:extLst>
      <p:ext uri="{BB962C8B-B14F-4D97-AF65-F5344CB8AC3E}">
        <p14:creationId xmlns:p14="http://schemas.microsoft.com/office/powerpoint/2010/main" val="2063460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954-7B01-03FE-02A7-50F7020B4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B45FB-A5B6-33D5-820F-6BDFB8893FCA}"/>
              </a:ext>
            </a:extLst>
          </p:cNvPr>
          <p:cNvSpPr>
            <a:spLocks noGrp="1"/>
          </p:cNvSpPr>
          <p:nvPr>
            <p:ph type="title"/>
          </p:nvPr>
        </p:nvSpPr>
        <p:spPr>
          <a:xfrm>
            <a:off x="729842" y="415361"/>
            <a:ext cx="10515600" cy="1325563"/>
          </a:xfrm>
        </p:spPr>
        <p:txBody>
          <a:bodyPr>
            <a:normAutofit/>
          </a:bodyPr>
          <a:lstStyle/>
          <a:p>
            <a:r>
              <a:rPr lang="en-GB" b="1" dirty="0">
                <a:solidFill>
                  <a:srgbClr val="8A54F6"/>
                </a:solidFill>
                <a:latin typeface="Calibri" panose="020F0502020204030204" pitchFamily="34" charset="0"/>
                <a:cs typeface="Calibri" panose="020F0502020204030204" pitchFamily="34" charset="0"/>
              </a:rPr>
              <a:t>Lead Safeguarding Partners</a:t>
            </a:r>
          </a:p>
        </p:txBody>
      </p:sp>
      <p:pic>
        <p:nvPicPr>
          <p:cNvPr id="4" name="Picture 3" descr="A map of the united kingdom&#10;&#10;Description automatically generated">
            <a:extLst>
              <a:ext uri="{FF2B5EF4-FFF2-40B4-BE49-F238E27FC236}">
                <a16:creationId xmlns:a16="http://schemas.microsoft.com/office/drawing/2014/main" id="{D1642EBC-C827-97F3-78CF-9296BEB19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15" y="278927"/>
            <a:ext cx="2510285" cy="1363541"/>
          </a:xfrm>
          <a:prstGeom prst="rect">
            <a:avLst/>
          </a:prstGeom>
        </p:spPr>
      </p:pic>
      <p:sp>
        <p:nvSpPr>
          <p:cNvPr id="9" name="Rectangle 8">
            <a:extLst>
              <a:ext uri="{FF2B5EF4-FFF2-40B4-BE49-F238E27FC236}">
                <a16:creationId xmlns:a16="http://schemas.microsoft.com/office/drawing/2014/main" id="{2FFBC529-ACD2-319C-3DB0-95D4DBA125D2}"/>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AAB00F3D-2B4D-3733-27CB-50AD3A18FEB5}"/>
              </a:ext>
            </a:extLst>
          </p:cNvPr>
          <p:cNvSpPr>
            <a:spLocks noGrp="1"/>
          </p:cNvSpPr>
          <p:nvPr>
            <p:ph idx="1"/>
          </p:nvPr>
        </p:nvSpPr>
        <p:spPr>
          <a:xfrm>
            <a:off x="729842" y="1877358"/>
            <a:ext cx="10320076" cy="4016666"/>
          </a:xfrm>
        </p:spPr>
        <p:txBody>
          <a:bodyPr>
            <a:normAutofit/>
          </a:bodyPr>
          <a:lstStyle/>
          <a:p>
            <a:pPr>
              <a:buClr>
                <a:srgbClr val="7B02BD"/>
              </a:buClr>
            </a:pPr>
            <a:r>
              <a:rPr lang="en-GB" sz="3200" dirty="0">
                <a:latin typeface="Calibri" panose="020F0502020204030204" pitchFamily="34" charset="0"/>
                <a:cs typeface="Calibri" panose="020F0502020204030204" pitchFamily="34" charset="0"/>
              </a:rPr>
              <a:t>Previously: communities of practice model</a:t>
            </a:r>
          </a:p>
          <a:p>
            <a:pPr>
              <a:buClr>
                <a:srgbClr val="7B02BD"/>
              </a:buClr>
            </a:pPr>
            <a:r>
              <a:rPr lang="en-GB" sz="3200" dirty="0">
                <a:latin typeface="Calibri" panose="020F0502020204030204" pitchFamily="34" charset="0"/>
                <a:cs typeface="Calibri" panose="020F0502020204030204" pitchFamily="34" charset="0"/>
              </a:rPr>
              <a:t>Independent evaluation:</a:t>
            </a:r>
          </a:p>
          <a:p>
            <a:pPr lvl="1">
              <a:buClr>
                <a:srgbClr val="7B02BD"/>
              </a:buClr>
              <a:buSzPct val="80000"/>
              <a:buFont typeface="Wingdings" panose="05000000000000000000" pitchFamily="2" charset="2"/>
              <a:buChar char="§"/>
            </a:pPr>
            <a:r>
              <a:rPr lang="en-GB" sz="3200" dirty="0">
                <a:latin typeface="Calibri" panose="020F0502020204030204" pitchFamily="34" charset="0"/>
                <a:cs typeface="Calibri" panose="020F0502020204030204" pitchFamily="34" charset="0"/>
              </a:rPr>
              <a:t>Clear remit, accountability and authority</a:t>
            </a:r>
          </a:p>
          <a:p>
            <a:pPr lvl="1">
              <a:buClr>
                <a:srgbClr val="7B02BD"/>
              </a:buClr>
              <a:buSzPct val="80000"/>
              <a:buFont typeface="Wingdings" panose="05000000000000000000" pitchFamily="2" charset="2"/>
              <a:buChar char="§"/>
            </a:pPr>
            <a:r>
              <a:rPr lang="en-GB" sz="3200" dirty="0">
                <a:latin typeface="Calibri" panose="020F0502020204030204" pitchFamily="34" charset="0"/>
                <a:cs typeface="Calibri" panose="020F0502020204030204" pitchFamily="34" charset="0"/>
              </a:rPr>
              <a:t>Interconnectivity with safeguarding system </a:t>
            </a:r>
          </a:p>
          <a:p>
            <a:pPr>
              <a:buClr>
                <a:srgbClr val="7B02BD"/>
              </a:buClr>
            </a:pPr>
            <a:r>
              <a:rPr lang="en-GB" sz="3200" dirty="0">
                <a:latin typeface="Calibri" panose="020F0502020204030204" pitchFamily="34" charset="0"/>
                <a:cs typeface="Calibri" panose="020F0502020204030204" pitchFamily="34" charset="0"/>
              </a:rPr>
              <a:t>Met Dec 23, chaired by Combined Authority Chief Exec to determine future arrangements in light of WT23 and review</a:t>
            </a:r>
          </a:p>
          <a:p>
            <a:pPr>
              <a:buClr>
                <a:srgbClr val="7B02BD"/>
              </a:buClr>
            </a:pPr>
            <a:r>
              <a:rPr lang="en-GB" sz="3200" dirty="0">
                <a:latin typeface="Calibri" panose="020F0502020204030204" pitchFamily="34" charset="0"/>
                <a:cs typeface="Calibri" panose="020F0502020204030204" pitchFamily="34" charset="0"/>
              </a:rPr>
              <a:t>Focused on opportunities and purpose</a:t>
            </a:r>
          </a:p>
          <a:p>
            <a:pPr marL="0" indent="0">
              <a:buNone/>
            </a:pPr>
            <a:endParaRPr lang="en-GB" dirty="0"/>
          </a:p>
        </p:txBody>
      </p:sp>
    </p:spTree>
    <p:extLst>
      <p:ext uri="{BB962C8B-B14F-4D97-AF65-F5344CB8AC3E}">
        <p14:creationId xmlns:p14="http://schemas.microsoft.com/office/powerpoint/2010/main" val="4149362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7A17D-A751-BF59-B34C-2015E59EF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4F9F8-F0ED-EC30-9ED2-C2704F64311E}"/>
              </a:ext>
            </a:extLst>
          </p:cNvPr>
          <p:cNvSpPr>
            <a:spLocks noGrp="1"/>
          </p:cNvSpPr>
          <p:nvPr>
            <p:ph type="title"/>
          </p:nvPr>
        </p:nvSpPr>
        <p:spPr>
          <a:xfrm>
            <a:off x="729842" y="415361"/>
            <a:ext cx="10515600" cy="1325563"/>
          </a:xfrm>
        </p:spPr>
        <p:txBody>
          <a:bodyPr>
            <a:normAutofit/>
          </a:bodyPr>
          <a:lstStyle/>
          <a:p>
            <a:r>
              <a:rPr lang="en-GB" b="1" dirty="0">
                <a:solidFill>
                  <a:srgbClr val="8A54F6"/>
                </a:solidFill>
                <a:latin typeface="Calibri" panose="020F0502020204030204" pitchFamily="34" charset="0"/>
                <a:cs typeface="Calibri" panose="020F0502020204030204" pitchFamily="34" charset="0"/>
              </a:rPr>
              <a:t>Revised Safeguarding Alliance</a:t>
            </a:r>
          </a:p>
        </p:txBody>
      </p:sp>
      <p:pic>
        <p:nvPicPr>
          <p:cNvPr id="4" name="Picture 3" descr="A map of the united kingdom&#10;&#10;Description automatically generated">
            <a:extLst>
              <a:ext uri="{FF2B5EF4-FFF2-40B4-BE49-F238E27FC236}">
                <a16:creationId xmlns:a16="http://schemas.microsoft.com/office/drawing/2014/main" id="{F89F678E-FE3F-2C31-EE26-E8E82FACF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15" y="278927"/>
            <a:ext cx="2510285" cy="1363541"/>
          </a:xfrm>
          <a:prstGeom prst="rect">
            <a:avLst/>
          </a:prstGeom>
        </p:spPr>
      </p:pic>
      <p:sp>
        <p:nvSpPr>
          <p:cNvPr id="9" name="Rectangle 8">
            <a:extLst>
              <a:ext uri="{FF2B5EF4-FFF2-40B4-BE49-F238E27FC236}">
                <a16:creationId xmlns:a16="http://schemas.microsoft.com/office/drawing/2014/main" id="{EAC6F267-C9D5-980C-A998-46960D3B2B5E}"/>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579CD4F4-AC8D-1B72-0025-810995ED6584}"/>
              </a:ext>
            </a:extLst>
          </p:cNvPr>
          <p:cNvSpPr>
            <a:spLocks noGrp="1"/>
          </p:cNvSpPr>
          <p:nvPr>
            <p:ph idx="1"/>
          </p:nvPr>
        </p:nvSpPr>
        <p:spPr>
          <a:xfrm>
            <a:off x="729842" y="1740924"/>
            <a:ext cx="10515600" cy="4567597"/>
          </a:xfrm>
        </p:spPr>
        <p:txBody>
          <a:bodyPr>
            <a:normAutofit fontScale="47500" lnSpcReduction="20000"/>
          </a:bodyPr>
          <a:lstStyle/>
          <a:p>
            <a:pPr marL="0" indent="0">
              <a:buNone/>
            </a:pPr>
            <a:r>
              <a:rPr lang="en-GB" sz="4400" b="1" dirty="0">
                <a:latin typeface="Calibri" panose="020F0502020204030204" pitchFamily="34" charset="0"/>
                <a:cs typeface="Calibri" panose="020F0502020204030204" pitchFamily="34" charset="0"/>
              </a:rPr>
              <a:t>Purpose: </a:t>
            </a:r>
          </a:p>
          <a:p>
            <a:pPr lvl="1">
              <a:buClr>
                <a:srgbClr val="7B02BD"/>
              </a:buClr>
            </a:pPr>
            <a:r>
              <a:rPr lang="en-GB" sz="4400" dirty="0">
                <a:latin typeface="Calibri" panose="020F0502020204030204" pitchFamily="34" charset="0"/>
                <a:cs typeface="Calibri" panose="020F0502020204030204" pitchFamily="34" charset="0"/>
              </a:rPr>
              <a:t>To provide collective leadership and deliver assurance of strategic and operational safeguarding partnership arrangements for children and young people in XXX</a:t>
            </a:r>
          </a:p>
          <a:p>
            <a:pPr marL="457200" lvl="1" indent="0">
              <a:buNone/>
            </a:pPr>
            <a:endParaRPr lang="en-GB" sz="4400" dirty="0">
              <a:latin typeface="Calibri" panose="020F0502020204030204" pitchFamily="34" charset="0"/>
              <a:cs typeface="Calibri" panose="020F0502020204030204" pitchFamily="34" charset="0"/>
            </a:endParaRPr>
          </a:p>
          <a:p>
            <a:pPr marL="0" lvl="0" indent="0">
              <a:buNone/>
            </a:pPr>
            <a:r>
              <a:rPr lang="en-GB" sz="4400" b="1" dirty="0">
                <a:latin typeface="Calibri" panose="020F0502020204030204" pitchFamily="34" charset="0"/>
                <a:cs typeface="Calibri" panose="020F0502020204030204" pitchFamily="34" charset="0"/>
              </a:rPr>
              <a:t>Membership:</a:t>
            </a:r>
          </a:p>
          <a:p>
            <a:pPr lvl="1">
              <a:lnSpc>
                <a:spcPct val="107000"/>
              </a:lnSpc>
              <a:spcBef>
                <a:spcPts val="595"/>
              </a:spcBef>
              <a:spcAft>
                <a:spcPts val="800"/>
              </a:spcAft>
              <a:buClr>
                <a:srgbClr val="7B02BD"/>
              </a:buClr>
            </a:pPr>
            <a:r>
              <a:rPr lang="en-GB" sz="44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The Chief Executives of Local Authorities x 10</a:t>
            </a:r>
            <a:endParaRPr lang="en-GB" sz="44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endParaRPr>
          </a:p>
          <a:p>
            <a:pPr lvl="1">
              <a:lnSpc>
                <a:spcPct val="107000"/>
              </a:lnSpc>
              <a:spcBef>
                <a:spcPts val="595"/>
              </a:spcBef>
              <a:spcAft>
                <a:spcPts val="595"/>
              </a:spcAft>
              <a:buClr>
                <a:srgbClr val="7B02BD"/>
              </a:buClr>
            </a:pPr>
            <a:r>
              <a:rPr lang="en-GB" sz="44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The Chief Executive of ICB</a:t>
            </a:r>
            <a:endParaRPr lang="en-GB" sz="44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endParaRPr>
          </a:p>
          <a:p>
            <a:pPr lvl="1">
              <a:lnSpc>
                <a:spcPct val="107000"/>
              </a:lnSpc>
              <a:spcBef>
                <a:spcPts val="595"/>
              </a:spcBef>
              <a:spcAft>
                <a:spcPts val="595"/>
              </a:spcAft>
              <a:buClr>
                <a:srgbClr val="7B02BD"/>
              </a:buClr>
            </a:pPr>
            <a:r>
              <a:rPr lang="en-GB" sz="44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Chief Officer of Police</a:t>
            </a:r>
            <a:endParaRPr lang="en-GB" sz="44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endParaRPr>
          </a:p>
          <a:p>
            <a:pPr lvl="1">
              <a:buClr>
                <a:srgbClr val="7B02BD"/>
              </a:buClr>
            </a:pPr>
            <a:r>
              <a:rPr lang="en-GB" sz="4400" dirty="0">
                <a:latin typeface="Calibri" panose="020F0502020204030204" pitchFamily="34" charset="0"/>
                <a:cs typeface="Calibri" panose="020F0502020204030204" pitchFamily="34" charset="0"/>
              </a:rPr>
              <a:t>The 10x Directors of Children’s Services are also invited to attend.</a:t>
            </a:r>
          </a:p>
          <a:p>
            <a:pPr lvl="1">
              <a:buClr>
                <a:srgbClr val="7B02BD"/>
              </a:buClr>
            </a:pPr>
            <a:r>
              <a:rPr lang="en-GB" sz="4400" dirty="0">
                <a:latin typeface="Calibri" panose="020F0502020204030204" pitchFamily="34" charset="0"/>
                <a:cs typeface="Calibri" panose="020F0502020204030204" pitchFamily="34" charset="0"/>
              </a:rPr>
              <a:t>Element of Independent Scrutiny</a:t>
            </a:r>
          </a:p>
          <a:p>
            <a:pPr marL="457200" lvl="1" indent="0">
              <a:buNone/>
            </a:pPr>
            <a:endParaRPr lang="en-GB" sz="4400" dirty="0">
              <a:latin typeface="Calibri" panose="020F0502020204030204" pitchFamily="34" charset="0"/>
              <a:cs typeface="Calibri" panose="020F0502020204030204" pitchFamily="34" charset="0"/>
            </a:endParaRPr>
          </a:p>
          <a:p>
            <a:pPr marL="0" lvl="0" indent="0">
              <a:buNone/>
            </a:pPr>
            <a:r>
              <a:rPr lang="en-GB" sz="4400" b="1" dirty="0">
                <a:latin typeface="Calibri" panose="020F0502020204030204" pitchFamily="34" charset="0"/>
                <a:cs typeface="Calibri" panose="020F0502020204030204" pitchFamily="34" charset="0"/>
              </a:rPr>
              <a:t>Frequency:</a:t>
            </a:r>
          </a:p>
          <a:p>
            <a:pPr lvl="1">
              <a:buClr>
                <a:srgbClr val="7B02BD"/>
              </a:buClr>
            </a:pPr>
            <a:r>
              <a:rPr lang="en-GB" sz="4400" dirty="0">
                <a:latin typeface="Calibri" panose="020F0502020204030204" pitchFamily="34" charset="0"/>
                <a:cs typeface="Calibri" panose="020F0502020204030204" pitchFamily="34" charset="0"/>
              </a:rPr>
              <a:t>Meetings to be held 2-3 times per year</a:t>
            </a:r>
          </a:p>
          <a:p>
            <a:pPr marL="0" indent="0">
              <a:buNone/>
            </a:pPr>
            <a:endParaRPr lang="en-GB" dirty="0"/>
          </a:p>
        </p:txBody>
      </p:sp>
    </p:spTree>
    <p:extLst>
      <p:ext uri="{BB962C8B-B14F-4D97-AF65-F5344CB8AC3E}">
        <p14:creationId xmlns:p14="http://schemas.microsoft.com/office/powerpoint/2010/main" val="3043261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408CA-79B4-9347-AD49-83E002A88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206FC-C90B-D032-CC06-21009C3DDDA2}"/>
              </a:ext>
            </a:extLst>
          </p:cNvPr>
          <p:cNvSpPr>
            <a:spLocks noGrp="1"/>
          </p:cNvSpPr>
          <p:nvPr>
            <p:ph type="title"/>
          </p:nvPr>
        </p:nvSpPr>
        <p:spPr>
          <a:xfrm>
            <a:off x="729842" y="415361"/>
            <a:ext cx="10515600" cy="1325563"/>
          </a:xfrm>
        </p:spPr>
        <p:txBody>
          <a:bodyPr>
            <a:normAutofit/>
          </a:bodyPr>
          <a:lstStyle/>
          <a:p>
            <a:r>
              <a:rPr lang="en-GB" b="1" dirty="0">
                <a:solidFill>
                  <a:srgbClr val="8A54F6"/>
                </a:solidFill>
                <a:latin typeface="Calibri" panose="020F0502020204030204" pitchFamily="34" charset="0"/>
                <a:cs typeface="Calibri" panose="020F0502020204030204" pitchFamily="34" charset="0"/>
              </a:rPr>
              <a:t>Terms of Reference</a:t>
            </a:r>
          </a:p>
        </p:txBody>
      </p:sp>
      <p:pic>
        <p:nvPicPr>
          <p:cNvPr id="4" name="Picture 3" descr="A map of the united kingdom&#10;&#10;Description automatically generated">
            <a:extLst>
              <a:ext uri="{FF2B5EF4-FFF2-40B4-BE49-F238E27FC236}">
                <a16:creationId xmlns:a16="http://schemas.microsoft.com/office/drawing/2014/main" id="{B735B7F8-FC37-ACF1-19C7-27C43EF44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15" y="278927"/>
            <a:ext cx="2510285" cy="1363541"/>
          </a:xfrm>
          <a:prstGeom prst="rect">
            <a:avLst/>
          </a:prstGeom>
        </p:spPr>
      </p:pic>
      <p:sp>
        <p:nvSpPr>
          <p:cNvPr id="9" name="Rectangle 8">
            <a:extLst>
              <a:ext uri="{FF2B5EF4-FFF2-40B4-BE49-F238E27FC236}">
                <a16:creationId xmlns:a16="http://schemas.microsoft.com/office/drawing/2014/main" id="{11F0B86A-7BE1-AF47-5602-95C83D6D96B9}"/>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C31EFABC-6390-424E-54C5-6FFEBF49CF99}"/>
              </a:ext>
            </a:extLst>
          </p:cNvPr>
          <p:cNvSpPr>
            <a:spLocks noGrp="1"/>
          </p:cNvSpPr>
          <p:nvPr>
            <p:ph idx="1"/>
          </p:nvPr>
        </p:nvSpPr>
        <p:spPr>
          <a:xfrm>
            <a:off x="729842" y="1847363"/>
            <a:ext cx="10515600" cy="4368880"/>
          </a:xfrm>
        </p:spPr>
        <p:txBody>
          <a:bodyPr>
            <a:normAutofit fontScale="85000" lnSpcReduction="10000"/>
          </a:bodyPr>
          <a:lstStyle/>
          <a:p>
            <a:pPr marL="0" lvl="0" indent="0">
              <a:buNone/>
            </a:pPr>
            <a:r>
              <a:rPr lang="en-GB" sz="3000" b="1" dirty="0">
                <a:latin typeface="Calibri" panose="020F0502020204030204" pitchFamily="34" charset="0"/>
                <a:cs typeface="Calibri" panose="020F0502020204030204" pitchFamily="34" charset="0"/>
              </a:rPr>
              <a:t>The Alliance will provide a forum where the 3 lead statutory partners can:</a:t>
            </a:r>
          </a:p>
          <a:p>
            <a:pPr>
              <a:lnSpc>
                <a:spcPct val="107000"/>
              </a:lnSpc>
              <a:spcBef>
                <a:spcPts val="595"/>
              </a:spcBef>
              <a:spcAft>
                <a:spcPts val="595"/>
              </a:spcAft>
              <a:buClr>
                <a:schemeClr val="accent6"/>
              </a:buClr>
              <a:buFont typeface="Wingdings" panose="05000000000000000000" pitchFamily="2" charset="2"/>
              <a:buChar char="ü"/>
            </a:pPr>
            <a:r>
              <a:rPr lang="en-GB" sz="30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Bring, explore and problem solve </a:t>
            </a:r>
            <a:r>
              <a:rPr lang="en-GB" sz="3000" kern="100" dirty="0">
                <a:solidFill>
                  <a:srgbClr val="262626"/>
                </a:solidFill>
                <a:latin typeface="Calibri" panose="020F0502020204030204" pitchFamily="34" charset="0"/>
                <a:ea typeface="Calibri" panose="020F0502020204030204" pitchFamily="34" charset="0"/>
                <a:cs typeface="Calibri" panose="020F0502020204030204" pitchFamily="34" charset="0"/>
              </a:rPr>
              <a:t>regional</a:t>
            </a:r>
            <a:r>
              <a:rPr lang="en-GB" sz="30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strategic and system wide issues</a:t>
            </a:r>
          </a:p>
          <a:p>
            <a:pPr>
              <a:lnSpc>
                <a:spcPct val="107000"/>
              </a:lnSpc>
              <a:spcBef>
                <a:spcPts val="595"/>
              </a:spcBef>
              <a:spcAft>
                <a:spcPts val="595"/>
              </a:spcAft>
              <a:buClr>
                <a:schemeClr val="accent6"/>
              </a:buClr>
              <a:buFont typeface="Wingdings" panose="05000000000000000000" pitchFamily="2" charset="2"/>
              <a:buChar char="ü"/>
            </a:pPr>
            <a:r>
              <a:rPr lang="en-GB" sz="30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Provide mutual challenge and accountability. </a:t>
            </a:r>
            <a:endParaRPr lang="en-GB" sz="30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595"/>
              </a:spcBef>
              <a:spcAft>
                <a:spcPts val="595"/>
              </a:spcAft>
              <a:buClr>
                <a:schemeClr val="accent6"/>
              </a:buClr>
              <a:buFont typeface="Wingdings" panose="05000000000000000000" pitchFamily="2" charset="2"/>
              <a:buChar char="ü"/>
            </a:pPr>
            <a:r>
              <a:rPr lang="en-GB" sz="30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Agree the financial resources required including individual agency contributions for safeguarding partnerships.</a:t>
            </a:r>
            <a:endParaRPr lang="en-GB" sz="30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595"/>
              </a:spcBef>
              <a:spcAft>
                <a:spcPts val="595"/>
              </a:spcAft>
              <a:buClr>
                <a:schemeClr val="accent6"/>
              </a:buClr>
              <a:buFont typeface="Wingdings" panose="05000000000000000000" pitchFamily="2" charset="2"/>
              <a:buChar char="ü"/>
            </a:pPr>
            <a:r>
              <a:rPr lang="en-GB" sz="30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Receive high level performance and quality assurance information and key system learning</a:t>
            </a:r>
            <a:endParaRPr lang="en-GB" sz="30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595"/>
              </a:spcBef>
              <a:spcAft>
                <a:spcPts val="595"/>
              </a:spcAft>
              <a:buClr>
                <a:schemeClr val="accent6"/>
              </a:buClr>
              <a:buFont typeface="Wingdings" panose="05000000000000000000" pitchFamily="2" charset="2"/>
              <a:buChar char="ü"/>
            </a:pPr>
            <a:r>
              <a:rPr lang="en-GB" sz="30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Receive updates from the Complex Safeguarding Executive.</a:t>
            </a:r>
            <a:endParaRPr lang="en-GB" sz="30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3777143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EA0DF-705F-B48B-D63B-9E27C4EE1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7233E-12E0-1394-0D55-D868304C999C}"/>
              </a:ext>
            </a:extLst>
          </p:cNvPr>
          <p:cNvSpPr>
            <a:spLocks noGrp="1"/>
          </p:cNvSpPr>
          <p:nvPr>
            <p:ph type="title"/>
          </p:nvPr>
        </p:nvSpPr>
        <p:spPr>
          <a:xfrm>
            <a:off x="729842" y="297915"/>
            <a:ext cx="10515600" cy="1325563"/>
          </a:xfrm>
        </p:spPr>
        <p:txBody>
          <a:bodyPr>
            <a:normAutofit/>
          </a:bodyPr>
          <a:lstStyle/>
          <a:p>
            <a:r>
              <a:rPr lang="en-GB" b="1" dirty="0">
                <a:solidFill>
                  <a:srgbClr val="8A54F6"/>
                </a:solidFill>
                <a:latin typeface="Calibri" panose="020F0502020204030204" pitchFamily="34" charset="0"/>
                <a:cs typeface="Calibri" panose="020F0502020204030204" pitchFamily="34" charset="0"/>
              </a:rPr>
              <a:t>Principles of Operation</a:t>
            </a:r>
          </a:p>
        </p:txBody>
      </p:sp>
      <p:pic>
        <p:nvPicPr>
          <p:cNvPr id="4" name="Picture 3" descr="A map of the united kingdom&#10;&#10;Description automatically generated">
            <a:extLst>
              <a:ext uri="{FF2B5EF4-FFF2-40B4-BE49-F238E27FC236}">
                <a16:creationId xmlns:a16="http://schemas.microsoft.com/office/drawing/2014/main" id="{40EF475B-BF5B-B725-42F4-8BF530232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5157" y="164881"/>
            <a:ext cx="2510285" cy="1363541"/>
          </a:xfrm>
          <a:prstGeom prst="rect">
            <a:avLst/>
          </a:prstGeom>
        </p:spPr>
      </p:pic>
      <p:sp>
        <p:nvSpPr>
          <p:cNvPr id="9" name="Rectangle 8">
            <a:extLst>
              <a:ext uri="{FF2B5EF4-FFF2-40B4-BE49-F238E27FC236}">
                <a16:creationId xmlns:a16="http://schemas.microsoft.com/office/drawing/2014/main" id="{0122854E-3DFC-A88A-041D-EB1D5C61291B}"/>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715DCB5F-0300-4A57-9EFA-711E05B4DED9}"/>
              </a:ext>
            </a:extLst>
          </p:cNvPr>
          <p:cNvSpPr>
            <a:spLocks noGrp="1"/>
          </p:cNvSpPr>
          <p:nvPr>
            <p:ph idx="1"/>
          </p:nvPr>
        </p:nvSpPr>
        <p:spPr>
          <a:xfrm>
            <a:off x="729842" y="1528422"/>
            <a:ext cx="10515600" cy="4368880"/>
          </a:xfrm>
        </p:spPr>
        <p:txBody>
          <a:bodyPr>
            <a:noAutofit/>
          </a:bodyPr>
          <a:lstStyle/>
          <a:p>
            <a:pPr>
              <a:lnSpc>
                <a:spcPct val="107000"/>
              </a:lnSpc>
              <a:spcBef>
                <a:spcPts val="595"/>
              </a:spcBef>
              <a:spcAft>
                <a:spcPts val="800"/>
              </a:spcAft>
              <a:buClr>
                <a:srgbClr val="7B02BD"/>
              </a:buClr>
            </a:pPr>
            <a:r>
              <a:rPr lang="en-GB" sz="18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Strong joined up leadership is critical with equal commitment from the 3 safeguarding partners at the highest level. </a:t>
            </a:r>
            <a:endParaRPr lang="en-GB" sz="18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595"/>
              </a:spcBef>
              <a:spcAft>
                <a:spcPts val="595"/>
              </a:spcAft>
              <a:buClr>
                <a:srgbClr val="7B02BD"/>
              </a:buClr>
            </a:pPr>
            <a:r>
              <a:rPr lang="en-GB"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Safeguarding Alliance is not a substitute for and </a:t>
            </a:r>
            <a:r>
              <a:rPr lang="en-GB" sz="1800" u="sng"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does not </a:t>
            </a:r>
            <a:r>
              <a:rPr lang="en-GB"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take responsibility away from local safeguarding children partnerships but instead is about adding value and sharing common challenges.</a:t>
            </a: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595"/>
              </a:spcBef>
              <a:spcAft>
                <a:spcPts val="595"/>
              </a:spcAft>
              <a:buClr>
                <a:srgbClr val="7B02BD"/>
              </a:buClr>
            </a:pPr>
            <a:r>
              <a:rPr lang="en-GB" sz="18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To help determine the value of the Alliance after each meeting officers will be asked to consider the extent to which children and young people are safer, as a result of discussions and actions agreed by an individual organisation(s) or collectively.</a:t>
            </a:r>
            <a:endParaRPr lang="en-GB" sz="18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595"/>
              </a:spcBef>
              <a:spcAft>
                <a:spcPts val="595"/>
              </a:spcAft>
              <a:buClr>
                <a:srgbClr val="7B02BD"/>
              </a:buClr>
            </a:pPr>
            <a:r>
              <a:rPr lang="en-GB" sz="18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Any recommendations from the meetings to be captured and shared back with Wider Leadership Team and other relevant forums. </a:t>
            </a:r>
            <a:endParaRPr lang="en-GB" sz="18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595"/>
              </a:spcBef>
              <a:spcAft>
                <a:spcPts val="595"/>
              </a:spcAft>
              <a:buClr>
                <a:srgbClr val="7B02BD"/>
              </a:buClr>
            </a:pPr>
            <a:r>
              <a:rPr lang="en-GB" sz="18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Progress against any actions/recommendations emerging from the </a:t>
            </a:r>
            <a:r>
              <a:rPr lang="en-GB" sz="1800" kern="100" dirty="0">
                <a:solidFill>
                  <a:srgbClr val="262626"/>
                </a:solidFill>
                <a:latin typeface="Calibri" panose="020F0502020204030204" pitchFamily="34" charset="0"/>
                <a:ea typeface="Calibri" panose="020F0502020204030204" pitchFamily="34" charset="0"/>
                <a:cs typeface="Calibri" panose="020F0502020204030204" pitchFamily="34" charset="0"/>
              </a:rPr>
              <a:t>meetings </a:t>
            </a:r>
            <a:r>
              <a:rPr lang="en-GB" sz="18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to be routinely reported to local safeguarding partnerships and other relevant governance.</a:t>
            </a:r>
            <a:endParaRPr lang="en-GB" sz="18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595"/>
              </a:spcBef>
              <a:spcAft>
                <a:spcPts val="595"/>
              </a:spcAft>
              <a:buClr>
                <a:srgbClr val="7B02BD"/>
              </a:buClr>
            </a:pPr>
            <a:r>
              <a:rPr lang="en-GB" sz="1800" kern="1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The focus of the Safeguarding Alliance will initially be on children and young people but the process to look at potential future consideration of adult safeguarding during 2024.</a:t>
            </a:r>
            <a:endParaRPr lang="en-GB" sz="1800"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89202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9149-DB1E-3035-E787-43804144C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A9F55-7BAA-5EAA-A6CF-02844BEF7818}"/>
              </a:ext>
            </a:extLst>
          </p:cNvPr>
          <p:cNvSpPr>
            <a:spLocks noGrp="1"/>
          </p:cNvSpPr>
          <p:nvPr>
            <p:ph type="title"/>
          </p:nvPr>
        </p:nvSpPr>
        <p:spPr>
          <a:xfrm>
            <a:off x="682061" y="209328"/>
            <a:ext cx="10515600" cy="1325563"/>
          </a:xfrm>
        </p:spPr>
        <p:txBody>
          <a:bodyPr/>
          <a:lstStyle/>
          <a:p>
            <a:r>
              <a:rPr lang="en-GB" b="1" dirty="0">
                <a:solidFill>
                  <a:srgbClr val="8A54F6"/>
                </a:solidFill>
                <a:latin typeface="Calibri" panose="020F0502020204030204" pitchFamily="34" charset="0"/>
                <a:cs typeface="Calibri" panose="020F0502020204030204" pitchFamily="34" charset="0"/>
              </a:rPr>
              <a:t>Aims &amp; Opportunities</a:t>
            </a:r>
          </a:p>
        </p:txBody>
      </p:sp>
      <p:pic>
        <p:nvPicPr>
          <p:cNvPr id="4" name="Picture 3" descr="A map of the united kingdom&#10;&#10;Description automatically generated">
            <a:extLst>
              <a:ext uri="{FF2B5EF4-FFF2-40B4-BE49-F238E27FC236}">
                <a16:creationId xmlns:a16="http://schemas.microsoft.com/office/drawing/2014/main" id="{DB81EB91-6945-B366-45C5-782B55024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876" y="171350"/>
            <a:ext cx="2510285" cy="1363541"/>
          </a:xfrm>
          <a:prstGeom prst="rect">
            <a:avLst/>
          </a:prstGeom>
        </p:spPr>
      </p:pic>
      <p:sp>
        <p:nvSpPr>
          <p:cNvPr id="7" name="Content Placeholder 2">
            <a:extLst>
              <a:ext uri="{FF2B5EF4-FFF2-40B4-BE49-F238E27FC236}">
                <a16:creationId xmlns:a16="http://schemas.microsoft.com/office/drawing/2014/main" id="{A3465C5D-5B4D-4880-3330-FEC187B4C9D9}"/>
              </a:ext>
            </a:extLst>
          </p:cNvPr>
          <p:cNvSpPr>
            <a:spLocks noGrp="1"/>
          </p:cNvSpPr>
          <p:nvPr>
            <p:ph idx="1"/>
          </p:nvPr>
        </p:nvSpPr>
        <p:spPr>
          <a:xfrm>
            <a:off x="682061" y="1385460"/>
            <a:ext cx="6768547" cy="4827026"/>
          </a:xfrm>
        </p:spPr>
        <p:txBody>
          <a:bodyPr>
            <a:normAutofit fontScale="85000" lnSpcReduction="20000"/>
          </a:bodyPr>
          <a:lstStyle/>
          <a:p>
            <a:pPr marL="0" indent="0">
              <a:buNone/>
            </a:pPr>
            <a:r>
              <a:rPr lang="en-GB" sz="2600" b="1" dirty="0">
                <a:latin typeface="Calibri" panose="020F0502020204030204" pitchFamily="34" charset="0"/>
                <a:cs typeface="Calibri" panose="020F0502020204030204" pitchFamily="34" charset="0"/>
              </a:rPr>
              <a:t>The Aim:</a:t>
            </a:r>
          </a:p>
          <a:p>
            <a:pPr marL="0" indent="0">
              <a:buNone/>
            </a:pPr>
            <a:r>
              <a:rPr lang="en-GB" sz="2600" dirty="0">
                <a:latin typeface="Calibri" panose="020F0502020204030204" pitchFamily="34" charset="0"/>
                <a:cs typeface="Calibri" panose="020F0502020204030204" pitchFamily="34" charset="0"/>
              </a:rPr>
              <a:t>To spend some quality time to discuss and work through the more challenging areas of the new National Guidance, to help you develop your local arrangements and identify those areas where greater regional or sub-regional collaboration is required.</a:t>
            </a:r>
          </a:p>
          <a:p>
            <a:pPr marL="0" indent="0">
              <a:buNone/>
            </a:pPr>
            <a:endParaRPr lang="en-GB" sz="2600" dirty="0">
              <a:latin typeface="Calibri" panose="020F0502020204030204" pitchFamily="34" charset="0"/>
              <a:cs typeface="Calibri" panose="020F0502020204030204" pitchFamily="34" charset="0"/>
            </a:endParaRPr>
          </a:p>
          <a:p>
            <a:pPr marL="0" indent="0">
              <a:buNone/>
            </a:pPr>
            <a:r>
              <a:rPr lang="en-GB" sz="2600" b="1" dirty="0">
                <a:latin typeface="Calibri" panose="020F0502020204030204" pitchFamily="34" charset="0"/>
                <a:cs typeface="Calibri" panose="020F0502020204030204" pitchFamily="34" charset="0"/>
              </a:rPr>
              <a:t>Opportunities to</a:t>
            </a:r>
            <a:r>
              <a:rPr lang="en-GB" sz="2600" dirty="0">
                <a:latin typeface="Calibri" panose="020F0502020204030204" pitchFamily="34" charset="0"/>
                <a:cs typeface="Calibri" panose="020F0502020204030204" pitchFamily="34" charset="0"/>
              </a:rPr>
              <a:t>:</a:t>
            </a:r>
          </a:p>
          <a:p>
            <a:pPr marL="514350" indent="-514350">
              <a:buFont typeface="+mj-lt"/>
              <a:buAutoNum type="arabicPeriod"/>
            </a:pPr>
            <a:r>
              <a:rPr lang="en-GB" sz="2600" dirty="0">
                <a:latin typeface="Calibri" panose="020F0502020204030204" pitchFamily="34" charset="0"/>
                <a:cs typeface="Calibri" panose="020F0502020204030204" pitchFamily="34" charset="0"/>
              </a:rPr>
              <a:t>Network with colleagues  from across the region</a:t>
            </a:r>
          </a:p>
          <a:p>
            <a:pPr marL="514350" indent="-514350">
              <a:buFont typeface="+mj-lt"/>
              <a:buAutoNum type="arabicPeriod"/>
            </a:pPr>
            <a:r>
              <a:rPr lang="en-GB" sz="2600" dirty="0">
                <a:latin typeface="Calibri" panose="020F0502020204030204" pitchFamily="34" charset="0"/>
                <a:cs typeface="Calibri" panose="020F0502020204030204" pitchFamily="34" charset="0"/>
              </a:rPr>
              <a:t>Reflect on National Learning - National Facilitators</a:t>
            </a:r>
          </a:p>
          <a:p>
            <a:pPr marL="514350" indent="-514350">
              <a:buFont typeface="+mj-lt"/>
              <a:buAutoNum type="arabicPeriod"/>
            </a:pPr>
            <a:r>
              <a:rPr lang="en-GB" sz="2600" dirty="0">
                <a:latin typeface="Calibri" panose="020F0502020204030204" pitchFamily="34" charset="0"/>
                <a:cs typeface="Calibri" panose="020F0502020204030204" pitchFamily="34" charset="0"/>
              </a:rPr>
              <a:t>Discuss the more challenging changes</a:t>
            </a:r>
          </a:p>
          <a:p>
            <a:pPr marL="514350" indent="-514350">
              <a:buFont typeface="+mj-lt"/>
              <a:buAutoNum type="arabicPeriod"/>
            </a:pPr>
            <a:r>
              <a:rPr lang="en-GB" sz="2600" dirty="0">
                <a:latin typeface="Calibri" panose="020F0502020204030204" pitchFamily="34" charset="0"/>
                <a:cs typeface="Calibri" panose="020F0502020204030204" pitchFamily="34" charset="0"/>
              </a:rPr>
              <a:t>Share emerging learning – Different Local  Approaches</a:t>
            </a:r>
          </a:p>
          <a:p>
            <a:pPr marL="514350" indent="-514350">
              <a:buFont typeface="+mj-lt"/>
              <a:buAutoNum type="arabicPeriod"/>
            </a:pPr>
            <a:r>
              <a:rPr lang="en-GB" sz="2600" dirty="0">
                <a:latin typeface="Calibri" panose="020F0502020204030204" pitchFamily="34" charset="0"/>
                <a:cs typeface="Calibri" panose="020F0502020204030204" pitchFamily="34" charset="0"/>
              </a:rPr>
              <a:t>Consolidate initial thinking –  to identify quick wins</a:t>
            </a:r>
          </a:p>
          <a:p>
            <a:pPr marL="514350" indent="-514350">
              <a:buFont typeface="+mj-lt"/>
              <a:buAutoNum type="arabicPeriod"/>
            </a:pPr>
            <a:r>
              <a:rPr lang="en-GB" sz="2600" dirty="0">
                <a:latin typeface="Calibri" panose="020F0502020204030204" pitchFamily="34" charset="0"/>
                <a:cs typeface="Calibri" panose="020F0502020204030204" pitchFamily="34" charset="0"/>
              </a:rPr>
              <a:t>Identify areas for further Regional Collaboration</a:t>
            </a:r>
          </a:p>
          <a:p>
            <a:pPr marL="0" indent="0">
              <a:buNone/>
            </a:pPr>
            <a:endParaRPr lang="en-GB" dirty="0">
              <a:solidFill>
                <a:srgbClr val="FF0000"/>
              </a:solidFill>
            </a:endParaRPr>
          </a:p>
        </p:txBody>
      </p:sp>
      <p:sp>
        <p:nvSpPr>
          <p:cNvPr id="9" name="Rectangle 8">
            <a:extLst>
              <a:ext uri="{FF2B5EF4-FFF2-40B4-BE49-F238E27FC236}">
                <a16:creationId xmlns:a16="http://schemas.microsoft.com/office/drawing/2014/main" id="{AC6B058C-C43C-205F-748C-4FF78DAE58D0}"/>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780FC34-F861-7DCD-55FD-025CB005BB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14037" y="1690677"/>
            <a:ext cx="3328124" cy="4707390"/>
          </a:xfrm>
          <a:prstGeom prst="rect">
            <a:avLst/>
          </a:prstGeom>
          <a:ln>
            <a:solidFill>
              <a:srgbClr val="8A54F6"/>
            </a:solidFill>
          </a:ln>
        </p:spPr>
      </p:pic>
    </p:spTree>
    <p:extLst>
      <p:ext uri="{BB962C8B-B14F-4D97-AF65-F5344CB8AC3E}">
        <p14:creationId xmlns:p14="http://schemas.microsoft.com/office/powerpoint/2010/main" val="2001971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D993-75D9-6EBB-1D89-346EA5783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0D1D5-848E-A19F-401B-5C36084B4A88}"/>
              </a:ext>
            </a:extLst>
          </p:cNvPr>
          <p:cNvSpPr>
            <a:spLocks noGrp="1"/>
          </p:cNvSpPr>
          <p:nvPr>
            <p:ph type="title"/>
          </p:nvPr>
        </p:nvSpPr>
        <p:spPr>
          <a:xfrm>
            <a:off x="729842" y="415361"/>
            <a:ext cx="8246378" cy="1325563"/>
          </a:xfrm>
        </p:spPr>
        <p:txBody>
          <a:bodyPr>
            <a:normAutofit/>
          </a:bodyPr>
          <a:lstStyle/>
          <a:p>
            <a:r>
              <a:rPr lang="en-GB" sz="4300" b="1" dirty="0">
                <a:solidFill>
                  <a:srgbClr val="8A54F6"/>
                </a:solidFill>
                <a:latin typeface="Calibri" panose="020F0502020204030204" pitchFamily="34" charset="0"/>
                <a:cs typeface="Calibri" panose="020F0502020204030204" pitchFamily="34" charset="0"/>
              </a:rPr>
              <a:t>High level performance measures</a:t>
            </a:r>
          </a:p>
        </p:txBody>
      </p:sp>
      <p:pic>
        <p:nvPicPr>
          <p:cNvPr id="4" name="Picture 3" descr="A map of the united kingdom&#10;&#10;Description automatically generated">
            <a:extLst>
              <a:ext uri="{FF2B5EF4-FFF2-40B4-BE49-F238E27FC236}">
                <a16:creationId xmlns:a16="http://schemas.microsoft.com/office/drawing/2014/main" id="{4D1017AE-725D-13D7-46FD-9A5CEFC78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15" y="278927"/>
            <a:ext cx="2510285" cy="1363541"/>
          </a:xfrm>
          <a:prstGeom prst="rect">
            <a:avLst/>
          </a:prstGeom>
        </p:spPr>
      </p:pic>
      <p:sp>
        <p:nvSpPr>
          <p:cNvPr id="9" name="Rectangle 8">
            <a:extLst>
              <a:ext uri="{FF2B5EF4-FFF2-40B4-BE49-F238E27FC236}">
                <a16:creationId xmlns:a16="http://schemas.microsoft.com/office/drawing/2014/main" id="{8A29D6B5-5AD4-4A77-E364-64EE0DC23A06}"/>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Content Placeholder 4">
            <a:extLst>
              <a:ext uri="{FF2B5EF4-FFF2-40B4-BE49-F238E27FC236}">
                <a16:creationId xmlns:a16="http://schemas.microsoft.com/office/drawing/2014/main" id="{3522BB15-0EEF-DA53-9ACE-A6EEA13B1625}"/>
              </a:ext>
            </a:extLst>
          </p:cNvPr>
          <p:cNvGraphicFramePr>
            <a:graphicFrameLocks noGrp="1"/>
          </p:cNvGraphicFramePr>
          <p:nvPr>
            <p:ph idx="1"/>
            <p:extLst>
              <p:ext uri="{D42A27DB-BD31-4B8C-83A1-F6EECF244321}">
                <p14:modId xmlns:p14="http://schemas.microsoft.com/office/powerpoint/2010/main" val="861357570"/>
              </p:ext>
            </p:extLst>
          </p:nvPr>
        </p:nvGraphicFramePr>
        <p:xfrm>
          <a:off x="729841" y="1778902"/>
          <a:ext cx="9824317" cy="4467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0272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F0A91-BF53-5B31-AE0F-9CE41E83C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1A098B-6F42-2940-D5DF-71F65692EB1E}"/>
              </a:ext>
            </a:extLst>
          </p:cNvPr>
          <p:cNvSpPr>
            <a:spLocks noGrp="1"/>
          </p:cNvSpPr>
          <p:nvPr>
            <p:ph type="title"/>
          </p:nvPr>
        </p:nvSpPr>
        <p:spPr>
          <a:xfrm>
            <a:off x="606017" y="856064"/>
            <a:ext cx="4527958" cy="4499539"/>
          </a:xfrm>
        </p:spPr>
        <p:txBody>
          <a:bodyPr>
            <a:normAutofit/>
          </a:bodyPr>
          <a:lstStyle/>
          <a:p>
            <a:r>
              <a:rPr lang="en-GB" sz="7200" b="1" dirty="0">
                <a:solidFill>
                  <a:srgbClr val="8A54F6"/>
                </a:solidFill>
                <a:latin typeface="Calibri" panose="020F0502020204030204" pitchFamily="34" charset="0"/>
                <a:cs typeface="Calibri" panose="020F0502020204030204" pitchFamily="34" charset="0"/>
              </a:rPr>
              <a:t>Deep Dives</a:t>
            </a:r>
          </a:p>
        </p:txBody>
      </p:sp>
      <p:pic>
        <p:nvPicPr>
          <p:cNvPr id="4" name="Picture 3" descr="A map of the united kingdom&#10;&#10;Description automatically generated">
            <a:extLst>
              <a:ext uri="{FF2B5EF4-FFF2-40B4-BE49-F238E27FC236}">
                <a16:creationId xmlns:a16="http://schemas.microsoft.com/office/drawing/2014/main" id="{BA6B8A3C-5884-6FE7-D444-215C24E63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15" y="278927"/>
            <a:ext cx="2510285" cy="1363541"/>
          </a:xfrm>
          <a:prstGeom prst="rect">
            <a:avLst/>
          </a:prstGeom>
        </p:spPr>
      </p:pic>
      <p:sp>
        <p:nvSpPr>
          <p:cNvPr id="9" name="Rectangle 8">
            <a:extLst>
              <a:ext uri="{FF2B5EF4-FFF2-40B4-BE49-F238E27FC236}">
                <a16:creationId xmlns:a16="http://schemas.microsoft.com/office/drawing/2014/main" id="{D3CEC0A7-3D96-3BF1-548C-854547C9B0BB}"/>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8120E15-53FF-A4CD-9D9E-364A228567A0}"/>
              </a:ext>
            </a:extLst>
          </p:cNvPr>
          <p:cNvSpPr txBox="1"/>
          <p:nvPr/>
        </p:nvSpPr>
        <p:spPr>
          <a:xfrm>
            <a:off x="6352452" y="2459504"/>
            <a:ext cx="5236433" cy="1938992"/>
          </a:xfrm>
          <a:prstGeom prst="rect">
            <a:avLst/>
          </a:prstGeom>
          <a:noFill/>
        </p:spPr>
        <p:txBody>
          <a:bodyPr wrap="square" rtlCol="0">
            <a:spAutoFit/>
          </a:bodyPr>
          <a:lstStyle/>
          <a:p>
            <a:r>
              <a:rPr lang="en-GB" sz="4000" dirty="0">
                <a:latin typeface="Calibri" panose="020F0502020204030204" pitchFamily="34" charset="0"/>
                <a:cs typeface="Calibri" panose="020F0502020204030204" pitchFamily="34" charset="0"/>
              </a:rPr>
              <a:t>Right Care, Right Person</a:t>
            </a:r>
          </a:p>
          <a:p>
            <a:endParaRPr lang="en-GB" sz="4000" dirty="0">
              <a:latin typeface="Calibri" panose="020F0502020204030204" pitchFamily="34" charset="0"/>
              <a:cs typeface="Calibri" panose="020F0502020204030204" pitchFamily="34" charset="0"/>
            </a:endParaRPr>
          </a:p>
          <a:p>
            <a:r>
              <a:rPr lang="en-GB" sz="4000" dirty="0">
                <a:latin typeface="Calibri" panose="020F0502020204030204" pitchFamily="34" charset="0"/>
                <a:cs typeface="Calibri" panose="020F0502020204030204" pitchFamily="34" charset="0"/>
              </a:rPr>
              <a:t>Tier 3.5 (MH)</a:t>
            </a:r>
          </a:p>
        </p:txBody>
      </p:sp>
      <p:cxnSp>
        <p:nvCxnSpPr>
          <p:cNvPr id="6" name="Straight Connector 5">
            <a:extLst>
              <a:ext uri="{FF2B5EF4-FFF2-40B4-BE49-F238E27FC236}">
                <a16:creationId xmlns:a16="http://schemas.microsoft.com/office/drawing/2014/main" id="{C7EE0728-EF4A-0EBF-9F62-A05C399C7798}"/>
              </a:ext>
            </a:extLst>
          </p:cNvPr>
          <p:cNvCxnSpPr/>
          <p:nvPr/>
        </p:nvCxnSpPr>
        <p:spPr>
          <a:xfrm>
            <a:off x="5839549" y="856064"/>
            <a:ext cx="0" cy="5010538"/>
          </a:xfrm>
          <a:prstGeom prst="line">
            <a:avLst/>
          </a:prstGeom>
          <a:ln w="57150">
            <a:solidFill>
              <a:srgbClr val="7B02B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3841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9A8EC-3244-CBBD-4145-E418CA96F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BF355-1D26-B1CC-6CE7-FB9D61C1510B}"/>
              </a:ext>
            </a:extLst>
          </p:cNvPr>
          <p:cNvSpPr>
            <a:spLocks noGrp="1"/>
          </p:cNvSpPr>
          <p:nvPr>
            <p:ph type="title"/>
          </p:nvPr>
        </p:nvSpPr>
        <p:spPr>
          <a:xfrm>
            <a:off x="729842" y="415361"/>
            <a:ext cx="10515600" cy="1325563"/>
          </a:xfrm>
        </p:spPr>
        <p:txBody>
          <a:bodyPr>
            <a:normAutofit/>
          </a:bodyPr>
          <a:lstStyle/>
          <a:p>
            <a:r>
              <a:rPr lang="en-GB" b="1" dirty="0">
                <a:solidFill>
                  <a:srgbClr val="8A54F6"/>
                </a:solidFill>
                <a:latin typeface="Calibri" panose="020F0502020204030204" pitchFamily="34" charset="0"/>
                <a:cs typeface="Calibri" panose="020F0502020204030204" pitchFamily="34" charset="0"/>
              </a:rPr>
              <a:t>Accountability</a:t>
            </a:r>
          </a:p>
        </p:txBody>
      </p:sp>
      <p:pic>
        <p:nvPicPr>
          <p:cNvPr id="4" name="Picture 3" descr="A map of the united kingdom&#10;&#10;Description automatically generated">
            <a:extLst>
              <a:ext uri="{FF2B5EF4-FFF2-40B4-BE49-F238E27FC236}">
                <a16:creationId xmlns:a16="http://schemas.microsoft.com/office/drawing/2014/main" id="{2E889E1F-0553-BC93-8208-77A9FF6B2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15" y="278927"/>
            <a:ext cx="2510285" cy="1363541"/>
          </a:xfrm>
          <a:prstGeom prst="rect">
            <a:avLst/>
          </a:prstGeom>
        </p:spPr>
      </p:pic>
      <p:sp>
        <p:nvSpPr>
          <p:cNvPr id="9" name="Rectangle 8">
            <a:extLst>
              <a:ext uri="{FF2B5EF4-FFF2-40B4-BE49-F238E27FC236}">
                <a16:creationId xmlns:a16="http://schemas.microsoft.com/office/drawing/2014/main" id="{068B7806-FBDD-7E8D-B535-DC104B66F4C1}"/>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4">
            <a:extLst>
              <a:ext uri="{FF2B5EF4-FFF2-40B4-BE49-F238E27FC236}">
                <a16:creationId xmlns:a16="http://schemas.microsoft.com/office/drawing/2014/main" id="{CDE5E8C4-FF2D-49D1-D554-B6CF39121C83}"/>
              </a:ext>
            </a:extLst>
          </p:cNvPr>
          <p:cNvSpPr>
            <a:spLocks noGrp="1"/>
          </p:cNvSpPr>
          <p:nvPr>
            <p:ph idx="1"/>
          </p:nvPr>
        </p:nvSpPr>
        <p:spPr>
          <a:xfrm>
            <a:off x="729842" y="2100180"/>
            <a:ext cx="10515600" cy="3772113"/>
          </a:xfrm>
        </p:spPr>
        <p:txBody>
          <a:bodyPr>
            <a:normAutofit lnSpcReduction="10000"/>
          </a:bodyPr>
          <a:lstStyle/>
          <a:p>
            <a:pPr>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The outcome of each meeting of the safeguarding alliance will be discussed at the regional Childrens Board.</a:t>
            </a:r>
          </a:p>
          <a:p>
            <a:pPr>
              <a:lnSpc>
                <a:spcPct val="100000"/>
              </a:lnSpc>
              <a:buClr>
                <a:srgbClr val="7B02BD"/>
              </a:buClr>
            </a:pPr>
            <a:endParaRPr lang="en-GB"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Any recommendations from the meetings to be captured and shared back with Wider Leadership Team and other relevant forums. </a:t>
            </a:r>
          </a:p>
          <a:p>
            <a:pPr>
              <a:lnSpc>
                <a:spcPct val="100000"/>
              </a:lnSpc>
              <a:buClr>
                <a:srgbClr val="7B02BD"/>
              </a:buClr>
            </a:pPr>
            <a:endParaRPr lang="en-GB" dirty="0">
              <a:latin typeface="Calibri" panose="020F0502020204030204" pitchFamily="34" charset="0"/>
              <a:cs typeface="Calibri" panose="020F0502020204030204" pitchFamily="34" charset="0"/>
            </a:endParaRPr>
          </a:p>
          <a:p>
            <a:pPr>
              <a:lnSpc>
                <a:spcPct val="100000"/>
              </a:lnSpc>
              <a:buClr>
                <a:srgbClr val="7B02BD"/>
              </a:buClr>
            </a:pPr>
            <a:r>
              <a:rPr lang="en-GB" dirty="0">
                <a:latin typeface="Calibri" panose="020F0502020204030204" pitchFamily="34" charset="0"/>
                <a:cs typeface="Calibri" panose="020F0502020204030204" pitchFamily="34" charset="0"/>
              </a:rPr>
              <a:t>Alliance to produce an annual statement for inclusion in LSP Annual reports. </a:t>
            </a:r>
          </a:p>
        </p:txBody>
      </p:sp>
    </p:spTree>
    <p:extLst>
      <p:ext uri="{BB962C8B-B14F-4D97-AF65-F5344CB8AC3E}">
        <p14:creationId xmlns:p14="http://schemas.microsoft.com/office/powerpoint/2010/main" val="2715754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792CD76-2997-2790-AD78-DE472B0AB451}"/>
              </a:ext>
            </a:extLst>
          </p:cNvPr>
          <p:cNvSpPr/>
          <p:nvPr/>
        </p:nvSpPr>
        <p:spPr>
          <a:xfrm>
            <a:off x="0" y="0"/>
            <a:ext cx="12192000" cy="3050928"/>
          </a:xfrm>
          <a:prstGeom prst="rect">
            <a:avLst/>
          </a:prstGeom>
          <a:solidFill>
            <a:srgbClr val="E66C33"/>
          </a:solidFill>
          <a:ln>
            <a:solidFill>
              <a:srgbClr val="E66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477A0D6-5500-3D5D-E3C5-064939D88BCC}"/>
              </a:ext>
            </a:extLst>
          </p:cNvPr>
          <p:cNvSpPr>
            <a:spLocks noGrp="1"/>
          </p:cNvSpPr>
          <p:nvPr>
            <p:ph type="title"/>
          </p:nvPr>
        </p:nvSpPr>
        <p:spPr>
          <a:xfrm>
            <a:off x="145972" y="1581537"/>
            <a:ext cx="10515600" cy="1325563"/>
          </a:xfrm>
        </p:spPr>
        <p:txBody>
          <a:bodyPr/>
          <a:lstStyle/>
          <a:p>
            <a:r>
              <a:rPr lang="en-GB" sz="4400" b="1" dirty="0">
                <a:solidFill>
                  <a:schemeClr val="bg1"/>
                </a:solidFill>
              </a:rPr>
              <a:t>Coventry Safeguarding Children Partnership </a:t>
            </a:r>
            <a:br>
              <a:rPr lang="en-GB" sz="4400" b="1" dirty="0">
                <a:solidFill>
                  <a:schemeClr val="bg1"/>
                </a:solidFill>
              </a:rPr>
            </a:br>
            <a:r>
              <a:rPr lang="en-GB" sz="4400" b="1" dirty="0">
                <a:solidFill>
                  <a:schemeClr val="bg1"/>
                </a:solidFill>
              </a:rPr>
              <a:t>‘Effective Engagement of Education Partners’</a:t>
            </a:r>
            <a:endParaRPr lang="en-GB" dirty="0">
              <a:solidFill>
                <a:schemeClr val="bg1"/>
              </a:solidFill>
            </a:endParaRPr>
          </a:p>
        </p:txBody>
      </p:sp>
      <p:pic>
        <p:nvPicPr>
          <p:cNvPr id="4" name="Picture 2" descr="Coventry Safeguarding Children Partnership Newsletter - April 2023">
            <a:extLst>
              <a:ext uri="{FF2B5EF4-FFF2-40B4-BE49-F238E27FC236}">
                <a16:creationId xmlns:a16="http://schemas.microsoft.com/office/drawing/2014/main" id="{15DEBFA2-E803-DB59-833C-D0F5D97D3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0927" y="198803"/>
            <a:ext cx="1815101" cy="179100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31C1BEF-D1D0-0705-26BC-8B7B118511FF}"/>
              </a:ext>
            </a:extLst>
          </p:cNvPr>
          <p:cNvGrpSpPr/>
          <p:nvPr/>
        </p:nvGrpSpPr>
        <p:grpSpPr>
          <a:xfrm>
            <a:off x="20744" y="3368499"/>
            <a:ext cx="12113230" cy="3303577"/>
            <a:chOff x="154213" y="3769743"/>
            <a:chExt cx="12545576" cy="3253871"/>
          </a:xfrm>
        </p:grpSpPr>
        <p:pic>
          <p:nvPicPr>
            <p:cNvPr id="6" name="Picture 5" descr="Employer details | trac.jobs">
              <a:extLst>
                <a:ext uri="{FF2B5EF4-FFF2-40B4-BE49-F238E27FC236}">
                  <a16:creationId xmlns:a16="http://schemas.microsoft.com/office/drawing/2014/main" id="{9502C072-8C0C-72AE-0CC0-384D7948DD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95023" y="5734539"/>
              <a:ext cx="1876975" cy="1289075"/>
            </a:xfrm>
            <a:prstGeom prst="rect">
              <a:avLst/>
            </a:prstGeom>
            <a:noFill/>
            <a:ln>
              <a:noFill/>
            </a:ln>
          </p:spPr>
        </p:pic>
        <p:pic>
          <p:nvPicPr>
            <p:cNvPr id="7" name="Picture 6" descr="West Midlands Fire Service">
              <a:extLst>
                <a:ext uri="{FF2B5EF4-FFF2-40B4-BE49-F238E27FC236}">
                  <a16:creationId xmlns:a16="http://schemas.microsoft.com/office/drawing/2014/main" id="{A29D4B14-6662-59F2-1777-92A3036981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3778" y="6379077"/>
              <a:ext cx="5731510" cy="611505"/>
            </a:xfrm>
            <a:prstGeom prst="rect">
              <a:avLst/>
            </a:prstGeom>
            <a:noFill/>
            <a:ln>
              <a:noFill/>
            </a:ln>
          </p:spPr>
        </p:pic>
        <p:pic>
          <p:nvPicPr>
            <p:cNvPr id="8" name="Picture 7" descr="National Probation Service logo - Office of the Police and Crime  Commissioner for Warwickshire">
              <a:extLst>
                <a:ext uri="{FF2B5EF4-FFF2-40B4-BE49-F238E27FC236}">
                  <a16:creationId xmlns:a16="http://schemas.microsoft.com/office/drawing/2014/main" id="{83BAAFF8-7438-AF04-F2DB-3EDEF5487D59}"/>
                </a:ext>
              </a:extLst>
            </p:cNvPr>
            <p:cNvPicPr>
              <a:picLocks noChangeAspect="1"/>
            </p:cNvPicPr>
            <p:nvPr/>
          </p:nvPicPr>
          <p:blipFill rotWithShape="1">
            <a:blip r:embed="rId5">
              <a:extLst>
                <a:ext uri="{28A0092B-C50C-407E-A947-70E740481C1C}">
                  <a14:useLocalDpi xmlns:a14="http://schemas.microsoft.com/office/drawing/2010/main" val="0"/>
                </a:ext>
              </a:extLst>
            </a:blip>
            <a:srcRect t="15393" b="18218"/>
            <a:stretch/>
          </p:blipFill>
          <p:spPr bwMode="auto">
            <a:xfrm>
              <a:off x="10322349" y="4636578"/>
              <a:ext cx="2377440" cy="950219"/>
            </a:xfrm>
            <a:prstGeom prst="rect">
              <a:avLst/>
            </a:prstGeom>
            <a:noFill/>
            <a:ln>
              <a:noFill/>
            </a:ln>
          </p:spPr>
        </p:pic>
        <p:pic>
          <p:nvPicPr>
            <p:cNvPr id="10" name="Picture 9" descr="West Midlands Police F.C. - Wikipedia">
              <a:extLst>
                <a:ext uri="{FF2B5EF4-FFF2-40B4-BE49-F238E27FC236}">
                  <a16:creationId xmlns:a16="http://schemas.microsoft.com/office/drawing/2014/main" id="{1C347B60-4D0D-BEF4-D959-72A593D20DD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4213" y="5111688"/>
              <a:ext cx="1717674" cy="1717675"/>
            </a:xfrm>
            <a:prstGeom prst="rect">
              <a:avLst/>
            </a:prstGeom>
            <a:noFill/>
            <a:ln>
              <a:noFill/>
            </a:ln>
          </p:spPr>
        </p:pic>
        <p:pic>
          <p:nvPicPr>
            <p:cNvPr id="19" name="Picture 10" descr="Image result for south warwickshire nhs foundation trust">
              <a:extLst>
                <a:ext uri="{FF2B5EF4-FFF2-40B4-BE49-F238E27FC236}">
                  <a16:creationId xmlns:a16="http://schemas.microsoft.com/office/drawing/2014/main" id="{BDBDBACD-4746-3C59-85BE-38BA466A6C0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9451"/>
            <a:stretch/>
          </p:blipFill>
          <p:spPr bwMode="auto">
            <a:xfrm>
              <a:off x="1871887" y="5156573"/>
              <a:ext cx="26811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Image result for citizen housing">
              <a:extLst>
                <a:ext uri="{FF2B5EF4-FFF2-40B4-BE49-F238E27FC236}">
                  <a16:creationId xmlns:a16="http://schemas.microsoft.com/office/drawing/2014/main" id="{406F0880-ECBE-32D8-19BD-E68D3DD34CE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899" b="19000"/>
            <a:stretch/>
          </p:blipFill>
          <p:spPr bwMode="auto">
            <a:xfrm>
              <a:off x="7822893" y="4268359"/>
              <a:ext cx="1888507" cy="18474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image">
              <a:extLst>
                <a:ext uri="{FF2B5EF4-FFF2-40B4-BE49-F238E27FC236}">
                  <a16:creationId xmlns:a16="http://schemas.microsoft.com/office/drawing/2014/main" id="{14B14B91-AF3E-B6EC-1475-CF74F8482F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748" y="3769743"/>
              <a:ext cx="3525376" cy="94334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West Midlands Ambulance Service University NHS Foundation ...">
            <a:extLst>
              <a:ext uri="{FF2B5EF4-FFF2-40B4-BE49-F238E27FC236}">
                <a16:creationId xmlns:a16="http://schemas.microsoft.com/office/drawing/2014/main" id="{4CE9609C-9ED1-81A7-0BFB-5F45233FC74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0000"/>
          <a:stretch/>
        </p:blipFill>
        <p:spPr bwMode="auto">
          <a:xfrm>
            <a:off x="4433498" y="3092077"/>
            <a:ext cx="2655200" cy="1461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page – Coventry City Council">
            <a:extLst>
              <a:ext uri="{FF2B5EF4-FFF2-40B4-BE49-F238E27FC236}">
                <a16:creationId xmlns:a16="http://schemas.microsoft.com/office/drawing/2014/main" id="{59253400-3E85-CCA5-49FB-BA2F0FB7F5F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303" t="10702" r="14881" b="13145"/>
          <a:stretch/>
        </p:blipFill>
        <p:spPr bwMode="auto">
          <a:xfrm>
            <a:off x="5126512" y="4645199"/>
            <a:ext cx="2139193" cy="1201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 Coventry and Warwickshire Partnership NHS Trust">
            <a:extLst>
              <a:ext uri="{FF2B5EF4-FFF2-40B4-BE49-F238E27FC236}">
                <a16:creationId xmlns:a16="http://schemas.microsoft.com/office/drawing/2014/main" id="{4AF042AB-D17B-A50E-30C9-6C3929ADEB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5493" y="3249731"/>
            <a:ext cx="2445944" cy="89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856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E8F52F2-73F1-F906-D282-1E584F3E24E3}"/>
              </a:ext>
            </a:extLst>
          </p:cNvPr>
          <p:cNvSpPr txBox="1"/>
          <p:nvPr/>
        </p:nvSpPr>
        <p:spPr>
          <a:xfrm>
            <a:off x="838200" y="557191"/>
            <a:ext cx="10515600" cy="221717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200" b="1" i="0" u="none" strike="noStrike" kern="1200" cap="none" spc="0" normalizeH="0" baseline="0" noProof="0" dirty="0">
                <a:ln>
                  <a:noFill/>
                </a:ln>
                <a:solidFill>
                  <a:prstClr val="black"/>
                </a:solidFill>
                <a:effectLst/>
                <a:uLnTx/>
                <a:uFillTx/>
                <a:ea typeface="+mn-ea"/>
                <a:cs typeface="+mn-cs"/>
              </a:rPr>
              <a:t>One Coventry Plan 2022-2030</a:t>
            </a:r>
          </a:p>
        </p:txBody>
      </p:sp>
      <p:pic>
        <p:nvPicPr>
          <p:cNvPr id="13" name="Picture 12">
            <a:extLst>
              <a:ext uri="{FF2B5EF4-FFF2-40B4-BE49-F238E27FC236}">
                <a16:creationId xmlns:a16="http://schemas.microsoft.com/office/drawing/2014/main" id="{AE97B100-E90E-0841-A5F8-6A34455B68F3}"/>
              </a:ext>
            </a:extLst>
          </p:cNvPr>
          <p:cNvPicPr>
            <a:picLocks noChangeAspect="1"/>
          </p:cNvPicPr>
          <p:nvPr/>
        </p:nvPicPr>
        <p:blipFill rotWithShape="1">
          <a:blip r:embed="rId3"/>
          <a:srcRect l="9197" r="9699" b="3"/>
          <a:stretch/>
        </p:blipFill>
        <p:spPr>
          <a:xfrm>
            <a:off x="125835" y="2962911"/>
            <a:ext cx="2314185" cy="3155238"/>
          </a:xfrm>
          <a:prstGeom prst="rect">
            <a:avLst/>
          </a:prstGeom>
        </p:spPr>
      </p:pic>
      <p:pic>
        <p:nvPicPr>
          <p:cNvPr id="9" name="Picture 8">
            <a:extLst>
              <a:ext uri="{FF2B5EF4-FFF2-40B4-BE49-F238E27FC236}">
                <a16:creationId xmlns:a16="http://schemas.microsoft.com/office/drawing/2014/main" id="{A8D873EF-A1B4-693A-78D2-0D7EFF785BCB}"/>
              </a:ext>
            </a:extLst>
          </p:cNvPr>
          <p:cNvPicPr>
            <a:picLocks noChangeAspect="1"/>
          </p:cNvPicPr>
          <p:nvPr/>
        </p:nvPicPr>
        <p:blipFill rotWithShape="1">
          <a:blip r:embed="rId4"/>
          <a:srcRect l="8731" r="9852" b="3"/>
          <a:stretch/>
        </p:blipFill>
        <p:spPr>
          <a:xfrm>
            <a:off x="2575696" y="2962911"/>
            <a:ext cx="2255462" cy="3155238"/>
          </a:xfrm>
          <a:prstGeom prst="rect">
            <a:avLst/>
          </a:prstGeom>
        </p:spPr>
      </p:pic>
      <p:pic>
        <p:nvPicPr>
          <p:cNvPr id="11" name="Picture 10">
            <a:extLst>
              <a:ext uri="{FF2B5EF4-FFF2-40B4-BE49-F238E27FC236}">
                <a16:creationId xmlns:a16="http://schemas.microsoft.com/office/drawing/2014/main" id="{27FC0EA0-4140-FCF3-B40C-B50424022251}"/>
              </a:ext>
            </a:extLst>
          </p:cNvPr>
          <p:cNvPicPr>
            <a:picLocks noChangeAspect="1"/>
          </p:cNvPicPr>
          <p:nvPr/>
        </p:nvPicPr>
        <p:blipFill rotWithShape="1">
          <a:blip r:embed="rId5"/>
          <a:srcRect l="8970" r="10199" b="-1"/>
          <a:stretch/>
        </p:blipFill>
        <p:spPr>
          <a:xfrm>
            <a:off x="4966833" y="2962911"/>
            <a:ext cx="2255462" cy="3155238"/>
          </a:xfrm>
          <a:prstGeom prst="rect">
            <a:avLst/>
          </a:prstGeom>
        </p:spPr>
      </p:pic>
      <p:pic>
        <p:nvPicPr>
          <p:cNvPr id="7" name="Picture 6">
            <a:extLst>
              <a:ext uri="{FF2B5EF4-FFF2-40B4-BE49-F238E27FC236}">
                <a16:creationId xmlns:a16="http://schemas.microsoft.com/office/drawing/2014/main" id="{B8A48E9C-2E62-550E-133F-9CEA189B8E33}"/>
              </a:ext>
            </a:extLst>
          </p:cNvPr>
          <p:cNvPicPr>
            <a:picLocks noChangeAspect="1"/>
          </p:cNvPicPr>
          <p:nvPr/>
        </p:nvPicPr>
        <p:blipFill rotWithShape="1">
          <a:blip r:embed="rId6"/>
          <a:srcRect l="9359" r="9263" b="4"/>
          <a:stretch/>
        </p:blipFill>
        <p:spPr>
          <a:xfrm>
            <a:off x="7357971" y="2962911"/>
            <a:ext cx="2255462" cy="3155238"/>
          </a:xfrm>
          <a:prstGeom prst="rect">
            <a:avLst/>
          </a:prstGeom>
        </p:spPr>
      </p:pic>
      <p:pic>
        <p:nvPicPr>
          <p:cNvPr id="5" name="Picture 4">
            <a:extLst>
              <a:ext uri="{FF2B5EF4-FFF2-40B4-BE49-F238E27FC236}">
                <a16:creationId xmlns:a16="http://schemas.microsoft.com/office/drawing/2014/main" id="{90305F45-CAAC-F4BE-9D4D-B2824A3A4073}"/>
              </a:ext>
            </a:extLst>
          </p:cNvPr>
          <p:cNvPicPr>
            <a:picLocks noChangeAspect="1"/>
          </p:cNvPicPr>
          <p:nvPr/>
        </p:nvPicPr>
        <p:blipFill rotWithShape="1">
          <a:blip r:embed="rId7"/>
          <a:srcRect l="9238" r="9969" b="3"/>
          <a:stretch/>
        </p:blipFill>
        <p:spPr>
          <a:xfrm>
            <a:off x="9749109" y="2962911"/>
            <a:ext cx="2255462" cy="3155238"/>
          </a:xfrm>
          <a:prstGeom prst="rect">
            <a:avLst/>
          </a:prstGeom>
        </p:spPr>
      </p:pic>
    </p:spTree>
    <p:extLst>
      <p:ext uri="{BB962C8B-B14F-4D97-AF65-F5344CB8AC3E}">
        <p14:creationId xmlns:p14="http://schemas.microsoft.com/office/powerpoint/2010/main" val="958569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DD53A8A-F7BD-F2F4-3453-A4CA45D07D88}"/>
              </a:ext>
            </a:extLst>
          </p:cNvPr>
          <p:cNvSpPr/>
          <p:nvPr/>
        </p:nvSpPr>
        <p:spPr>
          <a:xfrm>
            <a:off x="-23" y="-20280"/>
            <a:ext cx="4037841" cy="6888418"/>
          </a:xfrm>
          <a:prstGeom prst="rect">
            <a:avLst/>
          </a:prstGeom>
          <a:solidFill>
            <a:srgbClr val="E66C33"/>
          </a:solidFill>
          <a:ln>
            <a:solidFill>
              <a:srgbClr val="E66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DF9A1FF-570B-3452-EC8E-0F4E6BC712E9}"/>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What it means to be part of Coventry Safeguarding Children’s Partnership</a:t>
            </a:r>
          </a:p>
        </p:txBody>
      </p:sp>
      <p:sp>
        <p:nvSpPr>
          <p:cNvPr id="3" name="Content Placeholder 2">
            <a:extLst>
              <a:ext uri="{FF2B5EF4-FFF2-40B4-BE49-F238E27FC236}">
                <a16:creationId xmlns:a16="http://schemas.microsoft.com/office/drawing/2014/main" id="{8C39BFE7-9A33-FCD8-9EF0-AA75F79E25F0}"/>
              </a:ext>
            </a:extLst>
          </p:cNvPr>
          <p:cNvSpPr>
            <a:spLocks noGrp="1"/>
          </p:cNvSpPr>
          <p:nvPr>
            <p:ph idx="1"/>
          </p:nvPr>
        </p:nvSpPr>
        <p:spPr>
          <a:xfrm>
            <a:off x="4223231" y="161966"/>
            <a:ext cx="6505808" cy="3191809"/>
          </a:xfrm>
        </p:spPr>
        <p:txBody>
          <a:bodyPr anchor="ctr">
            <a:normAutofit/>
          </a:bodyPr>
          <a:lstStyle/>
          <a:p>
            <a:pPr marL="0" indent="0">
              <a:buNone/>
            </a:pPr>
            <a:r>
              <a:rPr lang="en-GB" sz="2000" dirty="0"/>
              <a:t>‘</a:t>
            </a:r>
            <a:r>
              <a:rPr lang="en-GB" sz="2000" i="1" dirty="0"/>
              <a:t>Keeping children in school and education is prioritised by partners as a protective factor. Partnership working is strong, intelligence is joined up and cohesiveness is the best it’s ever been’</a:t>
            </a:r>
          </a:p>
          <a:p>
            <a:pPr marL="0" indent="0">
              <a:buNone/>
            </a:pPr>
            <a:r>
              <a:rPr lang="en-GB" sz="2000" dirty="0"/>
              <a:t>(Headteacher March 2024)</a:t>
            </a:r>
            <a:endParaRPr lang="en-GB" sz="2000" i="1" dirty="0">
              <a:ea typeface="Calibri" panose="020F0502020204030204"/>
              <a:cs typeface="Calibri" panose="020F0502020204030204"/>
            </a:endParaRPr>
          </a:p>
        </p:txBody>
      </p:sp>
      <p:pic>
        <p:nvPicPr>
          <p:cNvPr id="4" name="Picture 2" descr="Coventry Safeguarding Children Partnership Newsletter - April 2023">
            <a:extLst>
              <a:ext uri="{FF2B5EF4-FFF2-40B4-BE49-F238E27FC236}">
                <a16:creationId xmlns:a16="http://schemas.microsoft.com/office/drawing/2014/main" id="{88ABDA27-5BEE-2A03-F037-FBF0A91656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4725" y="13317"/>
            <a:ext cx="1523121" cy="14978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68B04E-A55C-2CC3-976E-E52ECF0F2558}"/>
              </a:ext>
            </a:extLst>
          </p:cNvPr>
          <p:cNvSpPr txBox="1"/>
          <p:nvPr/>
        </p:nvSpPr>
        <p:spPr>
          <a:xfrm>
            <a:off x="4223231" y="3220621"/>
            <a:ext cx="778030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"The Partnership is a strong Partnership in Coventry, that focuses on different layers of multi-agency working. Early Help works really well specifically with primary &amp; secondary schools around early intervention. The Police Panel is also a useful tool that enables relationships to be enhanced and promote information sharing amongst the Partnership. Overall, Education has a clear view on how to safeguard children and work with Partners. The Partnership undertake Safeguarding Audits that education are heavily involved in which can assist with practice development" </a:t>
            </a:r>
            <a:br>
              <a:rPr kumimoji="0" lang="en-US" sz="2000" b="0" i="1"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b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Calibri"/>
              </a:rPr>
              <a:t>(Louise </a:t>
            </a:r>
            <a:r>
              <a:rPr kumimoji="0" lang="en-US" sz="2000" b="0" i="0" u="none" strike="noStrike" kern="1200" cap="none" spc="0" normalizeH="0" baseline="0" noProof="0" dirty="0" err="1">
                <a:ln>
                  <a:noFill/>
                </a:ln>
                <a:solidFill>
                  <a:prstClr val="black"/>
                </a:solidFill>
                <a:effectLst/>
                <a:uLnTx/>
                <a:uFillTx/>
                <a:latin typeface="Calibri" panose="020F0502020204030204"/>
                <a:ea typeface="Calibri"/>
                <a:cs typeface="Calibri"/>
              </a:rPr>
              <a:t>Kelman</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Calibri"/>
              </a:rPr>
              <a:t>, Headteacher March 2024)</a:t>
            </a:r>
            <a:endParaRPr kumimoji="0" lang="en-US" sz="2000" b="0" i="1"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3363701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white sign with black text and black text&#10;&#10;Description automatically generated">
            <a:extLst>
              <a:ext uri="{FF2B5EF4-FFF2-40B4-BE49-F238E27FC236}">
                <a16:creationId xmlns:a16="http://schemas.microsoft.com/office/drawing/2014/main" id="{EF0F4FD5-8E5D-B367-D043-C10F24490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3" y="818188"/>
            <a:ext cx="5221625" cy="5221625"/>
          </a:xfrm>
          <a:prstGeom prst="rect">
            <a:avLst/>
          </a:prstGeom>
        </p:spPr>
      </p:pic>
      <p:sp>
        <p:nvSpPr>
          <p:cNvPr id="3" name="Content Placeholder 2">
            <a:extLst>
              <a:ext uri="{FF2B5EF4-FFF2-40B4-BE49-F238E27FC236}">
                <a16:creationId xmlns:a16="http://schemas.microsoft.com/office/drawing/2014/main" id="{492A1A81-7BA2-09C6-0A98-AD481F431B99}"/>
              </a:ext>
            </a:extLst>
          </p:cNvPr>
          <p:cNvSpPr>
            <a:spLocks noGrp="1"/>
          </p:cNvSpPr>
          <p:nvPr>
            <p:ph idx="1"/>
          </p:nvPr>
        </p:nvSpPr>
        <p:spPr>
          <a:xfrm>
            <a:off x="6465676" y="1573786"/>
            <a:ext cx="4434721" cy="3710427"/>
          </a:xfrm>
        </p:spPr>
        <p:txBody>
          <a:bodyPr anchor="t">
            <a:normAutofit/>
          </a:bodyPr>
          <a:lstStyle/>
          <a:p>
            <a:pPr marL="0" indent="0">
              <a:buNone/>
            </a:pPr>
            <a:r>
              <a:rPr lang="en-GB" sz="2400">
                <a:solidFill>
                  <a:schemeClr val="tx1">
                    <a:alpha val="80000"/>
                  </a:schemeClr>
                </a:solidFill>
              </a:rPr>
              <a:t>‘</a:t>
            </a:r>
            <a:r>
              <a:rPr lang="en-GB" sz="2400" i="1">
                <a:solidFill>
                  <a:schemeClr val="tx1">
                    <a:alpha val="80000"/>
                  </a:schemeClr>
                </a:solidFill>
              </a:rPr>
              <a:t>Strategic partnerships with the local authority are strong. There is constructive challenge, training and auditing that leads to improved multi-agency working with colleagues in health, education and the police service and throughout the safeguarding partnership</a:t>
            </a:r>
            <a:r>
              <a:rPr lang="en-GB" sz="2400">
                <a:solidFill>
                  <a:schemeClr val="tx1">
                    <a:alpha val="80000"/>
                  </a:schemeClr>
                </a:solidFill>
              </a:rPr>
              <a:t>.’ Ofsted 2022</a:t>
            </a:r>
            <a:endParaRPr lang="en-GB" sz="2400" dirty="0">
              <a:solidFill>
                <a:schemeClr val="tx1">
                  <a:alpha val="80000"/>
                </a:schemeClr>
              </a:solidFill>
            </a:endParaRP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886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D9BD648-E44D-47C0-80B7-DA2612F00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4946650"/>
            <a:ext cx="5049838" cy="795338"/>
          </a:xfrm>
          <a:prstGeom prst="rect">
            <a:avLst/>
          </a:prstGeom>
          <a:extLst>
            <a:ext uri="{909E8E84-426E-40DD-AFC4-6F175D3DCCD1}">
              <a14:hiddenFill xmlns:a14="http://schemas.microsoft.com/office/drawing/2010/main">
                <a:solidFill>
                  <a:srgbClr val="FFFFFF"/>
                </a:solidFill>
              </a14:hiddenFill>
            </a:ext>
          </a:extLst>
        </p:spPr>
      </p:pic>
      <p:sp>
        <p:nvSpPr>
          <p:cNvPr id="11" name="Title 2">
            <a:extLst>
              <a:ext uri="{FF2B5EF4-FFF2-40B4-BE49-F238E27FC236}">
                <a16:creationId xmlns:a16="http://schemas.microsoft.com/office/drawing/2014/main" id="{B8866A11-52A0-4120-9871-00494EFB6EAE}"/>
              </a:ext>
            </a:extLst>
          </p:cNvPr>
          <p:cNvSpPr>
            <a:spLocks noGrp="1"/>
          </p:cNvSpPr>
          <p:nvPr>
            <p:ph type="title"/>
          </p:nvPr>
        </p:nvSpPr>
        <p:spPr>
          <a:xfrm>
            <a:off x="1286932" y="1204109"/>
            <a:ext cx="10023398" cy="857894"/>
          </a:xfrm>
        </p:spPr>
        <p:txBody>
          <a:bodyPr vert="horz" lIns="91440" tIns="45720" rIns="91440" bIns="45720" rtlCol="0" anchor="ctr">
            <a:normAutofit/>
          </a:bodyPr>
          <a:lstStyle/>
          <a:p>
            <a:pPr algn="l" eaLnBrk="1" hangingPunct="1">
              <a:lnSpc>
                <a:spcPct val="90000"/>
              </a:lnSpc>
            </a:pPr>
            <a:r>
              <a:rPr lang="en-US" sz="4000" b="1" kern="1200">
                <a:solidFill>
                  <a:srgbClr val="FFFFFF"/>
                </a:solidFill>
                <a:latin typeface="+mj-lt"/>
                <a:ea typeface="+mj-ea"/>
                <a:cs typeface="+mj-cs"/>
              </a:rPr>
              <a:t>Education Services– Key Figures</a:t>
            </a:r>
          </a:p>
        </p:txBody>
      </p:sp>
      <p:pic>
        <p:nvPicPr>
          <p:cNvPr id="7" name="Picture 2">
            <a:extLst>
              <a:ext uri="{FF2B5EF4-FFF2-40B4-BE49-F238E27FC236}">
                <a16:creationId xmlns:a16="http://schemas.microsoft.com/office/drawing/2014/main" id="{C33D5C96-1100-4451-80BD-81FB60A45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4982442"/>
            <a:ext cx="12164291" cy="18755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DCA79B-01E5-4DA2-9838-25E15BCC9803}"/>
              </a:ext>
            </a:extLst>
          </p:cNvPr>
          <p:cNvSpPr txBox="1"/>
          <p:nvPr/>
        </p:nvSpPr>
        <p:spPr>
          <a:xfrm>
            <a:off x="2138620" y="342665"/>
            <a:ext cx="7826929" cy="76944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Calibri" panose="020F0502020204030204"/>
                <a:ea typeface="+mn-ea"/>
                <a:cs typeface="+mn-cs"/>
              </a:rPr>
              <a:t>Education Services – Key Figures</a:t>
            </a:r>
          </a:p>
        </p:txBody>
      </p:sp>
      <p:graphicFrame>
        <p:nvGraphicFramePr>
          <p:cNvPr id="17" name="TextBox 2">
            <a:extLst>
              <a:ext uri="{FF2B5EF4-FFF2-40B4-BE49-F238E27FC236}">
                <a16:creationId xmlns:a16="http://schemas.microsoft.com/office/drawing/2014/main" id="{E47B308F-63FD-E61B-111F-AFE25C5140AF}"/>
              </a:ext>
            </a:extLst>
          </p:cNvPr>
          <p:cNvGraphicFramePr/>
          <p:nvPr>
            <p:extLst>
              <p:ext uri="{D42A27DB-BD31-4B8C-83A1-F6EECF244321}">
                <p14:modId xmlns:p14="http://schemas.microsoft.com/office/powerpoint/2010/main" val="327655200"/>
              </p:ext>
            </p:extLst>
          </p:nvPr>
        </p:nvGraphicFramePr>
        <p:xfrm>
          <a:off x="167779" y="1204109"/>
          <a:ext cx="11836867" cy="3765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7380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2" name="Rectangle 104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Rectangle 103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1" name="Rectangle 104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Rectangle 104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AB48B10-69E9-9816-B3E0-60C32B50E4DB}"/>
              </a:ext>
            </a:extLst>
          </p:cNvPr>
          <p:cNvSpPr>
            <a:spLocks noGrp="1"/>
          </p:cNvSpPr>
          <p:nvPr>
            <p:ph idx="1"/>
          </p:nvPr>
        </p:nvSpPr>
        <p:spPr>
          <a:xfrm>
            <a:off x="4436584" y="770432"/>
            <a:ext cx="3025303" cy="5546047"/>
          </a:xfrm>
        </p:spPr>
        <p:txBody>
          <a:bodyPr anchor="ctr">
            <a:normAutofit/>
          </a:bodyPr>
          <a:lstStyle/>
          <a:p>
            <a:r>
              <a:rPr lang="en-GB" sz="2000" dirty="0"/>
              <a:t>Coventry Safeguarding Children’s Partnership Board, Sub- Groups</a:t>
            </a:r>
            <a:endParaRPr lang="en-US" sz="2000" dirty="0"/>
          </a:p>
          <a:p>
            <a:r>
              <a:rPr lang="en-GB" sz="2000" dirty="0">
                <a:cs typeface="Calibri"/>
              </a:rPr>
              <a:t>DSL's Forum</a:t>
            </a:r>
            <a:endParaRPr lang="en-GB" sz="2000" dirty="0"/>
          </a:p>
          <a:p>
            <a:r>
              <a:rPr lang="en-GB" sz="2000" dirty="0">
                <a:cs typeface="Calibri"/>
              </a:rPr>
              <a:t>Headteachers Forum</a:t>
            </a:r>
            <a:endParaRPr lang="en-GB" sz="2000" dirty="0"/>
          </a:p>
          <a:p>
            <a:r>
              <a:rPr lang="en-GB" sz="2000" dirty="0">
                <a:cs typeface="Calibri"/>
              </a:rPr>
              <a:t>Safeguarding Together Action Group</a:t>
            </a:r>
            <a:endParaRPr lang="en-GB" sz="2000" dirty="0"/>
          </a:p>
          <a:p>
            <a:r>
              <a:rPr lang="en-GB" sz="2000" dirty="0"/>
              <a:t>Coventry Education Partnership</a:t>
            </a:r>
            <a:endParaRPr lang="en-GB" sz="2000" dirty="0">
              <a:cs typeface="Calibri"/>
            </a:endParaRPr>
          </a:p>
          <a:p>
            <a:pPr lvl="1">
              <a:buFont typeface="Courier New" panose="020B0604020202020204" pitchFamily="34" charset="0"/>
              <a:buChar char="o"/>
            </a:pPr>
            <a:r>
              <a:rPr lang="en-GB" sz="2000" dirty="0"/>
              <a:t>Secondary Partnership</a:t>
            </a:r>
            <a:endParaRPr lang="en-GB" sz="2000" dirty="0">
              <a:cs typeface="Calibri"/>
            </a:endParaRPr>
          </a:p>
          <a:p>
            <a:pPr lvl="1">
              <a:buFont typeface="Courier New" panose="020B0604020202020204" pitchFamily="34" charset="0"/>
              <a:buChar char="o"/>
            </a:pPr>
            <a:r>
              <a:rPr lang="en-GB" sz="2000" dirty="0"/>
              <a:t>Primary Partnership</a:t>
            </a:r>
            <a:endParaRPr lang="en-GB" sz="2000" dirty="0">
              <a:cs typeface="Calibri"/>
            </a:endParaRPr>
          </a:p>
          <a:p>
            <a:r>
              <a:rPr lang="en-GB" sz="2000" dirty="0"/>
              <a:t>Police and Schools panels</a:t>
            </a:r>
          </a:p>
        </p:txBody>
      </p:sp>
      <p:sp>
        <p:nvSpPr>
          <p:cNvPr id="4" name="Rectangle 3">
            <a:extLst>
              <a:ext uri="{FF2B5EF4-FFF2-40B4-BE49-F238E27FC236}">
                <a16:creationId xmlns:a16="http://schemas.microsoft.com/office/drawing/2014/main" id="{87A45B6C-942F-EC71-85D2-F1F04FA1624D}"/>
              </a:ext>
            </a:extLst>
          </p:cNvPr>
          <p:cNvSpPr/>
          <p:nvPr/>
        </p:nvSpPr>
        <p:spPr>
          <a:xfrm>
            <a:off x="-17" y="10137"/>
            <a:ext cx="4037841" cy="6857995"/>
          </a:xfrm>
          <a:prstGeom prst="rect">
            <a:avLst/>
          </a:prstGeom>
          <a:solidFill>
            <a:srgbClr val="E66C33"/>
          </a:solidFill>
          <a:ln>
            <a:solidFill>
              <a:srgbClr val="E66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Image result for coventry safeguarding children's partnership">
            <a:extLst>
              <a:ext uri="{FF2B5EF4-FFF2-40B4-BE49-F238E27FC236}">
                <a16:creationId xmlns:a16="http://schemas.microsoft.com/office/drawing/2014/main" id="{7DA51D17-604A-F6B1-807E-5FB4A678C8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09502" y="767564"/>
            <a:ext cx="3615776" cy="5334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493907-261D-1772-9790-2FF194DD2BC7}"/>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Our forums</a:t>
            </a:r>
          </a:p>
        </p:txBody>
      </p:sp>
    </p:spTree>
    <p:extLst>
      <p:ext uri="{BB962C8B-B14F-4D97-AF65-F5344CB8AC3E}">
        <p14:creationId xmlns:p14="http://schemas.microsoft.com/office/powerpoint/2010/main" val="3496697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Coventry Safeguarding Children Partnership Newsletter - April 2023">
            <a:extLst>
              <a:ext uri="{FF2B5EF4-FFF2-40B4-BE49-F238E27FC236}">
                <a16:creationId xmlns:a16="http://schemas.microsoft.com/office/drawing/2014/main" id="{CAFA24C4-64AD-A6F3-CA72-371F2C44D3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09502" y="1651050"/>
            <a:ext cx="3615776" cy="35677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405A76A7-71DE-15B9-FCFB-3B7EBCD53C7C}"/>
              </a:ext>
            </a:extLst>
          </p:cNvPr>
          <p:cNvGraphicFramePr>
            <a:graphicFrameLocks noGrp="1"/>
          </p:cNvGraphicFramePr>
          <p:nvPr>
            <p:ph idx="1"/>
            <p:extLst>
              <p:ext uri="{D42A27DB-BD31-4B8C-83A1-F6EECF244321}">
                <p14:modId xmlns:p14="http://schemas.microsoft.com/office/powerpoint/2010/main" val="2253075195"/>
              </p:ext>
            </p:extLst>
          </p:nvPr>
        </p:nvGraphicFramePr>
        <p:xfrm>
          <a:off x="4400543" y="313578"/>
          <a:ext cx="3390914" cy="59752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2DC46A95-3DD1-1D1F-B6EE-8FAB5119C1C1}"/>
              </a:ext>
            </a:extLst>
          </p:cNvPr>
          <p:cNvSpPr/>
          <p:nvPr/>
        </p:nvSpPr>
        <p:spPr>
          <a:xfrm>
            <a:off x="-17" y="10137"/>
            <a:ext cx="4037841" cy="6857995"/>
          </a:xfrm>
          <a:prstGeom prst="rect">
            <a:avLst/>
          </a:prstGeom>
          <a:solidFill>
            <a:srgbClr val="E66C33"/>
          </a:solidFill>
          <a:ln>
            <a:solidFill>
              <a:srgbClr val="E66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F7A04E9-8E22-CEF0-20BE-A700CE17B237}"/>
              </a:ext>
            </a:extLst>
          </p:cNvPr>
          <p:cNvSpPr>
            <a:spLocks noGrp="1"/>
          </p:cNvSpPr>
          <p:nvPr>
            <p:ph type="title"/>
          </p:nvPr>
        </p:nvSpPr>
        <p:spPr>
          <a:xfrm>
            <a:off x="167780" y="586855"/>
            <a:ext cx="3500308" cy="3387497"/>
          </a:xfrm>
        </p:spPr>
        <p:txBody>
          <a:bodyPr anchor="b">
            <a:normAutofit/>
          </a:bodyPr>
          <a:lstStyle/>
          <a:p>
            <a:pPr algn="r"/>
            <a:r>
              <a:rPr lang="en-GB" sz="4000" dirty="0">
                <a:solidFill>
                  <a:srgbClr val="FFFFFF"/>
                </a:solidFill>
              </a:rPr>
              <a:t>Filling the gaps</a:t>
            </a:r>
          </a:p>
        </p:txBody>
      </p:sp>
    </p:spTree>
    <p:extLst>
      <p:ext uri="{BB962C8B-B14F-4D97-AF65-F5344CB8AC3E}">
        <p14:creationId xmlns:p14="http://schemas.microsoft.com/office/powerpoint/2010/main" val="340724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BCCB-BD26-14B8-189F-E9DFDF11CC9D}"/>
              </a:ext>
            </a:extLst>
          </p:cNvPr>
          <p:cNvSpPr>
            <a:spLocks noGrp="1"/>
          </p:cNvSpPr>
          <p:nvPr>
            <p:ph type="title"/>
          </p:nvPr>
        </p:nvSpPr>
        <p:spPr/>
        <p:txBody>
          <a:bodyPr/>
          <a:lstStyle/>
          <a:p>
            <a:r>
              <a:rPr lang="en-GB" b="1" dirty="0">
                <a:solidFill>
                  <a:srgbClr val="8A54F6"/>
                </a:solidFill>
                <a:latin typeface="Calibri" panose="020F0502020204030204" pitchFamily="34" charset="0"/>
                <a:cs typeface="Calibri" panose="020F0502020204030204" pitchFamily="34" charset="0"/>
              </a:rPr>
              <a:t>Housekeeping</a:t>
            </a:r>
          </a:p>
        </p:txBody>
      </p:sp>
      <p:pic>
        <p:nvPicPr>
          <p:cNvPr id="4" name="Picture 3" descr="A map of the united kingdom&#10;&#10;Description automatically generated">
            <a:extLst>
              <a:ext uri="{FF2B5EF4-FFF2-40B4-BE49-F238E27FC236}">
                <a16:creationId xmlns:a16="http://schemas.microsoft.com/office/drawing/2014/main" id="{980AE9F2-7341-083B-8CDD-0DD755A99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15" y="278927"/>
            <a:ext cx="2510285" cy="1363541"/>
          </a:xfrm>
          <a:prstGeom prst="rect">
            <a:avLst/>
          </a:prstGeom>
        </p:spPr>
      </p:pic>
      <p:grpSp>
        <p:nvGrpSpPr>
          <p:cNvPr id="5" name="Group 4">
            <a:extLst>
              <a:ext uri="{FF2B5EF4-FFF2-40B4-BE49-F238E27FC236}">
                <a16:creationId xmlns:a16="http://schemas.microsoft.com/office/drawing/2014/main" id="{ECA335FA-4273-0FF0-1FB6-E67A9520CEF2}"/>
              </a:ext>
            </a:extLst>
          </p:cNvPr>
          <p:cNvGrpSpPr/>
          <p:nvPr/>
        </p:nvGrpSpPr>
        <p:grpSpPr>
          <a:xfrm>
            <a:off x="2014407" y="2036640"/>
            <a:ext cx="8084250" cy="3989348"/>
            <a:chOff x="1598881" y="1487214"/>
            <a:chExt cx="8084250" cy="3989348"/>
          </a:xfrm>
        </p:grpSpPr>
        <p:pic>
          <p:nvPicPr>
            <p:cNvPr id="6" name="Picture 5" descr="A cup of tea with cookies&#10;&#10;Description automatically generated with low confidence">
              <a:extLst>
                <a:ext uri="{FF2B5EF4-FFF2-40B4-BE49-F238E27FC236}">
                  <a16:creationId xmlns:a16="http://schemas.microsoft.com/office/drawing/2014/main" id="{AA3D1C75-E7CB-D6DC-BC5A-20927423687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58316" y="1487214"/>
              <a:ext cx="1800000" cy="1800000"/>
            </a:xfrm>
            <a:prstGeom prst="rect">
              <a:avLst/>
            </a:prstGeom>
            <a:ln>
              <a:solidFill>
                <a:schemeClr val="bg1">
                  <a:lumMod val="50000"/>
                </a:schemeClr>
              </a:solidFill>
            </a:ln>
            <a:scene3d>
              <a:camera prst="orthographicFront"/>
              <a:lightRig rig="threePt" dir="t"/>
            </a:scene3d>
            <a:sp3d>
              <a:bevelT/>
            </a:sp3d>
          </p:spPr>
        </p:pic>
        <p:pic>
          <p:nvPicPr>
            <p:cNvPr id="7" name="Picture 6" descr="A set of kitchen utensils&#10;&#10;Description automatically generated with medium confidence">
              <a:extLst>
                <a:ext uri="{FF2B5EF4-FFF2-40B4-BE49-F238E27FC236}">
                  <a16:creationId xmlns:a16="http://schemas.microsoft.com/office/drawing/2014/main" id="{5BF27676-917E-478A-7ECD-86C8DB895BBD}"/>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720544" y="1487214"/>
              <a:ext cx="1800000" cy="1800000"/>
            </a:xfrm>
            <a:prstGeom prst="rect">
              <a:avLst/>
            </a:prstGeom>
            <a:ln>
              <a:solidFill>
                <a:schemeClr val="bg1">
                  <a:lumMod val="50000"/>
                </a:schemeClr>
              </a:solidFill>
            </a:ln>
            <a:scene3d>
              <a:camera prst="orthographicFront"/>
              <a:lightRig rig="threePt" dir="t"/>
            </a:scene3d>
            <a:sp3d>
              <a:bevelT/>
            </a:sp3d>
          </p:spPr>
        </p:pic>
        <p:pic>
          <p:nvPicPr>
            <p:cNvPr id="8" name="Picture 7" descr="Icon&#10;&#10;Description automatically generated">
              <a:extLst>
                <a:ext uri="{FF2B5EF4-FFF2-40B4-BE49-F238E27FC236}">
                  <a16:creationId xmlns:a16="http://schemas.microsoft.com/office/drawing/2014/main" id="{F549AB60-D5F9-B064-0FEE-778561651439}"/>
                </a:ext>
              </a:extLst>
            </p:cNvPr>
            <p:cNvPicPr>
              <a:picLocks/>
            </p:cNvPicPr>
            <p:nvPr/>
          </p:nvPicPr>
          <p:blipFill rotWithShape="1">
            <a:blip r:embed="rId5">
              <a:extLst>
                <a:ext uri="{28A0092B-C50C-407E-A947-70E740481C1C}">
                  <a14:useLocalDpi xmlns:a14="http://schemas.microsoft.com/office/drawing/2010/main" val="0"/>
                </a:ext>
              </a:extLst>
            </a:blip>
            <a:srcRect l="2091" t="11858" r="3861" b="7067"/>
            <a:stretch/>
          </p:blipFill>
          <p:spPr>
            <a:xfrm>
              <a:off x="5782772" y="1487214"/>
              <a:ext cx="1800000" cy="1800000"/>
            </a:xfrm>
            <a:prstGeom prst="rect">
              <a:avLst/>
            </a:prstGeom>
            <a:ln>
              <a:solidFill>
                <a:schemeClr val="bg1">
                  <a:lumMod val="50000"/>
                </a:schemeClr>
              </a:solidFill>
            </a:ln>
            <a:scene3d>
              <a:camera prst="orthographicFront"/>
              <a:lightRig rig="threePt" dir="t"/>
            </a:scene3d>
            <a:sp3d>
              <a:bevelT/>
            </a:sp3d>
          </p:spPr>
        </p:pic>
        <p:pic>
          <p:nvPicPr>
            <p:cNvPr id="9" name="Picture 8" descr="Icon&#10;&#10;Description automatically generated">
              <a:extLst>
                <a:ext uri="{FF2B5EF4-FFF2-40B4-BE49-F238E27FC236}">
                  <a16:creationId xmlns:a16="http://schemas.microsoft.com/office/drawing/2014/main" id="{49F5CF5E-D29F-663A-8D1F-01507F26365C}"/>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844999" y="1487214"/>
              <a:ext cx="1800000" cy="1800000"/>
            </a:xfrm>
            <a:prstGeom prst="rect">
              <a:avLst/>
            </a:prstGeom>
            <a:ln>
              <a:solidFill>
                <a:schemeClr val="bg1">
                  <a:lumMod val="50000"/>
                </a:schemeClr>
              </a:solidFill>
            </a:ln>
            <a:scene3d>
              <a:camera prst="orthographicFront"/>
              <a:lightRig rig="threePt" dir="t"/>
            </a:scene3d>
            <a:sp3d>
              <a:bevelT/>
            </a:sp3d>
          </p:spPr>
        </p:pic>
        <p:pic>
          <p:nvPicPr>
            <p:cNvPr id="10" name="Picture 9" descr="Text&#10;&#10;Description automatically generated">
              <a:extLst>
                <a:ext uri="{FF2B5EF4-FFF2-40B4-BE49-F238E27FC236}">
                  <a16:creationId xmlns:a16="http://schemas.microsoft.com/office/drawing/2014/main" id="{346F784F-B568-67C6-BA47-E22D916E2E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8881" y="3676562"/>
              <a:ext cx="1800000" cy="1800000"/>
            </a:xfrm>
            <a:prstGeom prst="rect">
              <a:avLst/>
            </a:prstGeom>
            <a:ln>
              <a:solidFill>
                <a:schemeClr val="bg1">
                  <a:lumMod val="50000"/>
                </a:schemeClr>
              </a:solidFill>
            </a:ln>
            <a:scene3d>
              <a:camera prst="orthographicFront"/>
              <a:lightRig rig="threePt" dir="t"/>
            </a:scene3d>
            <a:sp3d>
              <a:bevelT/>
            </a:sp3d>
          </p:spPr>
        </p:pic>
        <p:pic>
          <p:nvPicPr>
            <p:cNvPr id="11" name="Picture 10" descr="A picture containing text&#10;&#10;Description automatically generated">
              <a:extLst>
                <a:ext uri="{FF2B5EF4-FFF2-40B4-BE49-F238E27FC236}">
                  <a16:creationId xmlns:a16="http://schemas.microsoft.com/office/drawing/2014/main" id="{1573A49B-95FF-25F3-A3D7-E0984A8481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2772" y="3676562"/>
              <a:ext cx="1800000" cy="1800000"/>
            </a:xfrm>
            <a:prstGeom prst="rect">
              <a:avLst/>
            </a:prstGeom>
            <a:ln>
              <a:solidFill>
                <a:schemeClr val="bg1">
                  <a:lumMod val="50000"/>
                </a:schemeClr>
              </a:solidFill>
            </a:ln>
            <a:scene3d>
              <a:camera prst="orthographicFront"/>
              <a:lightRig rig="threePt" dir="t"/>
            </a:scene3d>
            <a:sp3d>
              <a:bevelT/>
            </a:sp3d>
          </p:spPr>
        </p:pic>
        <p:pic>
          <p:nvPicPr>
            <p:cNvPr id="12" name="Picture 11" descr="A picture containing text, clock, gauge, device&#10;&#10;Description automatically generated">
              <a:extLst>
                <a:ext uri="{FF2B5EF4-FFF2-40B4-BE49-F238E27FC236}">
                  <a16:creationId xmlns:a16="http://schemas.microsoft.com/office/drawing/2014/main" id="{03A89467-D96F-B2EA-C883-9898A9B7D0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3131" y="3676562"/>
              <a:ext cx="1800000" cy="1800000"/>
            </a:xfrm>
            <a:prstGeom prst="rect">
              <a:avLst/>
            </a:prstGeom>
            <a:ln>
              <a:solidFill>
                <a:schemeClr val="bg1">
                  <a:lumMod val="50000"/>
                </a:schemeClr>
              </a:solidFill>
            </a:ln>
            <a:scene3d>
              <a:camera prst="orthographicFront"/>
              <a:lightRig rig="threePt" dir="t"/>
            </a:scene3d>
            <a:sp3d>
              <a:bevelT/>
            </a:sp3d>
          </p:spPr>
        </p:pic>
        <p:pic>
          <p:nvPicPr>
            <p:cNvPr id="13" name="Graphic 12" descr="Siren with solid fill">
              <a:extLst>
                <a:ext uri="{FF2B5EF4-FFF2-40B4-BE49-F238E27FC236}">
                  <a16:creationId xmlns:a16="http://schemas.microsoft.com/office/drawing/2014/main" id="{EA5F102E-6DE5-467C-181C-0A9E31B0C5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90489" y="3691329"/>
              <a:ext cx="1187923" cy="1187923"/>
            </a:xfrm>
            <a:prstGeom prst="rect">
              <a:avLst/>
            </a:prstGeom>
          </p:spPr>
        </p:pic>
        <p:sp>
          <p:nvSpPr>
            <p:cNvPr id="14" name="TextBox 13">
              <a:extLst>
                <a:ext uri="{FF2B5EF4-FFF2-40B4-BE49-F238E27FC236}">
                  <a16:creationId xmlns:a16="http://schemas.microsoft.com/office/drawing/2014/main" id="{21914FF0-32B4-54D7-F64B-C1FCD10A0CEE}"/>
                </a:ext>
              </a:extLst>
            </p:cNvPr>
            <p:cNvSpPr txBox="1"/>
            <p:nvPr/>
          </p:nvSpPr>
          <p:spPr>
            <a:xfrm>
              <a:off x="3516848" y="4903450"/>
              <a:ext cx="2207392" cy="461665"/>
            </a:xfrm>
            <a:prstGeom prst="rect">
              <a:avLst/>
            </a:prstGeom>
            <a:noFill/>
          </p:spPr>
          <p:txBody>
            <a:bodyPr wrap="square">
              <a:spAutoFit/>
            </a:bodyPr>
            <a:lstStyle/>
            <a:p>
              <a:pPr algn="ctr"/>
              <a:r>
                <a:rPr lang="en-GB" sz="2400" b="1" dirty="0">
                  <a:solidFill>
                    <a:srgbClr val="FF0000"/>
                  </a:solidFill>
                  <a:highlight>
                    <a:srgbClr val="FFFF00"/>
                  </a:highlight>
                  <a:latin typeface="Calibri" panose="020F0502020204030204" pitchFamily="34" charset="0"/>
                  <a:cs typeface="Calibri" panose="020F0502020204030204" pitchFamily="34" charset="0"/>
                </a:rPr>
                <a:t>CHECK</a:t>
              </a:r>
            </a:p>
          </p:txBody>
        </p:sp>
        <p:sp>
          <p:nvSpPr>
            <p:cNvPr id="15" name="TextBox 14">
              <a:extLst>
                <a:ext uri="{FF2B5EF4-FFF2-40B4-BE49-F238E27FC236}">
                  <a16:creationId xmlns:a16="http://schemas.microsoft.com/office/drawing/2014/main" id="{BD4247EE-CC67-4A35-69B4-495BC9DEDDE5}"/>
                </a:ext>
              </a:extLst>
            </p:cNvPr>
            <p:cNvSpPr txBox="1"/>
            <p:nvPr/>
          </p:nvSpPr>
          <p:spPr>
            <a:xfrm>
              <a:off x="3690826" y="3676562"/>
              <a:ext cx="1800000" cy="1800000"/>
            </a:xfrm>
            <a:prstGeom prst="rect">
              <a:avLst/>
            </a:prstGeom>
            <a:noFill/>
            <a:ln>
              <a:solidFill>
                <a:schemeClr val="tx1"/>
              </a:solidFill>
            </a:ln>
            <a:scene3d>
              <a:camera prst="orthographicFront"/>
              <a:lightRig rig="threePt" dir="t"/>
            </a:scene3d>
            <a:sp3d>
              <a:bevelT/>
            </a:sp3d>
          </p:spPr>
          <p:txBody>
            <a:bodyPr wrap="square" rtlCol="0">
              <a:spAutoFit/>
            </a:bodyPr>
            <a:lstStyle/>
            <a:p>
              <a:endParaRPr lang="en-GB" dirty="0"/>
            </a:p>
          </p:txBody>
        </p:sp>
      </p:grpSp>
      <p:sp>
        <p:nvSpPr>
          <p:cNvPr id="16" name="Rectangle 15">
            <a:extLst>
              <a:ext uri="{FF2B5EF4-FFF2-40B4-BE49-F238E27FC236}">
                <a16:creationId xmlns:a16="http://schemas.microsoft.com/office/drawing/2014/main" id="{63CFC024-8365-C06D-892E-478AABB9B06B}"/>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8286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FA95395-A5E0-4802-0A99-5A051B5FDA3B}"/>
              </a:ext>
            </a:extLst>
          </p:cNvPr>
          <p:cNvGraphicFramePr>
            <a:graphicFrameLocks noGrp="1"/>
          </p:cNvGraphicFramePr>
          <p:nvPr>
            <p:ph idx="1"/>
            <p:extLst>
              <p:ext uri="{D42A27DB-BD31-4B8C-83A1-F6EECF244321}">
                <p14:modId xmlns:p14="http://schemas.microsoft.com/office/powerpoint/2010/main" val="3838620994"/>
              </p:ext>
            </p:extLst>
          </p:nvPr>
        </p:nvGraphicFramePr>
        <p:xfrm>
          <a:off x="4038935" y="666114"/>
          <a:ext cx="4115233"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oventry Safeguarding Children Partnership Newsletter - April 2023">
            <a:extLst>
              <a:ext uri="{FF2B5EF4-FFF2-40B4-BE49-F238E27FC236}">
                <a16:creationId xmlns:a16="http://schemas.microsoft.com/office/drawing/2014/main" id="{B54BF098-C36A-3BC4-8D32-ED34463770B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09502" y="1651050"/>
            <a:ext cx="3615776" cy="35677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DDEDBFD-392C-6226-A535-E5037F19FA93}"/>
              </a:ext>
            </a:extLst>
          </p:cNvPr>
          <p:cNvSpPr/>
          <p:nvPr/>
        </p:nvSpPr>
        <p:spPr>
          <a:xfrm>
            <a:off x="-17" y="10137"/>
            <a:ext cx="4037841" cy="6857995"/>
          </a:xfrm>
          <a:prstGeom prst="rect">
            <a:avLst/>
          </a:prstGeom>
          <a:solidFill>
            <a:srgbClr val="E66C33"/>
          </a:solidFill>
          <a:ln>
            <a:solidFill>
              <a:srgbClr val="E66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AF40A78-1FAB-1934-65D3-D648A35C2239}"/>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Impacts</a:t>
            </a:r>
          </a:p>
        </p:txBody>
      </p:sp>
    </p:spTree>
    <p:extLst>
      <p:ext uri="{BB962C8B-B14F-4D97-AF65-F5344CB8AC3E}">
        <p14:creationId xmlns:p14="http://schemas.microsoft.com/office/powerpoint/2010/main" val="1685763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4ED2-71C4-A400-AD7A-3388E9C02B3E}"/>
              </a:ext>
            </a:extLst>
          </p:cNvPr>
          <p:cNvSpPr>
            <a:spLocks noGrp="1"/>
          </p:cNvSpPr>
          <p:nvPr>
            <p:ph type="title"/>
          </p:nvPr>
        </p:nvSpPr>
        <p:spPr>
          <a:xfrm>
            <a:off x="361122" y="5080233"/>
            <a:ext cx="10515600" cy="1325563"/>
          </a:xfrm>
        </p:spPr>
        <p:txBody>
          <a:bodyPr/>
          <a:lstStyle/>
          <a:p>
            <a:r>
              <a:rPr lang="en-GB" b="1" dirty="0">
                <a:solidFill>
                  <a:srgbClr val="8A54F6"/>
                </a:solidFill>
                <a:latin typeface="Calibri" panose="020F0502020204030204" pitchFamily="34" charset="0"/>
                <a:cs typeface="Calibri" panose="020F0502020204030204" pitchFamily="34" charset="0"/>
              </a:rPr>
              <a:t>Lunch, Networking &amp; Light </a:t>
            </a:r>
            <a:br>
              <a:rPr lang="en-GB" b="1" dirty="0">
                <a:solidFill>
                  <a:srgbClr val="8A54F6"/>
                </a:solidFill>
                <a:latin typeface="Calibri" panose="020F0502020204030204" pitchFamily="34" charset="0"/>
                <a:cs typeface="Calibri" panose="020F0502020204030204" pitchFamily="34" charset="0"/>
              </a:rPr>
            </a:br>
            <a:r>
              <a:rPr lang="en-GB" b="1" dirty="0">
                <a:solidFill>
                  <a:srgbClr val="8A54F6"/>
                </a:solidFill>
                <a:latin typeface="Calibri" panose="020F0502020204030204" pitchFamily="34" charset="0"/>
                <a:cs typeface="Calibri" panose="020F0502020204030204" pitchFamily="34" charset="0"/>
              </a:rPr>
              <a:t>Refreshments</a:t>
            </a:r>
          </a:p>
        </p:txBody>
      </p:sp>
      <p:sp>
        <p:nvSpPr>
          <p:cNvPr id="5" name="Rectangle 4">
            <a:extLst>
              <a:ext uri="{FF2B5EF4-FFF2-40B4-BE49-F238E27FC236}">
                <a16:creationId xmlns:a16="http://schemas.microsoft.com/office/drawing/2014/main" id="{42394EF7-FBDE-0ED0-B5E1-AB52B58FD77C}"/>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descr="Cup and saucer on table">
            <a:extLst>
              <a:ext uri="{FF2B5EF4-FFF2-40B4-BE49-F238E27FC236}">
                <a16:creationId xmlns:a16="http://schemas.microsoft.com/office/drawing/2014/main" id="{A0BA3864-59FA-07E7-3BDD-115BFC5278E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697" r="-2" b="3298"/>
          <a:stretch/>
        </p:blipFill>
        <p:spPr bwMode="auto">
          <a:xfrm>
            <a:off x="111502" y="184077"/>
            <a:ext cx="11968996" cy="4005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940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02FCE-335B-C3B0-ABA8-E5C04E5B3ACF}"/>
              </a:ext>
            </a:extLst>
          </p:cNvPr>
          <p:cNvSpPr>
            <a:spLocks noGrp="1"/>
          </p:cNvSpPr>
          <p:nvPr>
            <p:ph type="ctrTitle"/>
          </p:nvPr>
        </p:nvSpPr>
        <p:spPr/>
        <p:txBody>
          <a:bodyPr/>
          <a:lstStyle/>
          <a:p>
            <a:r>
              <a:rPr lang="en-GB" sz="4400" b="1" dirty="0">
                <a:solidFill>
                  <a:srgbClr val="8A54F6"/>
                </a:solidFill>
                <a:latin typeface="Calibri" panose="020F0502020204030204" pitchFamily="34" charset="0"/>
                <a:cs typeface="Calibri" panose="020F0502020204030204" pitchFamily="34" charset="0"/>
              </a:rPr>
              <a:t>Leadership Roles – Chair and Scrutineer</a:t>
            </a:r>
          </a:p>
        </p:txBody>
      </p:sp>
      <p:sp>
        <p:nvSpPr>
          <p:cNvPr id="3" name="Subtitle 2">
            <a:extLst>
              <a:ext uri="{FF2B5EF4-FFF2-40B4-BE49-F238E27FC236}">
                <a16:creationId xmlns:a16="http://schemas.microsoft.com/office/drawing/2014/main" id="{30716FFF-B95F-4996-B435-3EB1459126A7}"/>
              </a:ext>
            </a:extLst>
          </p:cNvPr>
          <p:cNvSpPr>
            <a:spLocks noGrp="1"/>
          </p:cNvSpPr>
          <p:nvPr>
            <p:ph type="subTitle" idx="1"/>
          </p:nvPr>
        </p:nvSpPr>
        <p:spPr/>
        <p:txBody>
          <a:bodyPr/>
          <a:lstStyle/>
          <a:p>
            <a:r>
              <a:rPr lang="en-GB" dirty="0">
                <a:latin typeface="Calibri" panose="020F0502020204030204" pitchFamily="34" charset="0"/>
                <a:cs typeface="Calibri" panose="020F0502020204030204" pitchFamily="34" charset="0"/>
              </a:rPr>
              <a:t>Deborah MacMillan and Lorraine Parker</a:t>
            </a:r>
          </a:p>
          <a:p>
            <a:r>
              <a:rPr lang="en-GB" dirty="0">
                <a:latin typeface="Calibri" panose="020F0502020204030204" pitchFamily="34" charset="0"/>
                <a:cs typeface="Calibri" panose="020F0502020204030204" pitchFamily="34" charset="0"/>
              </a:rPr>
              <a:t>National Safeguarding Partner Facilitators</a:t>
            </a:r>
          </a:p>
        </p:txBody>
      </p:sp>
      <p:pic>
        <p:nvPicPr>
          <p:cNvPr id="4" name="Picture 3" descr="A map of the united kingdom&#10;&#10;Description automatically generated">
            <a:extLst>
              <a:ext uri="{FF2B5EF4-FFF2-40B4-BE49-F238E27FC236}">
                <a16:creationId xmlns:a16="http://schemas.microsoft.com/office/drawing/2014/main" id="{D957683C-A027-698E-0DA6-96E4358A0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15" y="278927"/>
            <a:ext cx="2510285" cy="1363541"/>
          </a:xfrm>
          <a:prstGeom prst="rect">
            <a:avLst/>
          </a:prstGeom>
        </p:spPr>
      </p:pic>
      <p:sp>
        <p:nvSpPr>
          <p:cNvPr id="5" name="Rectangle 4">
            <a:extLst>
              <a:ext uri="{FF2B5EF4-FFF2-40B4-BE49-F238E27FC236}">
                <a16:creationId xmlns:a16="http://schemas.microsoft.com/office/drawing/2014/main" id="{EEA98403-E676-38F6-AB11-9DE246A790F8}"/>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5297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84D4-2FE8-EB8B-AF6E-6245AD508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B9D6A-01B0-5997-0722-D59787FAE53E}"/>
              </a:ext>
            </a:extLst>
          </p:cNvPr>
          <p:cNvSpPr>
            <a:spLocks noGrp="1"/>
          </p:cNvSpPr>
          <p:nvPr>
            <p:ph type="ctrTitle"/>
          </p:nvPr>
        </p:nvSpPr>
        <p:spPr/>
        <p:txBody>
          <a:bodyPr/>
          <a:lstStyle/>
          <a:p>
            <a:r>
              <a:rPr lang="en-GB" sz="4400" b="1" dirty="0">
                <a:solidFill>
                  <a:srgbClr val="8A54F6"/>
                </a:solidFill>
                <a:latin typeface="Calibri" panose="020F0502020204030204" pitchFamily="34" charset="0"/>
                <a:cs typeface="Calibri" panose="020F0502020204030204" pitchFamily="34" charset="0"/>
              </a:rPr>
              <a:t>Developing</a:t>
            </a:r>
            <a:r>
              <a:rPr lang="en-GB" dirty="0"/>
              <a:t> </a:t>
            </a:r>
            <a:r>
              <a:rPr lang="en-GB" sz="4400" b="1" dirty="0">
                <a:solidFill>
                  <a:srgbClr val="8A54F6"/>
                </a:solidFill>
                <a:latin typeface="Calibri" panose="020F0502020204030204" pitchFamily="34" charset="0"/>
                <a:cs typeface="Calibri" panose="020F0502020204030204" pitchFamily="34" charset="0"/>
              </a:rPr>
              <a:t>the Lead Professional Role</a:t>
            </a:r>
          </a:p>
        </p:txBody>
      </p:sp>
      <p:sp>
        <p:nvSpPr>
          <p:cNvPr id="3" name="Subtitle 2">
            <a:extLst>
              <a:ext uri="{FF2B5EF4-FFF2-40B4-BE49-F238E27FC236}">
                <a16:creationId xmlns:a16="http://schemas.microsoft.com/office/drawing/2014/main" id="{E60F281F-A946-FDE1-3876-8D673EB9BE45}"/>
              </a:ext>
            </a:extLst>
          </p:cNvPr>
          <p:cNvSpPr>
            <a:spLocks noGrp="1"/>
          </p:cNvSpPr>
          <p:nvPr>
            <p:ph type="subTitle" idx="1"/>
          </p:nvPr>
        </p:nvSpPr>
        <p:spPr/>
        <p:txBody>
          <a:bodyPr/>
          <a:lstStyle/>
          <a:p>
            <a:r>
              <a:rPr lang="en-GB" dirty="0"/>
              <a:t>Deborah MacMillan and Lorraine Parker</a:t>
            </a:r>
          </a:p>
          <a:p>
            <a:r>
              <a:rPr lang="en-GB" dirty="0"/>
              <a:t>National Safeguarding Partner Facilitators</a:t>
            </a:r>
          </a:p>
        </p:txBody>
      </p:sp>
      <p:pic>
        <p:nvPicPr>
          <p:cNvPr id="4" name="Picture 3" descr="A map of the united kingdom&#10;&#10;Description automatically generated">
            <a:extLst>
              <a:ext uri="{FF2B5EF4-FFF2-40B4-BE49-F238E27FC236}">
                <a16:creationId xmlns:a16="http://schemas.microsoft.com/office/drawing/2014/main" id="{CD45DD8A-B849-2E37-D591-CDAB22D13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15" y="278927"/>
            <a:ext cx="2510285" cy="1363541"/>
          </a:xfrm>
          <a:prstGeom prst="rect">
            <a:avLst/>
          </a:prstGeom>
        </p:spPr>
      </p:pic>
      <p:sp>
        <p:nvSpPr>
          <p:cNvPr id="5" name="Rectangle 4">
            <a:extLst>
              <a:ext uri="{FF2B5EF4-FFF2-40B4-BE49-F238E27FC236}">
                <a16:creationId xmlns:a16="http://schemas.microsoft.com/office/drawing/2014/main" id="{6DDD2EEB-10D0-C522-697E-A7CA8FEF1A19}"/>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8121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BD669-D361-35A5-3631-AB0E9A85E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3A61B-CB6C-8AD7-2F48-C0706E44E2AF}"/>
              </a:ext>
            </a:extLst>
          </p:cNvPr>
          <p:cNvSpPr>
            <a:spLocks noGrp="1"/>
          </p:cNvSpPr>
          <p:nvPr>
            <p:ph type="title"/>
          </p:nvPr>
        </p:nvSpPr>
        <p:spPr>
          <a:xfrm>
            <a:off x="729842" y="415361"/>
            <a:ext cx="10515600" cy="1325563"/>
          </a:xfrm>
        </p:spPr>
        <p:txBody>
          <a:bodyPr>
            <a:normAutofit/>
          </a:bodyPr>
          <a:lstStyle/>
          <a:p>
            <a:r>
              <a:rPr lang="en-GB" b="1" dirty="0">
                <a:solidFill>
                  <a:srgbClr val="8A54F6"/>
                </a:solidFill>
                <a:latin typeface="Calibri" panose="020F0502020204030204" pitchFamily="34" charset="0"/>
                <a:cs typeface="Calibri" panose="020F0502020204030204" pitchFamily="34" charset="0"/>
              </a:rPr>
              <a:t>Reflections and Opportunities</a:t>
            </a:r>
            <a:br>
              <a:rPr lang="en-GB" b="1" dirty="0">
                <a:solidFill>
                  <a:srgbClr val="8A54F6"/>
                </a:solidFill>
                <a:latin typeface="Calibri" panose="020F0502020204030204" pitchFamily="34" charset="0"/>
                <a:cs typeface="Calibri" panose="020F0502020204030204" pitchFamily="34" charset="0"/>
              </a:rPr>
            </a:br>
            <a:r>
              <a:rPr lang="en-GB" b="1" dirty="0">
                <a:solidFill>
                  <a:srgbClr val="8A54F6"/>
                </a:solidFill>
                <a:latin typeface="Calibri" panose="020F0502020204030204" pitchFamily="34" charset="0"/>
                <a:cs typeface="Calibri" panose="020F0502020204030204" pitchFamily="34" charset="0"/>
              </a:rPr>
              <a:t>for Regional Collaboration</a:t>
            </a:r>
          </a:p>
        </p:txBody>
      </p:sp>
      <p:pic>
        <p:nvPicPr>
          <p:cNvPr id="4" name="Picture 3" descr="A map of the united kingdom&#10;&#10;Description automatically generated">
            <a:extLst>
              <a:ext uri="{FF2B5EF4-FFF2-40B4-BE49-F238E27FC236}">
                <a16:creationId xmlns:a16="http://schemas.microsoft.com/office/drawing/2014/main" id="{E2D9FEE7-19A7-7351-FEAE-705FC89DE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15" y="278927"/>
            <a:ext cx="2510285" cy="1363541"/>
          </a:xfrm>
          <a:prstGeom prst="rect">
            <a:avLst/>
          </a:prstGeom>
        </p:spPr>
      </p:pic>
      <p:sp>
        <p:nvSpPr>
          <p:cNvPr id="9" name="Rectangle 8">
            <a:extLst>
              <a:ext uri="{FF2B5EF4-FFF2-40B4-BE49-F238E27FC236}">
                <a16:creationId xmlns:a16="http://schemas.microsoft.com/office/drawing/2014/main" id="{269E98EF-02EB-323A-22BC-3537DFE0BB25}"/>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4">
            <a:extLst>
              <a:ext uri="{FF2B5EF4-FFF2-40B4-BE49-F238E27FC236}">
                <a16:creationId xmlns:a16="http://schemas.microsoft.com/office/drawing/2014/main" id="{F7C198DE-DE73-5771-96EF-EE55198726A5}"/>
              </a:ext>
            </a:extLst>
          </p:cNvPr>
          <p:cNvSpPr>
            <a:spLocks noGrp="1"/>
          </p:cNvSpPr>
          <p:nvPr>
            <p:ph idx="1"/>
          </p:nvPr>
        </p:nvSpPr>
        <p:spPr>
          <a:xfrm>
            <a:off x="729842" y="2100180"/>
            <a:ext cx="10515600" cy="3772113"/>
          </a:xfrm>
        </p:spPr>
        <p:txBody>
          <a:bodyPr>
            <a:normAutofit/>
          </a:bodyPr>
          <a:lstStyle/>
          <a:p>
            <a:pPr>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Potential quick wins – Locally and Regionally</a:t>
            </a:r>
          </a:p>
          <a:p>
            <a:pPr>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Any Areas for further consideration and work</a:t>
            </a:r>
          </a:p>
          <a:p>
            <a:pPr>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Opportunities for regional c</a:t>
            </a:r>
            <a:r>
              <a:rPr lang="en-GB" kern="100" dirty="0">
                <a:latin typeface="Calibri" panose="020F0502020204030204" pitchFamily="34" charset="0"/>
                <a:ea typeface="Calibri" panose="020F0502020204030204" pitchFamily="34" charset="0"/>
                <a:cs typeface="Calibri" panose="020F0502020204030204" pitchFamily="34" charset="0"/>
              </a:rPr>
              <a:t>ollaboration</a:t>
            </a:r>
          </a:p>
          <a:p>
            <a:pPr lvl="1">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Peer Review and Support</a:t>
            </a:r>
          </a:p>
          <a:p>
            <a:pPr lvl="1">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Pool of Accredited </a:t>
            </a:r>
            <a:r>
              <a:rPr lang="en-GB" kern="100" dirty="0">
                <a:latin typeface="Calibri" panose="020F0502020204030204" pitchFamily="34" charset="0"/>
                <a:ea typeface="Calibri" panose="020F0502020204030204" pitchFamily="34" charset="0"/>
                <a:cs typeface="Calibri" panose="020F0502020204030204" pitchFamily="34" charset="0"/>
              </a:rPr>
              <a:t>Independent Scrutineers – Topic based expertise  </a:t>
            </a:r>
          </a:p>
          <a:p>
            <a:pPr>
              <a:lnSpc>
                <a:spcPct val="100000"/>
              </a:lnSpc>
              <a:buClr>
                <a:srgbClr val="7B02BD"/>
              </a:buClr>
            </a:pPr>
            <a:r>
              <a:rPr lang="en-GB" kern="100" dirty="0">
                <a:latin typeface="Calibri" panose="020F0502020204030204" pitchFamily="34" charset="0"/>
                <a:ea typeface="Calibri" panose="020F0502020204030204" pitchFamily="34" charset="0"/>
                <a:cs typeface="Calibri" panose="020F0502020204030204" pitchFamily="34" charset="0"/>
              </a:rPr>
              <a:t>Role of the Regional ADCS Network &amp; West Midlands MASA Network</a:t>
            </a:r>
            <a:endParaRPr lang="en-GB"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0227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27D0D-3025-07D3-4647-04839A0B4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30DAC-100C-A616-A956-B6529AC7482A}"/>
              </a:ext>
            </a:extLst>
          </p:cNvPr>
          <p:cNvSpPr>
            <a:spLocks noGrp="1"/>
          </p:cNvSpPr>
          <p:nvPr>
            <p:ph type="title"/>
          </p:nvPr>
        </p:nvSpPr>
        <p:spPr>
          <a:xfrm>
            <a:off x="729842" y="415361"/>
            <a:ext cx="10515600" cy="1325563"/>
          </a:xfrm>
        </p:spPr>
        <p:txBody>
          <a:bodyPr>
            <a:normAutofit/>
          </a:bodyPr>
          <a:lstStyle/>
          <a:p>
            <a:r>
              <a:rPr lang="en-GB" b="1" dirty="0">
                <a:solidFill>
                  <a:srgbClr val="8A54F6"/>
                </a:solidFill>
                <a:latin typeface="Calibri" panose="020F0502020204030204" pitchFamily="34" charset="0"/>
                <a:cs typeface="Calibri" panose="020F0502020204030204" pitchFamily="34" charset="0"/>
              </a:rPr>
              <a:t>West Midlands MASA Network</a:t>
            </a:r>
            <a:br>
              <a:rPr lang="en-GB" b="1" dirty="0">
                <a:solidFill>
                  <a:srgbClr val="8A54F6"/>
                </a:solidFill>
                <a:latin typeface="Calibri" panose="020F0502020204030204" pitchFamily="34" charset="0"/>
                <a:cs typeface="Calibri" panose="020F0502020204030204" pitchFamily="34" charset="0"/>
              </a:rPr>
            </a:br>
            <a:r>
              <a:rPr lang="en-GB" b="1" dirty="0">
                <a:solidFill>
                  <a:srgbClr val="8A54F6"/>
                </a:solidFill>
                <a:latin typeface="Calibri" panose="020F0502020204030204" pitchFamily="34" charset="0"/>
                <a:cs typeface="Calibri" panose="020F0502020204030204" pitchFamily="34" charset="0"/>
              </a:rPr>
              <a:t>- Next Steps</a:t>
            </a:r>
          </a:p>
        </p:txBody>
      </p:sp>
      <p:pic>
        <p:nvPicPr>
          <p:cNvPr id="4" name="Picture 3" descr="A map of the united kingdom&#10;&#10;Description automatically generated">
            <a:extLst>
              <a:ext uri="{FF2B5EF4-FFF2-40B4-BE49-F238E27FC236}">
                <a16:creationId xmlns:a16="http://schemas.microsoft.com/office/drawing/2014/main" id="{5FFDE947-FD60-4984-BEC6-4F44CD108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15" y="278927"/>
            <a:ext cx="2510285" cy="1363541"/>
          </a:xfrm>
          <a:prstGeom prst="rect">
            <a:avLst/>
          </a:prstGeom>
        </p:spPr>
      </p:pic>
      <p:sp>
        <p:nvSpPr>
          <p:cNvPr id="9" name="Rectangle 8">
            <a:extLst>
              <a:ext uri="{FF2B5EF4-FFF2-40B4-BE49-F238E27FC236}">
                <a16:creationId xmlns:a16="http://schemas.microsoft.com/office/drawing/2014/main" id="{582F308B-2428-25CE-1569-2D9BDDD5FE15}"/>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4">
            <a:extLst>
              <a:ext uri="{FF2B5EF4-FFF2-40B4-BE49-F238E27FC236}">
                <a16:creationId xmlns:a16="http://schemas.microsoft.com/office/drawing/2014/main" id="{AAD89747-D34A-34D4-DCDC-A41187194193}"/>
              </a:ext>
            </a:extLst>
          </p:cNvPr>
          <p:cNvSpPr>
            <a:spLocks noGrp="1"/>
          </p:cNvSpPr>
          <p:nvPr>
            <p:ph idx="1"/>
          </p:nvPr>
        </p:nvSpPr>
        <p:spPr>
          <a:xfrm>
            <a:off x="729842" y="1877357"/>
            <a:ext cx="10819428" cy="4565281"/>
          </a:xfrm>
        </p:spPr>
        <p:txBody>
          <a:bodyPr>
            <a:normAutofit fontScale="70000" lnSpcReduction="20000"/>
          </a:bodyPr>
          <a:lstStyle/>
          <a:p>
            <a:pPr>
              <a:lnSpc>
                <a:spcPct val="100000"/>
              </a:lnSpc>
              <a:buClr>
                <a:srgbClr val="7B02BD"/>
              </a:buClr>
            </a:pPr>
            <a:r>
              <a:rPr lang="en-GB" b="1" kern="100" dirty="0">
                <a:effectLst/>
                <a:latin typeface="Calibri" panose="020F0502020204030204" pitchFamily="34" charset="0"/>
                <a:ea typeface="Calibri" panose="020F0502020204030204" pitchFamily="34" charset="0"/>
                <a:cs typeface="Calibri" panose="020F0502020204030204" pitchFamily="34" charset="0"/>
              </a:rPr>
              <a:t>Regional Work Programme 2024/25</a:t>
            </a:r>
            <a:r>
              <a:rPr lang="en-GB" kern="100" dirty="0">
                <a:effectLst/>
                <a:latin typeface="Calibri" panose="020F0502020204030204" pitchFamily="34" charset="0"/>
                <a:ea typeface="Calibri" panose="020F0502020204030204" pitchFamily="34" charset="0"/>
                <a:cs typeface="Calibri" panose="020F0502020204030204" pitchFamily="34" charset="0"/>
              </a:rPr>
              <a:t>:</a:t>
            </a:r>
          </a:p>
          <a:p>
            <a:pPr lvl="1">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Annual Development Sessions – Focus systemic improvement of safeguarding practice</a:t>
            </a:r>
          </a:p>
          <a:p>
            <a:pPr lvl="1">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Effective Implementation of Working Together 2023 - Independent Scrutiny &amp; Performance</a:t>
            </a:r>
          </a:p>
          <a:p>
            <a:pPr lvl="1">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Creation of a Regional Training,  Learning and Development Repository</a:t>
            </a:r>
          </a:p>
          <a:p>
            <a:pPr lvl="1">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Disseminating good practice – Anti–discriminatory practice, equity, equality, diversity and inclusion </a:t>
            </a:r>
          </a:p>
          <a:p>
            <a:pPr>
              <a:lnSpc>
                <a:spcPct val="100000"/>
              </a:lnSpc>
              <a:buClr>
                <a:srgbClr val="7B02BD"/>
              </a:buClr>
            </a:pPr>
            <a:r>
              <a:rPr lang="en-GB" b="1" kern="100" dirty="0">
                <a:latin typeface="Calibri" panose="020F0502020204030204" pitchFamily="34" charset="0"/>
                <a:ea typeface="Calibri" panose="020F0502020204030204" pitchFamily="34" charset="0"/>
                <a:cs typeface="Calibri" panose="020F0502020204030204" pitchFamily="34" charset="0"/>
              </a:rPr>
              <a:t>Review:</a:t>
            </a:r>
          </a:p>
          <a:p>
            <a:pPr lvl="1">
              <a:lnSpc>
                <a:spcPct val="100000"/>
              </a:lnSpc>
              <a:buClr>
                <a:srgbClr val="7B02BD"/>
              </a:buClr>
            </a:pPr>
            <a:r>
              <a:rPr lang="en-GB" kern="100" dirty="0">
                <a:latin typeface="Calibri" panose="020F0502020204030204" pitchFamily="34" charset="0"/>
                <a:ea typeface="Calibri" panose="020F0502020204030204" pitchFamily="34" charset="0"/>
                <a:cs typeface="Calibri" panose="020F0502020204030204" pitchFamily="34" charset="0"/>
              </a:rPr>
              <a:t>Membership – New Chairs, Scrutineers &amp; Partnership Business Managers</a:t>
            </a:r>
          </a:p>
          <a:p>
            <a:pPr lvl="1">
              <a:lnSpc>
                <a:spcPct val="100000"/>
              </a:lnSpc>
              <a:buClr>
                <a:srgbClr val="7B02BD"/>
              </a:buClr>
            </a:pPr>
            <a:r>
              <a:rPr lang="en-GB" kern="100" dirty="0">
                <a:latin typeface="Calibri" panose="020F0502020204030204" pitchFamily="34" charset="0"/>
                <a:ea typeface="Calibri" panose="020F0502020204030204" pitchFamily="34" charset="0"/>
                <a:cs typeface="Calibri" panose="020F0502020204030204" pitchFamily="34" charset="0"/>
              </a:rPr>
              <a:t>Quality Assurance Leads Network – Focus on development of good Independent Scrutiny </a:t>
            </a:r>
          </a:p>
          <a:p>
            <a:pPr>
              <a:lnSpc>
                <a:spcPct val="100000"/>
              </a:lnSpc>
              <a:buClr>
                <a:srgbClr val="7B02BD"/>
              </a:buClr>
            </a:pPr>
            <a:r>
              <a:rPr lang="en-GB" b="1" kern="100" dirty="0">
                <a:effectLst/>
                <a:latin typeface="Calibri" panose="020F0502020204030204" pitchFamily="34" charset="0"/>
                <a:ea typeface="Calibri" panose="020F0502020204030204" pitchFamily="34" charset="0"/>
                <a:cs typeface="Calibri" panose="020F0502020204030204" pitchFamily="34" charset="0"/>
              </a:rPr>
              <a:t>Continue to Host Regional Round Tables with National Panel</a:t>
            </a:r>
            <a:r>
              <a:rPr lang="en-GB" kern="100" dirty="0">
                <a:effectLst/>
                <a:latin typeface="Calibri" panose="020F0502020204030204" pitchFamily="34" charset="0"/>
                <a:ea typeface="Calibri" panose="020F0502020204030204" pitchFamily="34" charset="0"/>
                <a:cs typeface="Calibri" panose="020F0502020204030204" pitchFamily="34" charset="0"/>
              </a:rPr>
              <a:t> – Cascade learning from LCSPRs</a:t>
            </a:r>
          </a:p>
          <a:p>
            <a:pPr>
              <a:lnSpc>
                <a:spcPct val="100000"/>
              </a:lnSpc>
              <a:buClr>
                <a:srgbClr val="7B02BD"/>
              </a:buClr>
            </a:pPr>
            <a:r>
              <a:rPr lang="en-GB" b="1" kern="100" dirty="0">
                <a:latin typeface="Calibri" panose="020F0502020204030204" pitchFamily="34" charset="0"/>
                <a:ea typeface="Calibri" panose="020F0502020204030204" pitchFamily="34" charset="0"/>
                <a:cs typeface="Calibri" panose="020F0502020204030204" pitchFamily="34" charset="0"/>
              </a:rPr>
              <a:t>Regional Safeguarding Procedures Group</a:t>
            </a:r>
            <a:r>
              <a:rPr lang="en-GB" kern="100" dirty="0">
                <a:latin typeface="Calibri" panose="020F0502020204030204" pitchFamily="34" charset="0"/>
                <a:ea typeface="Calibri" panose="020F0502020204030204" pitchFamily="34" charset="0"/>
                <a:cs typeface="Calibri" panose="020F0502020204030204" pitchFamily="34" charset="0"/>
              </a:rPr>
              <a:t> – Provide new on-line safeguarding procedures</a:t>
            </a:r>
          </a:p>
          <a:p>
            <a:pPr>
              <a:lnSpc>
                <a:spcPct val="100000"/>
              </a:lnSpc>
              <a:buClr>
                <a:srgbClr val="7B02BD"/>
              </a:buClr>
            </a:pPr>
            <a:r>
              <a:rPr lang="en-GB" b="1" kern="100" dirty="0">
                <a:effectLst/>
                <a:latin typeface="Calibri" panose="020F0502020204030204" pitchFamily="34" charset="0"/>
                <a:ea typeface="Calibri" panose="020F0502020204030204" pitchFamily="34" charset="0"/>
                <a:cs typeface="Calibri" panose="020F0502020204030204" pitchFamily="34" charset="0"/>
              </a:rPr>
              <a:t>Future Meetings</a:t>
            </a:r>
            <a:r>
              <a:rPr lang="en-GB" kern="100" dirty="0">
                <a:effectLst/>
                <a:latin typeface="Calibri" panose="020F0502020204030204" pitchFamily="34" charset="0"/>
                <a:ea typeface="Calibri" panose="020F0502020204030204" pitchFamily="34" charset="0"/>
                <a:cs typeface="Calibri" panose="020F0502020204030204" pitchFamily="34" charset="0"/>
              </a:rPr>
              <a:t>:</a:t>
            </a:r>
          </a:p>
          <a:p>
            <a:pPr lvl="1">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4</a:t>
            </a:r>
            <a:r>
              <a:rPr lang="en-GB" kern="1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kern="100" dirty="0">
                <a:effectLst/>
                <a:latin typeface="Calibri" panose="020F0502020204030204" pitchFamily="34" charset="0"/>
                <a:ea typeface="Calibri" panose="020F0502020204030204" pitchFamily="34" charset="0"/>
                <a:cs typeface="Calibri" panose="020F0502020204030204" pitchFamily="34" charset="0"/>
              </a:rPr>
              <a:t> June 2024</a:t>
            </a:r>
          </a:p>
          <a:p>
            <a:pPr lvl="1">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10</a:t>
            </a:r>
            <a:r>
              <a:rPr lang="en-GB" kern="1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kern="100" dirty="0">
                <a:effectLst/>
                <a:latin typeface="Calibri" panose="020F0502020204030204" pitchFamily="34" charset="0"/>
                <a:ea typeface="Calibri" panose="020F0502020204030204" pitchFamily="34" charset="0"/>
                <a:cs typeface="Calibri" panose="020F0502020204030204" pitchFamily="34" charset="0"/>
              </a:rPr>
              <a:t> September 2024</a:t>
            </a:r>
          </a:p>
          <a:p>
            <a:pPr lvl="1">
              <a:lnSpc>
                <a:spcPct val="100000"/>
              </a:lnSpc>
              <a:buClr>
                <a:srgbClr val="7B02BD"/>
              </a:buClr>
            </a:pPr>
            <a:r>
              <a:rPr lang="en-GB" kern="100" dirty="0">
                <a:effectLst/>
                <a:latin typeface="Calibri" panose="020F0502020204030204" pitchFamily="34" charset="0"/>
                <a:ea typeface="Calibri" panose="020F0502020204030204" pitchFamily="34" charset="0"/>
                <a:cs typeface="Calibri" panose="020F0502020204030204" pitchFamily="34" charset="0"/>
              </a:rPr>
              <a:t>3</a:t>
            </a:r>
            <a:r>
              <a:rPr lang="en-GB" kern="100" baseline="30000" dirty="0">
                <a:effectLst/>
                <a:latin typeface="Calibri" panose="020F0502020204030204" pitchFamily="34" charset="0"/>
                <a:ea typeface="Calibri" panose="020F0502020204030204" pitchFamily="34" charset="0"/>
                <a:cs typeface="Calibri" panose="020F0502020204030204" pitchFamily="34" charset="0"/>
              </a:rPr>
              <a:t>rd</a:t>
            </a:r>
            <a:r>
              <a:rPr lang="en-GB" kern="100" dirty="0">
                <a:effectLst/>
                <a:latin typeface="Calibri" panose="020F0502020204030204" pitchFamily="34" charset="0"/>
                <a:ea typeface="Calibri" panose="020F0502020204030204" pitchFamily="34" charset="0"/>
                <a:cs typeface="Calibri" panose="020F0502020204030204" pitchFamily="34" charset="0"/>
              </a:rPr>
              <a:t> December 2024</a:t>
            </a:r>
          </a:p>
        </p:txBody>
      </p:sp>
    </p:spTree>
    <p:extLst>
      <p:ext uri="{BB962C8B-B14F-4D97-AF65-F5344CB8AC3E}">
        <p14:creationId xmlns:p14="http://schemas.microsoft.com/office/powerpoint/2010/main" val="2191736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Pj04395360000[1]">
            <a:extLst>
              <a:ext uri="{FF2B5EF4-FFF2-40B4-BE49-F238E27FC236}">
                <a16:creationId xmlns:a16="http://schemas.microsoft.com/office/drawing/2014/main" id="{570C0B18-0190-281C-2759-6ED085F2C284}"/>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24322" r="4012" b="1"/>
          <a:stretch/>
        </p:blipFill>
        <p:spPr bwMode="auto">
          <a:xfrm>
            <a:off x="0" y="0"/>
            <a:ext cx="12192000" cy="685799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2394EF7-FBDE-0ED0-B5E1-AB52B58FD77C}"/>
              </a:ext>
            </a:extLst>
          </p:cNvPr>
          <p:cNvSpPr/>
          <p:nvPr/>
        </p:nvSpPr>
        <p:spPr>
          <a:xfrm>
            <a:off x="0" y="6605182"/>
            <a:ext cx="12192000" cy="252818"/>
          </a:xfrm>
          <a:prstGeom prst="rect">
            <a:avLst/>
          </a:prstGeom>
          <a:solidFill>
            <a:srgbClr val="8A5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map of the united kingdom&#10;&#10;Description automatically generated">
            <a:extLst>
              <a:ext uri="{FF2B5EF4-FFF2-40B4-BE49-F238E27FC236}">
                <a16:creationId xmlns:a16="http://schemas.microsoft.com/office/drawing/2014/main" id="{0AF2F8AD-425E-5B2C-EBA5-1D0FAFC2F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515" y="278927"/>
            <a:ext cx="2510285" cy="1363541"/>
          </a:xfrm>
          <a:prstGeom prst="rect">
            <a:avLst/>
          </a:prstGeom>
        </p:spPr>
      </p:pic>
      <p:sp>
        <p:nvSpPr>
          <p:cNvPr id="3" name="Content Placeholder 2">
            <a:extLst>
              <a:ext uri="{FF2B5EF4-FFF2-40B4-BE49-F238E27FC236}">
                <a16:creationId xmlns:a16="http://schemas.microsoft.com/office/drawing/2014/main" id="{2CACCF26-349A-2D80-DD66-743D7083B047}"/>
              </a:ext>
            </a:extLst>
          </p:cNvPr>
          <p:cNvSpPr>
            <a:spLocks noGrp="1"/>
          </p:cNvSpPr>
          <p:nvPr>
            <p:ph idx="1"/>
          </p:nvPr>
        </p:nvSpPr>
        <p:spPr/>
        <p:txBody>
          <a:bodyPr/>
          <a:lstStyle/>
          <a:p>
            <a:pPr marL="0" indent="0" algn="ctr">
              <a:buNone/>
            </a:pPr>
            <a:r>
              <a:rPr lang="en-GB" altLang="en-US" sz="4800" b="1" dirty="0">
                <a:latin typeface="Calibri" panose="020F0502020204030204" pitchFamily="34" charset="0"/>
                <a:ea typeface="ＭＳ Ｐゴシック" pitchFamily="34" charset="-128"/>
                <a:cs typeface="Calibri" panose="020F0502020204030204" pitchFamily="34" charset="0"/>
              </a:rPr>
              <a:t>Close</a:t>
            </a:r>
            <a:br>
              <a:rPr lang="en-GB" altLang="en-US" sz="4800" b="1" dirty="0">
                <a:latin typeface="Calibri" panose="020F0502020204030204" pitchFamily="34" charset="0"/>
                <a:ea typeface="ＭＳ Ｐゴシック" pitchFamily="34" charset="-128"/>
                <a:cs typeface="Calibri" panose="020F0502020204030204" pitchFamily="34" charset="0"/>
              </a:rPr>
            </a:br>
            <a:br>
              <a:rPr lang="en-GB" altLang="en-US" sz="4800" dirty="0">
                <a:latin typeface="Calibri" panose="020F0502020204030204" pitchFamily="34" charset="0"/>
                <a:ea typeface="ＭＳ Ｐゴシック" pitchFamily="34" charset="-128"/>
                <a:cs typeface="Calibri" panose="020F0502020204030204" pitchFamily="34" charset="0"/>
              </a:rPr>
            </a:br>
            <a:r>
              <a:rPr lang="en-GB" altLang="en-US" sz="4800" dirty="0">
                <a:latin typeface="Calibri" panose="020F0502020204030204" pitchFamily="34" charset="0"/>
                <a:ea typeface="ＭＳ Ｐゴシック" pitchFamily="34" charset="-128"/>
                <a:cs typeface="Calibri" panose="020F0502020204030204" pitchFamily="34" charset="0"/>
              </a:rPr>
              <a:t>Thank you for attending and safe journey home!</a:t>
            </a:r>
            <a:endParaRPr lang="en-GB" sz="48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264649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0BD0-5389-BA3F-97EE-95F9EFF3FC88}"/>
              </a:ext>
            </a:extLst>
          </p:cNvPr>
          <p:cNvSpPr>
            <a:spLocks noGrp="1"/>
          </p:cNvSpPr>
          <p:nvPr>
            <p:ph type="ctrTitle"/>
          </p:nvPr>
        </p:nvSpPr>
        <p:spPr>
          <a:xfrm>
            <a:off x="601839" y="4680396"/>
            <a:ext cx="5943953" cy="790775"/>
          </a:xfrm>
        </p:spPr>
        <p:txBody>
          <a:bodyPr/>
          <a:lstStyle/>
          <a:p>
            <a:br>
              <a:rPr lang="en-GB" sz="1600" dirty="0"/>
            </a:br>
            <a:br>
              <a:rPr lang="en-GB" sz="1600" dirty="0"/>
            </a:br>
            <a:br>
              <a:rPr lang="en-GB" sz="1600" dirty="0"/>
            </a:br>
            <a:br>
              <a:rPr lang="en-GB" sz="1600" dirty="0"/>
            </a:br>
            <a:r>
              <a:rPr lang="en-GB" sz="2400" dirty="0">
                <a:latin typeface="Calibri" panose="020F0502020204030204" pitchFamily="34" charset="0"/>
                <a:cs typeface="Calibri" panose="020F0502020204030204" pitchFamily="34" charset="0"/>
              </a:rPr>
              <a:t>Working Together To Safeguard Children 2023</a:t>
            </a:r>
            <a:br>
              <a:rPr lang="en-GB" sz="2400" dirty="0">
                <a:latin typeface="Calibri" panose="020F0502020204030204" pitchFamily="34" charset="0"/>
                <a:cs typeface="Calibri" panose="020F0502020204030204" pitchFamily="34" charset="0"/>
              </a:rPr>
            </a:b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Children’s Social Care National Framework and Dashboard </a:t>
            </a:r>
            <a:br>
              <a:rPr lang="en-GB" sz="2400" dirty="0">
                <a:latin typeface="Calibri" panose="020F0502020204030204" pitchFamily="34" charset="0"/>
                <a:cs typeface="Calibri" panose="020F0502020204030204" pitchFamily="34" charset="0"/>
              </a:rPr>
            </a:b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Kinship Care Strategy</a:t>
            </a:r>
            <a:br>
              <a:rPr lang="en-GB" sz="2400" dirty="0">
                <a:latin typeface="Calibri" panose="020F0502020204030204" pitchFamily="34" charset="0"/>
                <a:cs typeface="Calibri" panose="020F0502020204030204" pitchFamily="34" charset="0"/>
              </a:rPr>
            </a:b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Data Strategy</a:t>
            </a:r>
            <a:br>
              <a:rPr lang="en-GB" sz="2400" dirty="0">
                <a:latin typeface="Calibri" panose="020F0502020204030204" pitchFamily="34" charset="0"/>
                <a:cs typeface="Calibri" panose="020F0502020204030204" pitchFamily="34" charset="0"/>
              </a:rPr>
            </a:br>
            <a:br>
              <a:rPr lang="en-GB" sz="28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Information Sharing Guidance - 2024</a:t>
            </a:r>
          </a:p>
        </p:txBody>
      </p:sp>
    </p:spTree>
    <p:extLst>
      <p:ext uri="{BB962C8B-B14F-4D97-AF65-F5344CB8AC3E}">
        <p14:creationId xmlns:p14="http://schemas.microsoft.com/office/powerpoint/2010/main" val="204528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3A14-B538-BDCE-8173-AFE0F308F46C}"/>
              </a:ext>
            </a:extLst>
          </p:cNvPr>
          <p:cNvSpPr>
            <a:spLocks noGrp="1"/>
          </p:cNvSpPr>
          <p:nvPr>
            <p:ph type="title"/>
          </p:nvPr>
        </p:nvSpPr>
        <p:spPr/>
        <p:txBody>
          <a:bodyPr/>
          <a:lstStyle/>
          <a:p>
            <a:r>
              <a:rPr lang="en-GB" sz="2800" dirty="0">
                <a:latin typeface="Calibri" panose="020F0502020204030204" pitchFamily="34" charset="0"/>
                <a:cs typeface="Calibri" panose="020F0502020204030204" pitchFamily="34" charset="0"/>
              </a:rPr>
              <a:t>Stable Homes Built on Love</a:t>
            </a:r>
          </a:p>
        </p:txBody>
      </p:sp>
      <p:sp>
        <p:nvSpPr>
          <p:cNvPr id="3" name="Slide Number Placeholder 2">
            <a:extLst>
              <a:ext uri="{FF2B5EF4-FFF2-40B4-BE49-F238E27FC236}">
                <a16:creationId xmlns:a16="http://schemas.microsoft.com/office/drawing/2014/main" id="{AE1A1885-B7F8-B5C5-BEE7-F5C4BF009C63}"/>
              </a:ext>
            </a:extLst>
          </p:cNvPr>
          <p:cNvSpPr>
            <a:spLocks noGrp="1"/>
          </p:cNvSpPr>
          <p:nvPr>
            <p:ph type="sldNum" sz="quarter" idx="11"/>
          </p:nvPr>
        </p:nvSpPr>
        <p:spPr/>
        <p:txBody>
          <a:bodyPr/>
          <a:lstStyle/>
          <a:p>
            <a:pPr defTabSz="457200"/>
            <a:fld id="{4FAB73BC-B049-4115-A692-8D63A059BFB8}" type="slidenum">
              <a:rPr lang="en-GB">
                <a:latin typeface="Arial" panose="020B0604020202020204"/>
              </a:rPr>
              <a:pPr defTabSz="457200"/>
              <a:t>6</a:t>
            </a:fld>
            <a:endParaRPr lang="en-GB">
              <a:latin typeface="Arial" panose="020B0604020202020204"/>
            </a:endParaRPr>
          </a:p>
        </p:txBody>
      </p:sp>
      <p:sp>
        <p:nvSpPr>
          <p:cNvPr id="4" name="Content Placeholder 3">
            <a:extLst>
              <a:ext uri="{FF2B5EF4-FFF2-40B4-BE49-F238E27FC236}">
                <a16:creationId xmlns:a16="http://schemas.microsoft.com/office/drawing/2014/main" id="{5A7DF23B-E54C-FC80-3410-A45AC5D92118}"/>
              </a:ext>
            </a:extLst>
          </p:cNvPr>
          <p:cNvSpPr>
            <a:spLocks noGrp="1"/>
          </p:cNvSpPr>
          <p:nvPr>
            <p:ph sz="quarter" idx="12"/>
          </p:nvPr>
        </p:nvSpPr>
        <p:spPr/>
        <p:txBody>
          <a:bodyPr/>
          <a:lstStyle/>
          <a:p>
            <a:r>
              <a:rPr lang="en-GB" b="1" dirty="0">
                <a:latin typeface="Calibri" panose="020F0502020204030204" pitchFamily="34" charset="0"/>
                <a:cs typeface="Calibri" panose="020F0502020204030204" pitchFamily="34" charset="0"/>
              </a:rPr>
              <a:t>6 Pillars of reform:</a:t>
            </a:r>
          </a:p>
          <a:p>
            <a:r>
              <a:rPr lang="en-GB" dirty="0">
                <a:latin typeface="Calibri" panose="020F0502020204030204" pitchFamily="34" charset="0"/>
                <a:cs typeface="Calibri" panose="020F0502020204030204" pitchFamily="34" charset="0"/>
              </a:rPr>
              <a:t>1. Family help provides the right support at the right time so that children can thrive with their families</a:t>
            </a:r>
          </a:p>
          <a:p>
            <a:r>
              <a:rPr lang="en-GB" dirty="0">
                <a:latin typeface="Calibri" panose="020F0502020204030204" pitchFamily="34" charset="0"/>
                <a:cs typeface="Calibri" panose="020F0502020204030204" pitchFamily="34" charset="0"/>
              </a:rPr>
              <a:t>2. A decisive multi-agency child protection system</a:t>
            </a:r>
          </a:p>
          <a:p>
            <a:r>
              <a:rPr lang="en-GB" dirty="0">
                <a:latin typeface="Calibri" panose="020F0502020204030204" pitchFamily="34" charset="0"/>
                <a:cs typeface="Calibri" panose="020F0502020204030204" pitchFamily="34" charset="0"/>
              </a:rPr>
              <a:t>3. Unlocking the potential of family networks</a:t>
            </a:r>
          </a:p>
          <a:p>
            <a:r>
              <a:rPr lang="en-GB" dirty="0">
                <a:latin typeface="Calibri" panose="020F0502020204030204" pitchFamily="34" charset="0"/>
                <a:cs typeface="Calibri" panose="020F0502020204030204" pitchFamily="34" charset="0"/>
              </a:rPr>
              <a:t>4. Putting love, relationships and a stable home at the heart of being a child in care</a:t>
            </a:r>
          </a:p>
          <a:p>
            <a:r>
              <a:rPr lang="en-GB" dirty="0">
                <a:latin typeface="Calibri" panose="020F0502020204030204" pitchFamily="34" charset="0"/>
                <a:cs typeface="Calibri" panose="020F0502020204030204" pitchFamily="34" charset="0"/>
              </a:rPr>
              <a:t>5. A valued, supported and highly skilled social worker for every child who needs one</a:t>
            </a:r>
          </a:p>
          <a:p>
            <a:r>
              <a:rPr lang="en-GB" dirty="0">
                <a:latin typeface="Calibri" panose="020F0502020204030204" pitchFamily="34" charset="0"/>
                <a:cs typeface="Calibri" panose="020F0502020204030204" pitchFamily="34" charset="0"/>
              </a:rPr>
              <a:t>6. A system that continuously learns and improves, and makes better use of evidence and data</a:t>
            </a:r>
          </a:p>
          <a:p>
            <a:endParaRPr lang="en-GB" b="1"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Over the next 2 years focus is on Phase One of reform - </a:t>
            </a:r>
          </a:p>
          <a:p>
            <a:r>
              <a:rPr lang="en-GB" dirty="0">
                <a:latin typeface="Calibri" panose="020F0502020204030204" pitchFamily="34" charset="0"/>
                <a:cs typeface="Calibri" panose="020F0502020204030204" pitchFamily="34" charset="0"/>
              </a:rPr>
              <a:t>Addressing urgent issues, setting national direction, and laying the groundwork for future reform</a:t>
            </a:r>
          </a:p>
        </p:txBody>
      </p:sp>
    </p:spTree>
    <p:extLst>
      <p:ext uri="{BB962C8B-B14F-4D97-AF65-F5344CB8AC3E}">
        <p14:creationId xmlns:p14="http://schemas.microsoft.com/office/powerpoint/2010/main" val="389907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5798-463A-01E4-974A-79A9F111A0B7}"/>
              </a:ext>
            </a:extLst>
          </p:cNvPr>
          <p:cNvSpPr>
            <a:spLocks noGrp="1"/>
          </p:cNvSpPr>
          <p:nvPr>
            <p:ph type="title"/>
          </p:nvPr>
        </p:nvSpPr>
        <p:spPr>
          <a:xfrm>
            <a:off x="766033" y="434974"/>
            <a:ext cx="10663684" cy="512514"/>
          </a:xfrm>
        </p:spPr>
        <p:txBody>
          <a:bodyPr/>
          <a:lstStyle/>
          <a:p>
            <a:r>
              <a:rPr lang="en-GB" sz="2800" dirty="0">
                <a:latin typeface="Calibri" panose="020F0502020204030204" pitchFamily="34" charset="0"/>
                <a:cs typeface="Calibri" panose="020F0502020204030204" pitchFamily="34" charset="0"/>
              </a:rPr>
              <a:t>National Framework - principles for practice, expected </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outcomes and indicators </a:t>
            </a:r>
          </a:p>
        </p:txBody>
      </p:sp>
      <p:sp>
        <p:nvSpPr>
          <p:cNvPr id="3" name="Slide Number Placeholder 2">
            <a:extLst>
              <a:ext uri="{FF2B5EF4-FFF2-40B4-BE49-F238E27FC236}">
                <a16:creationId xmlns:a16="http://schemas.microsoft.com/office/drawing/2014/main" id="{EF0144AF-D269-F413-127E-B67CB52B074D}"/>
              </a:ext>
            </a:extLst>
          </p:cNvPr>
          <p:cNvSpPr>
            <a:spLocks noGrp="1"/>
          </p:cNvSpPr>
          <p:nvPr>
            <p:ph type="sldNum" sz="quarter" idx="11"/>
          </p:nvPr>
        </p:nvSpPr>
        <p:spPr/>
        <p:txBody>
          <a:bodyPr/>
          <a:lstStyle/>
          <a:p>
            <a:pPr defTabSz="457200"/>
            <a:fld id="{4FAB73BC-B049-4115-A692-8D63A059BFB8}" type="slidenum">
              <a:rPr lang="en-GB">
                <a:latin typeface="Arial" panose="020B0604020202020204"/>
              </a:rPr>
              <a:pPr defTabSz="457200"/>
              <a:t>7</a:t>
            </a:fld>
            <a:endParaRPr lang="en-GB">
              <a:latin typeface="Arial" panose="020B0604020202020204"/>
            </a:endParaRPr>
          </a:p>
        </p:txBody>
      </p:sp>
      <p:sp>
        <p:nvSpPr>
          <p:cNvPr id="4" name="Content Placeholder 3">
            <a:extLst>
              <a:ext uri="{FF2B5EF4-FFF2-40B4-BE49-F238E27FC236}">
                <a16:creationId xmlns:a16="http://schemas.microsoft.com/office/drawing/2014/main" id="{0DF7964F-10A9-423E-AD03-9074740E2D32}"/>
              </a:ext>
            </a:extLst>
          </p:cNvPr>
          <p:cNvSpPr>
            <a:spLocks noGrp="1"/>
          </p:cNvSpPr>
          <p:nvPr>
            <p:ph sz="quarter" idx="12"/>
          </p:nvPr>
        </p:nvSpPr>
        <p:spPr>
          <a:xfrm>
            <a:off x="766034" y="1675061"/>
            <a:ext cx="9562520" cy="4306290"/>
          </a:xfrm>
        </p:spPr>
        <p:txBody>
          <a:bodyPr/>
          <a:lstStyle/>
          <a:p>
            <a:r>
              <a:rPr lang="en-GB" sz="2000" dirty="0">
                <a:latin typeface="Calibri" panose="020F0502020204030204" pitchFamily="34" charset="0"/>
                <a:cs typeface="Calibri" panose="020F0502020204030204" pitchFamily="34" charset="0"/>
              </a:rPr>
              <a:t>The National Framework describes the outcomes that local authorities should achieve for children, young people, and families.</a:t>
            </a:r>
            <a:endParaRPr lang="en-GB" sz="2000" b="1"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pPr lvl="1"/>
            <a:r>
              <a:rPr lang="en-GB" sz="2000" b="0" dirty="0">
                <a:latin typeface="Calibri" panose="020F0502020204030204" pitchFamily="34" charset="0"/>
                <a:cs typeface="Calibri" panose="020F0502020204030204" pitchFamily="34" charset="0"/>
              </a:rPr>
              <a:t>DfE have refined the proposed indicators, working with experts to identify the best options, and investing in developing new measures of outcomes. </a:t>
            </a:r>
          </a:p>
          <a:p>
            <a:pPr lvl="1"/>
            <a:r>
              <a:rPr lang="en-GB" sz="2000" b="0" dirty="0">
                <a:latin typeface="Calibri" panose="020F0502020204030204" pitchFamily="34" charset="0"/>
                <a:cs typeface="Calibri" panose="020F0502020204030204" pitchFamily="34" charset="0"/>
              </a:rPr>
              <a:t>The plan has been published for phasing roll-out of the Dashboard, alongside a short list of indicators.</a:t>
            </a:r>
          </a:p>
          <a:p>
            <a:pPr lvl="1"/>
            <a:r>
              <a:rPr lang="en-GB" sz="2000" b="0" dirty="0">
                <a:latin typeface="Calibri" panose="020F0502020204030204" pitchFamily="34" charset="0"/>
                <a:cs typeface="Calibri" panose="020F0502020204030204" pitchFamily="34" charset="0"/>
              </a:rPr>
              <a:t>Also published is the plan for the roll-out that takes an iterative approach through which they can test, evaluate and improve the Dashboard and indicators.</a:t>
            </a:r>
          </a:p>
          <a:p>
            <a:pPr lvl="1"/>
            <a:r>
              <a:rPr lang="en-GB" sz="2000" b="0" dirty="0">
                <a:latin typeface="Calibri" panose="020F0502020204030204" pitchFamily="34" charset="0"/>
                <a:cs typeface="Calibri" panose="020F0502020204030204" pitchFamily="34" charset="0"/>
              </a:rPr>
              <a:t>LA’s will have a one-year implementation period to help them to embed the National Framework.</a:t>
            </a:r>
          </a:p>
        </p:txBody>
      </p:sp>
    </p:spTree>
    <p:extLst>
      <p:ext uri="{BB962C8B-B14F-4D97-AF65-F5344CB8AC3E}">
        <p14:creationId xmlns:p14="http://schemas.microsoft.com/office/powerpoint/2010/main" val="112769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6D045B0-4F4E-7584-2604-7DCC88246A01}"/>
              </a:ext>
            </a:extLst>
          </p:cNvPr>
          <p:cNvSpPr txBox="1"/>
          <p:nvPr/>
        </p:nvSpPr>
        <p:spPr>
          <a:xfrm>
            <a:off x="1816022" y="1324054"/>
            <a:ext cx="8571455" cy="4602975"/>
          </a:xfrm>
          <a:prstGeom prst="rect">
            <a:avLst/>
          </a:prstGeom>
          <a:solidFill>
            <a:schemeClr val="bg1">
              <a:lumMod val="95000"/>
            </a:schemeClr>
          </a:solidFill>
        </p:spPr>
        <p:txBody>
          <a:bodyPr wrap="square" lIns="68580" tIns="34290" rIns="68580" bIns="34290" rtlCol="0" anchor="ctr" anchorCtr="0">
            <a:normAutofit/>
          </a:bodyPr>
          <a:lstStyle/>
          <a:p>
            <a:pPr marL="214313" indent="-214313" defTabSz="457200">
              <a:spcAft>
                <a:spcPts val="225"/>
              </a:spcAft>
              <a:buFont typeface="Wingdings" panose="05000000000000000000" pitchFamily="2" charset="2"/>
              <a:buChar char="ü"/>
              <a:defRPr/>
            </a:pPr>
            <a:r>
              <a:rPr lang="en-GB" i="1" dirty="0">
                <a:solidFill>
                  <a:srgbClr val="000000"/>
                </a:solidFill>
                <a:latin typeface="Calibri" panose="020F0502020204030204" pitchFamily="34" charset="0"/>
                <a:ea typeface="+mn-lt"/>
                <a:cs typeface="Calibri" panose="020F0502020204030204" pitchFamily="34" charset="0"/>
              </a:rPr>
              <a:t>Working Together to Safeguard Children </a:t>
            </a:r>
            <a:r>
              <a:rPr lang="en-GB" dirty="0">
                <a:solidFill>
                  <a:srgbClr val="000000"/>
                </a:solidFill>
                <a:latin typeface="Calibri" panose="020F0502020204030204" pitchFamily="34" charset="0"/>
                <a:ea typeface="+mn-lt"/>
                <a:cs typeface="Calibri" panose="020F0502020204030204" pitchFamily="34" charset="0"/>
              </a:rPr>
              <a:t>is the multi-agency statutory guidance that sets out expectations for the system that provides help, support and protection for children and their families.</a:t>
            </a:r>
          </a:p>
          <a:p>
            <a:pPr defTabSz="457200">
              <a:spcAft>
                <a:spcPts val="225"/>
              </a:spcAft>
              <a:defRPr/>
            </a:pPr>
            <a:endParaRPr lang="en-US" dirty="0">
              <a:solidFill>
                <a:srgbClr val="000000"/>
              </a:solidFill>
              <a:latin typeface="Calibri" panose="020F0502020204030204" pitchFamily="34" charset="0"/>
              <a:cs typeface="Calibri" panose="020F0502020204030204" pitchFamily="34" charset="0"/>
            </a:endParaRPr>
          </a:p>
          <a:p>
            <a:pPr marL="214313" indent="-214313" defTabSz="457200">
              <a:spcAft>
                <a:spcPts val="225"/>
              </a:spcAft>
              <a:buFont typeface="Wingdings" panose="05000000000000000000" pitchFamily="2" charset="2"/>
              <a:buChar char="ü"/>
              <a:defRPr/>
            </a:pPr>
            <a:r>
              <a:rPr lang="en-GB" dirty="0">
                <a:solidFill>
                  <a:srgbClr val="000000"/>
                </a:solidFill>
                <a:latin typeface="Calibri" panose="020F0502020204030204" pitchFamily="34" charset="0"/>
                <a:ea typeface="+mn-lt"/>
                <a:cs typeface="Calibri" panose="020F0502020204030204" pitchFamily="34" charset="0"/>
              </a:rPr>
              <a:t>It applies at every level from senior leaders to those in direct practice with families, and across all agencies and organisations that come into contact with children and their families.</a:t>
            </a:r>
          </a:p>
          <a:p>
            <a:pPr defTabSz="457200">
              <a:spcAft>
                <a:spcPts val="225"/>
              </a:spcAft>
              <a:defRPr/>
            </a:pPr>
            <a:endParaRPr lang="en-GB" dirty="0">
              <a:solidFill>
                <a:srgbClr val="000000"/>
              </a:solidFill>
              <a:latin typeface="Calibri" panose="020F0502020204030204" pitchFamily="34" charset="0"/>
              <a:ea typeface="+mn-lt"/>
              <a:cs typeface="Calibri" panose="020F0502020204030204" pitchFamily="34" charset="0"/>
            </a:endParaRPr>
          </a:p>
          <a:p>
            <a:pPr marL="214313" indent="-214313" defTabSz="457200">
              <a:spcAft>
                <a:spcPts val="225"/>
              </a:spcAft>
              <a:buFont typeface="Wingdings" panose="05000000000000000000" pitchFamily="2" charset="2"/>
              <a:buChar char="ü"/>
              <a:defRPr/>
            </a:pPr>
            <a:r>
              <a:rPr lang="en-GB" dirty="0">
                <a:solidFill>
                  <a:srgbClr val="000000"/>
                </a:solidFill>
                <a:latin typeface="Calibri" panose="020F0502020204030204" pitchFamily="34" charset="0"/>
                <a:ea typeface="+mn-lt"/>
                <a:cs typeface="Calibri" panose="020F0502020204030204" pitchFamily="34" charset="0"/>
              </a:rPr>
              <a:t>It gives practitioners clarity about what is required of them individually and how they need to work in partnership with each other to deliver effective services.</a:t>
            </a:r>
          </a:p>
          <a:p>
            <a:pPr defTabSz="457200">
              <a:spcAft>
                <a:spcPts val="225"/>
              </a:spcAft>
              <a:defRPr/>
            </a:pPr>
            <a:endParaRPr lang="en-GB" dirty="0">
              <a:solidFill>
                <a:srgbClr val="000000"/>
              </a:solidFill>
              <a:latin typeface="Calibri" panose="020F0502020204030204" pitchFamily="34" charset="0"/>
              <a:cs typeface="Calibri" panose="020F0502020204030204" pitchFamily="34" charset="0"/>
            </a:endParaRPr>
          </a:p>
          <a:p>
            <a:pPr marL="214313" indent="-214313" defTabSz="457200">
              <a:spcAft>
                <a:spcPts val="225"/>
              </a:spcAft>
              <a:buFont typeface="Wingdings" panose="05000000000000000000" pitchFamily="2" charset="2"/>
              <a:buChar char="ü"/>
              <a:defRPr/>
            </a:pPr>
            <a:r>
              <a:rPr lang="en-GB" dirty="0">
                <a:solidFill>
                  <a:srgbClr val="000000"/>
                </a:solidFill>
                <a:latin typeface="Calibri" panose="020F0502020204030204" pitchFamily="34" charset="0"/>
                <a:ea typeface="+mn-lt"/>
                <a:cs typeface="Calibri" panose="020F0502020204030204" pitchFamily="34" charset="0"/>
              </a:rPr>
              <a:t>It was last revised in 2018, with a limited factual update in 2020.</a:t>
            </a:r>
          </a:p>
          <a:p>
            <a:pPr defTabSz="457200">
              <a:spcAft>
                <a:spcPts val="225"/>
              </a:spcAft>
              <a:defRPr/>
            </a:pPr>
            <a:endParaRPr lang="en-GB" dirty="0">
              <a:solidFill>
                <a:srgbClr val="000000"/>
              </a:solidFill>
              <a:latin typeface="Calibri" panose="020F0502020204030204" pitchFamily="34" charset="0"/>
              <a:ea typeface="+mn-lt"/>
              <a:cs typeface="Calibri" panose="020F0502020204030204" pitchFamily="34" charset="0"/>
            </a:endParaRPr>
          </a:p>
          <a:p>
            <a:pPr marL="214313" indent="-214313" defTabSz="457200">
              <a:spcAft>
                <a:spcPts val="225"/>
              </a:spcAft>
              <a:buFont typeface="Wingdings" panose="05000000000000000000" pitchFamily="2" charset="2"/>
              <a:buChar char="ü"/>
              <a:defRPr/>
            </a:pPr>
            <a:r>
              <a:rPr lang="en-GB" dirty="0">
                <a:solidFill>
                  <a:srgbClr val="000000"/>
                </a:solidFill>
                <a:latin typeface="Calibri" panose="020F0502020204030204" pitchFamily="34" charset="0"/>
                <a:ea typeface="Calibri"/>
                <a:cs typeface="Calibri" panose="020F0502020204030204" pitchFamily="34" charset="0"/>
              </a:rPr>
              <a:t>DfE aim to update WT on a yearly cycle.</a:t>
            </a:r>
          </a:p>
        </p:txBody>
      </p:sp>
      <p:sp>
        <p:nvSpPr>
          <p:cNvPr id="7" name="TextBox 6">
            <a:extLst>
              <a:ext uri="{FF2B5EF4-FFF2-40B4-BE49-F238E27FC236}">
                <a16:creationId xmlns:a16="http://schemas.microsoft.com/office/drawing/2014/main" id="{ADD57A97-7AF0-5C1C-FEF0-A2DF99D50E41}"/>
              </a:ext>
            </a:extLst>
          </p:cNvPr>
          <p:cNvSpPr txBox="1"/>
          <p:nvPr/>
        </p:nvSpPr>
        <p:spPr>
          <a:xfrm>
            <a:off x="1816022" y="446890"/>
            <a:ext cx="8542593" cy="369332"/>
          </a:xfrm>
          <a:prstGeom prst="rect">
            <a:avLst/>
          </a:prstGeom>
          <a:solidFill>
            <a:srgbClr val="D4ECF6"/>
          </a:solidFill>
          <a:ln>
            <a:solidFill>
              <a:srgbClr val="8DD1E7"/>
            </a:solidFill>
          </a:ln>
        </p:spPr>
        <p:txBody>
          <a:bodyPr wrap="square" lIns="91440" tIns="45720" rIns="91440" bIns="45720" rtlCol="0" anchor="t">
            <a:spAutoFit/>
          </a:bodyPr>
          <a:lstStyle/>
          <a:p>
            <a:pPr defTabSz="457200"/>
            <a:r>
              <a:rPr lang="en-GB" b="1" dirty="0">
                <a:solidFill>
                  <a:srgbClr val="000000"/>
                </a:solidFill>
                <a:latin typeface="Calibri" panose="020F0502020204030204" pitchFamily="34" charset="0"/>
                <a:cs typeface="Calibri" panose="020F0502020204030204" pitchFamily="34" charset="0"/>
              </a:rPr>
              <a:t>Working Together 2023: Overview</a:t>
            </a:r>
            <a:endParaRPr lang="en-GB" dirty="0">
              <a:solidFill>
                <a:srgbClr val="00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C5BD16-88AA-718B-D2F0-06B760594B91}"/>
              </a:ext>
            </a:extLst>
          </p:cNvPr>
          <p:cNvSpPr txBox="1"/>
          <p:nvPr/>
        </p:nvSpPr>
        <p:spPr>
          <a:xfrm>
            <a:off x="1816021" y="1047055"/>
            <a:ext cx="8541736" cy="369332"/>
          </a:xfrm>
          <a:prstGeom prst="rect">
            <a:avLst/>
          </a:prstGeom>
          <a:solidFill>
            <a:schemeClr val="accent3"/>
          </a:solidFill>
          <a:ln>
            <a:solidFill>
              <a:schemeClr val="accent1">
                <a:lumMod val="20000"/>
                <a:lumOff val="80000"/>
              </a:schemeClr>
            </a:solidFill>
          </a:ln>
        </p:spPr>
        <p:txBody>
          <a:bodyPr wrap="square" rtlCol="0">
            <a:spAutoFit/>
          </a:bodyPr>
          <a:lstStyle/>
          <a:p>
            <a:pPr defTabSz="457200"/>
            <a:r>
              <a:rPr lang="en-GB" b="1" dirty="0">
                <a:solidFill>
                  <a:srgbClr val="000000"/>
                </a:solidFill>
                <a:latin typeface="Calibri" panose="020F0502020204030204" pitchFamily="34" charset="0"/>
                <a:cs typeface="Calibri" panose="020F0502020204030204" pitchFamily="34" charset="0"/>
              </a:rPr>
              <a:t>Background</a:t>
            </a:r>
            <a:endParaRPr lang="en-GB" sz="2000" b="1" dirty="0">
              <a:solidFill>
                <a:srgbClr val="00000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5B38807-BF8E-E1F2-088F-1F9A284413CE}"/>
              </a:ext>
            </a:extLst>
          </p:cNvPr>
          <p:cNvSpPr/>
          <p:nvPr/>
        </p:nvSpPr>
        <p:spPr>
          <a:xfrm>
            <a:off x="3700709" y="6421422"/>
            <a:ext cx="5106713" cy="230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000" b="1">
                <a:solidFill>
                  <a:srgbClr val="FF0000"/>
                </a:solidFill>
                <a:latin typeface="Arial" panose="020B0604020202020204"/>
              </a:rPr>
              <a:t>OFFICIAL SENSITIVE: NOT GOVERNMENT POLICY</a:t>
            </a:r>
          </a:p>
        </p:txBody>
      </p:sp>
      <p:sp>
        <p:nvSpPr>
          <p:cNvPr id="3" name="Slide Number Placeholder 3">
            <a:extLst>
              <a:ext uri="{FF2B5EF4-FFF2-40B4-BE49-F238E27FC236}">
                <a16:creationId xmlns:a16="http://schemas.microsoft.com/office/drawing/2014/main" id="{E94909D7-AD21-ADC6-AEDA-E42009075232}"/>
              </a:ext>
            </a:extLst>
          </p:cNvPr>
          <p:cNvSpPr>
            <a:spLocks noGrp="1"/>
          </p:cNvSpPr>
          <p:nvPr>
            <p:ph type="sldNum" sz="quarter" idx="11"/>
          </p:nvPr>
        </p:nvSpPr>
        <p:spPr>
          <a:xfrm>
            <a:off x="9794731" y="6496416"/>
            <a:ext cx="563026" cy="181491"/>
          </a:xfrm>
        </p:spPr>
        <p:txBody>
          <a:bodyPr/>
          <a:lstStyle/>
          <a:p>
            <a:pPr defTabSz="457200"/>
            <a:fld id="{4FAB73BC-B049-4115-A692-8D63A059BFB8}" type="slidenum">
              <a:rPr lang="en-GB">
                <a:latin typeface="Arial" panose="020B0604020202020204"/>
              </a:rPr>
              <a:pPr defTabSz="457200"/>
              <a:t>8</a:t>
            </a:fld>
            <a:endParaRPr lang="en-GB" dirty="0">
              <a:latin typeface="Arial" panose="020B0604020202020204"/>
            </a:endParaRPr>
          </a:p>
        </p:txBody>
      </p:sp>
    </p:spTree>
    <p:extLst>
      <p:ext uri="{BB962C8B-B14F-4D97-AF65-F5344CB8AC3E}">
        <p14:creationId xmlns:p14="http://schemas.microsoft.com/office/powerpoint/2010/main" val="2496643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46A105-0FF2-8C5C-721C-39C55A455F31}"/>
              </a:ext>
            </a:extLst>
          </p:cNvPr>
          <p:cNvSpPr>
            <a:spLocks noGrp="1"/>
          </p:cNvSpPr>
          <p:nvPr>
            <p:ph type="sldNum" sz="quarter" idx="11"/>
          </p:nvPr>
        </p:nvSpPr>
        <p:spPr>
          <a:xfrm>
            <a:off x="9875397" y="6527938"/>
            <a:ext cx="563026" cy="181491"/>
          </a:xfrm>
        </p:spPr>
        <p:txBody>
          <a:bodyPr/>
          <a:lstStyle/>
          <a:p>
            <a:pPr defTabSz="457200">
              <a:defRPr/>
            </a:pPr>
            <a:fld id="{4FAB73BC-B049-4115-A692-8D63A059BFB8}" type="slidenum">
              <a:rPr lang="en-GB">
                <a:latin typeface="Arial" panose="020B0604020202020204"/>
              </a:rPr>
              <a:pPr defTabSz="457200">
                <a:defRPr/>
              </a:pPr>
              <a:t>9</a:t>
            </a:fld>
            <a:endParaRPr lang="en-GB">
              <a:latin typeface="Arial" panose="020B0604020202020204"/>
            </a:endParaRPr>
          </a:p>
        </p:txBody>
      </p:sp>
      <p:sp>
        <p:nvSpPr>
          <p:cNvPr id="6" name="TextBox 5">
            <a:extLst>
              <a:ext uri="{FF2B5EF4-FFF2-40B4-BE49-F238E27FC236}">
                <a16:creationId xmlns:a16="http://schemas.microsoft.com/office/drawing/2014/main" id="{C38F3B03-878E-DF7D-4160-DF00164C08C5}"/>
              </a:ext>
            </a:extLst>
          </p:cNvPr>
          <p:cNvSpPr txBox="1"/>
          <p:nvPr/>
        </p:nvSpPr>
        <p:spPr>
          <a:xfrm>
            <a:off x="1816300" y="319128"/>
            <a:ext cx="8477517" cy="369332"/>
          </a:xfrm>
          <a:prstGeom prst="rect">
            <a:avLst/>
          </a:prstGeom>
          <a:solidFill>
            <a:srgbClr val="D4ECF6"/>
          </a:solidFill>
          <a:ln>
            <a:solidFill>
              <a:srgbClr val="8DD1E7"/>
            </a:solidFill>
          </a:ln>
        </p:spPr>
        <p:txBody>
          <a:bodyPr wrap="square" rtlCol="0">
            <a:spAutoFit/>
          </a:bodyPr>
          <a:lstStyle/>
          <a:p>
            <a:pPr defTabSz="457200">
              <a:defRPr/>
            </a:pPr>
            <a:r>
              <a:rPr lang="en-GB" b="1" dirty="0">
                <a:solidFill>
                  <a:srgbClr val="000000"/>
                </a:solidFill>
                <a:latin typeface="Calibri" panose="020F0502020204030204" pitchFamily="34" charset="0"/>
                <a:cs typeface="Calibri" panose="020F0502020204030204" pitchFamily="34" charset="0"/>
              </a:rPr>
              <a:t>Working Together 2023: A Shared Responsibility</a:t>
            </a:r>
            <a:endParaRPr lang="en-GB" dirty="0">
              <a:solidFill>
                <a:srgbClr val="00000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BA9C9941-4E3A-5D41-0DA6-3C7EF26A3F85}"/>
              </a:ext>
            </a:extLst>
          </p:cNvPr>
          <p:cNvSpPr/>
          <p:nvPr/>
        </p:nvSpPr>
        <p:spPr>
          <a:xfrm>
            <a:off x="1816300" y="719238"/>
            <a:ext cx="8477517" cy="5529162"/>
          </a:xfrm>
          <a:prstGeom prst="rect">
            <a:avLst/>
          </a:prstGeom>
          <a:noFill/>
          <a:ln>
            <a:solidFill>
              <a:srgbClr val="8DD1E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defTabSz="457200">
              <a:lnSpc>
                <a:spcPct val="120000"/>
              </a:lnSpc>
              <a:spcAft>
                <a:spcPts val="600"/>
              </a:spcAft>
              <a:buFont typeface="Symbol" panose="05050102010706020507" pitchFamily="18" charset="2"/>
              <a:buChar char=""/>
              <a:defRPr/>
            </a:pPr>
            <a:endParaRPr lang="en-GB" sz="1200" b="1">
              <a:solidFill>
                <a:srgbClr val="000000"/>
              </a:solidFill>
              <a:latin typeface="Arial" panose="020B0604020202020204"/>
              <a:cs typeface="Calibri"/>
            </a:endParaRPr>
          </a:p>
        </p:txBody>
      </p:sp>
      <p:sp>
        <p:nvSpPr>
          <p:cNvPr id="14" name="Rectangle 13">
            <a:extLst>
              <a:ext uri="{FF2B5EF4-FFF2-40B4-BE49-F238E27FC236}">
                <a16:creationId xmlns:a16="http://schemas.microsoft.com/office/drawing/2014/main" id="{AC09203C-0E8A-B8E2-20D8-5FA5299AF3EF}"/>
              </a:ext>
            </a:extLst>
          </p:cNvPr>
          <p:cNvSpPr/>
          <p:nvPr/>
        </p:nvSpPr>
        <p:spPr>
          <a:xfrm>
            <a:off x="3526537" y="6423025"/>
            <a:ext cx="5106713" cy="230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GB" sz="1000" b="1">
                <a:solidFill>
                  <a:srgbClr val="FF0000"/>
                </a:solidFill>
                <a:latin typeface="Arial" panose="020B0604020202020204"/>
              </a:rPr>
              <a:t>OFFICIAL SENSITIVE: NOT GOVERNMENT POLICY</a:t>
            </a:r>
          </a:p>
        </p:txBody>
      </p:sp>
      <p:sp>
        <p:nvSpPr>
          <p:cNvPr id="2" name="TextBox 1">
            <a:extLst>
              <a:ext uri="{FF2B5EF4-FFF2-40B4-BE49-F238E27FC236}">
                <a16:creationId xmlns:a16="http://schemas.microsoft.com/office/drawing/2014/main" id="{20A6BA6D-5736-51AC-5495-80964B011660}"/>
              </a:ext>
            </a:extLst>
          </p:cNvPr>
          <p:cNvSpPr txBox="1"/>
          <p:nvPr/>
        </p:nvSpPr>
        <p:spPr>
          <a:xfrm>
            <a:off x="1772168" y="5677797"/>
            <a:ext cx="8249742" cy="307777"/>
          </a:xfrm>
          <a:prstGeom prst="rect">
            <a:avLst/>
          </a:prstGeom>
          <a:noFill/>
        </p:spPr>
        <p:txBody>
          <a:bodyPr wrap="square" lIns="91440" tIns="45720" rIns="91440" bIns="45720" rtlCol="0" anchor="t">
            <a:spAutoFit/>
          </a:bodyPr>
          <a:lstStyle/>
          <a:p>
            <a:pPr defTabSz="457200">
              <a:defRPr/>
            </a:pPr>
            <a:r>
              <a:rPr lang="en-GB" sz="1400" b="1">
                <a:solidFill>
                  <a:srgbClr val="000000"/>
                </a:solidFill>
                <a:latin typeface="Arial" panose="020B0604020202020204"/>
                <a:ea typeface="Times New Roman" panose="02020603050405020304" pitchFamily="18" charset="0"/>
                <a:cs typeface="Times New Roman"/>
              </a:rPr>
              <a:t> </a:t>
            </a:r>
            <a:endParaRPr lang="en-GB" sz="1400">
              <a:solidFill>
                <a:srgbClr val="000000"/>
              </a:solidFill>
              <a:latin typeface="Arial" panose="020B0604020202020204"/>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7873F3-EA00-216A-968D-C49FCF43E3ED}"/>
              </a:ext>
            </a:extLst>
          </p:cNvPr>
          <p:cNvSpPr txBox="1"/>
          <p:nvPr/>
        </p:nvSpPr>
        <p:spPr>
          <a:xfrm>
            <a:off x="1816299" y="841070"/>
            <a:ext cx="8331625" cy="5245731"/>
          </a:xfrm>
          <a:prstGeom prst="rect">
            <a:avLst/>
          </a:prstGeom>
          <a:noFill/>
        </p:spPr>
        <p:txBody>
          <a:bodyPr wrap="square">
            <a:spAutoFit/>
          </a:bodyPr>
          <a:lstStyle/>
          <a:p>
            <a:pPr defTabSz="457200" fontAlgn="base">
              <a:lnSpc>
                <a:spcPct val="120000"/>
              </a:lnSpc>
              <a:defRPr/>
            </a:pPr>
            <a:r>
              <a:rPr lang="en-GB" sz="1400" dirty="0">
                <a:solidFill>
                  <a:srgbClr val="000000"/>
                </a:solidFill>
                <a:latin typeface="Calibri" panose="020F0502020204030204" pitchFamily="34" charset="0"/>
                <a:cs typeface="Calibri" panose="020F0502020204030204" pitchFamily="34" charset="0"/>
              </a:rPr>
              <a:t>We have introduced a new chapter at the beginning of </a:t>
            </a:r>
            <a:r>
              <a:rPr lang="en-GB" sz="1400" i="1" dirty="0">
                <a:solidFill>
                  <a:srgbClr val="000000"/>
                </a:solidFill>
                <a:latin typeface="Calibri" panose="020F0502020204030204" pitchFamily="34" charset="0"/>
                <a:cs typeface="Calibri" panose="020F0502020204030204" pitchFamily="34" charset="0"/>
              </a:rPr>
              <a:t>‘Working Together’</a:t>
            </a:r>
            <a:r>
              <a:rPr lang="en-GB" sz="1400" dirty="0">
                <a:solidFill>
                  <a:srgbClr val="000000"/>
                </a:solidFill>
                <a:latin typeface="Calibri" panose="020F0502020204030204" pitchFamily="34" charset="0"/>
                <a:cs typeface="Calibri" panose="020F0502020204030204" pitchFamily="34" charset="0"/>
              </a:rPr>
              <a:t> to emphasise that successful outcomes for children depend on strong multi-agency partnership working across the whole system of help, support and protection and effective work from all agencies with parents, carers and families</a:t>
            </a:r>
            <a:r>
              <a:rPr lang="en-US" sz="1400" dirty="0">
                <a:solidFill>
                  <a:srgbClr val="000000"/>
                </a:solidFill>
                <a:latin typeface="Calibri" panose="020F0502020204030204" pitchFamily="34" charset="0"/>
                <a:cs typeface="Calibri" panose="020F0502020204030204" pitchFamily="34" charset="0"/>
              </a:rPr>
              <a:t>​.</a:t>
            </a:r>
          </a:p>
          <a:p>
            <a:pPr defTabSz="457200" fontAlgn="base">
              <a:lnSpc>
                <a:spcPct val="120000"/>
              </a:lnSpc>
              <a:defRPr/>
            </a:pPr>
            <a:r>
              <a:rPr lang="en-GB" sz="1400" dirty="0">
                <a:solidFill>
                  <a:srgbClr val="000000"/>
                </a:solidFill>
                <a:latin typeface="Calibri" panose="020F0502020204030204" pitchFamily="34" charset="0"/>
                <a:cs typeface="Calibri" panose="020F0502020204030204" pitchFamily="34" charset="0"/>
              </a:rPr>
              <a:t>​</a:t>
            </a:r>
          </a:p>
          <a:p>
            <a:pPr defTabSz="457200" fontAlgn="base">
              <a:lnSpc>
                <a:spcPct val="120000"/>
              </a:lnSpc>
              <a:buFont typeface="Arial" panose="020B0604020202020204" pitchFamily="34" charset="0"/>
              <a:buChar char="•"/>
              <a:defRPr/>
            </a:pPr>
            <a:r>
              <a:rPr lang="en-GB" sz="1400" b="1" dirty="0">
                <a:solidFill>
                  <a:srgbClr val="000000"/>
                </a:solidFill>
                <a:latin typeface="Calibri" panose="020F0502020204030204" pitchFamily="34" charset="0"/>
                <a:cs typeface="Calibri" panose="020F0502020204030204" pitchFamily="34" charset="0"/>
              </a:rPr>
              <a:t> Renaming the statutory guidance to reflect the help and support that is provided to families: </a:t>
            </a:r>
            <a:r>
              <a:rPr lang="en-GB" sz="1400" dirty="0">
                <a:solidFill>
                  <a:srgbClr val="000000"/>
                </a:solidFill>
                <a:latin typeface="Calibri" panose="020F0502020204030204" pitchFamily="34" charset="0"/>
                <a:cs typeface="Calibri" panose="020F0502020204030204" pitchFamily="34" charset="0"/>
              </a:rPr>
              <a:t>The intention is to centre the importance of providing help for parents and families, and the need for decisive action when children need protection from harm, alongside the Children Act 1989 duties on all individuals, organisations and agencies to safeguard and promote the welfare of children.  </a:t>
            </a:r>
            <a:r>
              <a:rPr lang="en-US" sz="1400" dirty="0">
                <a:solidFill>
                  <a:srgbClr val="000000"/>
                </a:solidFill>
                <a:latin typeface="Calibri" panose="020F0502020204030204" pitchFamily="34" charset="0"/>
                <a:cs typeface="Calibri" panose="020F0502020204030204" pitchFamily="34" charset="0"/>
              </a:rPr>
              <a:t>​</a:t>
            </a:r>
          </a:p>
          <a:p>
            <a:pPr defTabSz="457200" fontAlgn="base">
              <a:lnSpc>
                <a:spcPct val="120000"/>
              </a:lnSpc>
              <a:defRPr/>
            </a:pPr>
            <a:endParaRPr lang="en-GB" sz="1400" dirty="0">
              <a:solidFill>
                <a:srgbClr val="000000"/>
              </a:solidFill>
              <a:latin typeface="Calibri" panose="020F0502020204030204" pitchFamily="34" charset="0"/>
              <a:cs typeface="Calibri" panose="020F0502020204030204" pitchFamily="34" charset="0"/>
            </a:endParaRPr>
          </a:p>
          <a:p>
            <a:pPr defTabSz="457200" fontAlgn="base">
              <a:lnSpc>
                <a:spcPct val="120000"/>
              </a:lnSpc>
              <a:buFont typeface="Arial" panose="020B0604020202020204" pitchFamily="34" charset="0"/>
              <a:buChar char="•"/>
              <a:defRPr/>
            </a:pPr>
            <a:r>
              <a:rPr lang="en-GB" sz="1400" b="1" dirty="0">
                <a:solidFill>
                  <a:srgbClr val="000000"/>
                </a:solidFill>
                <a:latin typeface="Calibri" panose="020F0502020204030204" pitchFamily="34" charset="0"/>
                <a:cs typeface="Calibri" panose="020F0502020204030204" pitchFamily="34" charset="0"/>
              </a:rPr>
              <a:t> Introducing practice principles for working with parents and carers: </a:t>
            </a:r>
            <a:r>
              <a:rPr lang="en-GB" sz="1400" dirty="0">
                <a:solidFill>
                  <a:srgbClr val="000000"/>
                </a:solidFill>
                <a:latin typeface="Calibri" panose="020F0502020204030204" pitchFamily="34" charset="0"/>
                <a:cs typeface="Calibri" panose="020F0502020204030204" pitchFamily="34" charset="0"/>
              </a:rPr>
              <a:t>We have drafted clear, explicit expectations for how all agencies and practitioners should work with parents and carers so that they understand what is happening and can engage with services in a meaningful way. Information about key decision-making points will support parents to understand the change that is expected to keep their child safe. These new principles are drawn from good practice that already exists in local areas. </a:t>
            </a:r>
            <a:r>
              <a:rPr lang="en-US" sz="1400" dirty="0">
                <a:solidFill>
                  <a:srgbClr val="000000"/>
                </a:solidFill>
                <a:latin typeface="Calibri" panose="020F0502020204030204" pitchFamily="34" charset="0"/>
                <a:cs typeface="Calibri" panose="020F0502020204030204" pitchFamily="34" charset="0"/>
              </a:rPr>
              <a:t>​</a:t>
            </a:r>
          </a:p>
          <a:p>
            <a:pPr defTabSz="457200" fontAlgn="base">
              <a:lnSpc>
                <a:spcPct val="120000"/>
              </a:lnSpc>
              <a:defRPr/>
            </a:pPr>
            <a:endParaRPr lang="en-GB" sz="1400" dirty="0">
              <a:solidFill>
                <a:srgbClr val="000000"/>
              </a:solidFill>
              <a:latin typeface="Calibri" panose="020F0502020204030204" pitchFamily="34" charset="0"/>
              <a:cs typeface="Calibri" panose="020F0502020204030204" pitchFamily="34" charset="0"/>
            </a:endParaRPr>
          </a:p>
          <a:p>
            <a:pPr defTabSz="457200" fontAlgn="base">
              <a:lnSpc>
                <a:spcPct val="120000"/>
              </a:lnSpc>
              <a:buFont typeface="Arial" panose="020B0604020202020204" pitchFamily="34" charset="0"/>
              <a:buChar char="•"/>
              <a:defRPr/>
            </a:pPr>
            <a:r>
              <a:rPr lang="en-GB" sz="1400" b="1" dirty="0">
                <a:solidFill>
                  <a:srgbClr val="000000"/>
                </a:solidFill>
                <a:latin typeface="Calibri" panose="020F0502020204030204" pitchFamily="34" charset="0"/>
                <a:cs typeface="Calibri" panose="020F0502020204030204" pitchFamily="34" charset="0"/>
              </a:rPr>
              <a:t> Introducing expectations for effective multi-agency working at a strategic, management and direct practice level: </a:t>
            </a:r>
            <a:r>
              <a:rPr lang="en-GB" sz="1400" dirty="0">
                <a:solidFill>
                  <a:srgbClr val="000000"/>
                </a:solidFill>
                <a:latin typeface="Calibri" panose="020F0502020204030204" pitchFamily="34" charset="0"/>
                <a:cs typeface="Calibri" panose="020F0502020204030204" pitchFamily="34" charset="0"/>
              </a:rPr>
              <a:t>Numerous reviews, including those from the Child Safeguarding Practice Review Panel, have identified the need for much improved multi-agency working with more robust critical thinking and challenge within and between agencies. We have developed expectations to underpin this multi-agency working in the following five areas: Collaboration; Learning; Resourcing; Inclusion; Mutual Challenge.</a:t>
            </a:r>
            <a:endParaRPr lang="en-US" sz="1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48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fe-pp-template" id="{A67D46E1-D5EC-4030-A106-0D2C65DC60DD}" vid="{4A806D92-399F-410E-8AC7-4F38CD31CB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5322</Words>
  <Application>Microsoft Office PowerPoint</Application>
  <PresentationFormat>Widescreen</PresentationFormat>
  <Paragraphs>385</Paragraphs>
  <Slides>46</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46</vt:i4>
      </vt:variant>
    </vt:vector>
  </HeadingPairs>
  <TitlesOfParts>
    <vt:vector size="58" baseType="lpstr">
      <vt:lpstr>Aptos</vt:lpstr>
      <vt:lpstr>Aptos Display</vt:lpstr>
      <vt:lpstr>Arial</vt:lpstr>
      <vt:lpstr>Calibri</vt:lpstr>
      <vt:lpstr>Calibri Light</vt:lpstr>
      <vt:lpstr>Corbel</vt:lpstr>
      <vt:lpstr>Courier New</vt:lpstr>
      <vt:lpstr>Symbol</vt:lpstr>
      <vt:lpstr>Wingdings</vt:lpstr>
      <vt:lpstr>Office Theme</vt:lpstr>
      <vt:lpstr>1_Office Theme</vt:lpstr>
      <vt:lpstr>Basis</vt:lpstr>
      <vt:lpstr>PowerPoint Presentation</vt:lpstr>
      <vt:lpstr>Welcome &amp; Introductions</vt:lpstr>
      <vt:lpstr>Aims &amp; Opportunities</vt:lpstr>
      <vt:lpstr>Housekeeping</vt:lpstr>
      <vt:lpstr>    Working Together To Safeguard Children 2023  Children’s Social Care National Framework and Dashboard   Kinship Care Strategy  Data Strategy  Information Sharing Guidance - 2024</vt:lpstr>
      <vt:lpstr>Stable Homes Built on Love</vt:lpstr>
      <vt:lpstr>National Framework - principles for practice, expected  outcomes and indicators </vt:lpstr>
      <vt:lpstr>PowerPoint Presentation</vt:lpstr>
      <vt:lpstr>PowerPoint Presentation</vt:lpstr>
      <vt:lpstr>PowerPoint Presentation</vt:lpstr>
      <vt:lpstr>PowerPoint Presentation</vt:lpstr>
      <vt:lpstr>PowerPoint Presentation</vt:lpstr>
      <vt:lpstr>PowerPoint Presentation</vt:lpstr>
      <vt:lpstr>Drivers for Change</vt:lpstr>
      <vt:lpstr>Drivers for Change</vt:lpstr>
      <vt:lpstr>What Changed?</vt:lpstr>
      <vt:lpstr>PowerPoint Presentation</vt:lpstr>
      <vt:lpstr>What does this mean in practice?</vt:lpstr>
      <vt:lpstr>What does this mean in practice?</vt:lpstr>
      <vt:lpstr>What does this mean in practice?</vt:lpstr>
      <vt:lpstr>What does this mean in practice?</vt:lpstr>
      <vt:lpstr>Reflections after the first Year</vt:lpstr>
      <vt:lpstr>Reflections from the DfE Commissioner</vt:lpstr>
      <vt:lpstr>Questions?</vt:lpstr>
      <vt:lpstr>Lead Safeguarding Partners – Exploring Different Approaches</vt:lpstr>
      <vt:lpstr>Lead Safeguarding Partners</vt:lpstr>
      <vt:lpstr>Revised Safeguarding Alliance</vt:lpstr>
      <vt:lpstr>Terms of Reference</vt:lpstr>
      <vt:lpstr>Principles of Operation</vt:lpstr>
      <vt:lpstr>High level performance measures</vt:lpstr>
      <vt:lpstr>Deep Dives</vt:lpstr>
      <vt:lpstr>Accountability</vt:lpstr>
      <vt:lpstr>Coventry Safeguarding Children Partnership  ‘Effective Engagement of Education Partners’</vt:lpstr>
      <vt:lpstr>PowerPoint Presentation</vt:lpstr>
      <vt:lpstr>What it means to be part of Coventry Safeguarding Children’s Partnership</vt:lpstr>
      <vt:lpstr>PowerPoint Presentation</vt:lpstr>
      <vt:lpstr>Education Services– Key Figures</vt:lpstr>
      <vt:lpstr>Our forums</vt:lpstr>
      <vt:lpstr>Filling the gaps</vt:lpstr>
      <vt:lpstr>Impacts</vt:lpstr>
      <vt:lpstr>Lunch, Networking &amp; Light  Refreshments</vt:lpstr>
      <vt:lpstr>Leadership Roles – Chair and Scrutineer</vt:lpstr>
      <vt:lpstr>Developing the Lead Professional Role</vt:lpstr>
      <vt:lpstr>Reflections and Opportunities for Regional Collaboration</vt:lpstr>
      <vt:lpstr>West Midlands MASA Network - Next Steps</vt:lpstr>
      <vt:lpstr>PowerPoint Presentation</vt:lpstr>
    </vt:vector>
  </TitlesOfParts>
  <Company>Birmingham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J Johnstone</dc:creator>
  <cp:lastModifiedBy>Simon Cross</cp:lastModifiedBy>
  <cp:revision>13</cp:revision>
  <dcterms:created xsi:type="dcterms:W3CDTF">2024-03-19T11:14:40Z</dcterms:created>
  <dcterms:modified xsi:type="dcterms:W3CDTF">2024-03-25T17:54:05Z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OFFICIAL</vt:lpwstr>
  </property>
  <property fmtid="{D5CDD505-2E9C-101B-9397-08002B2CF9AE}" pid="4" name="MSIP_Label_612a067f-032d-4198-8f8b-7c2471d2a924_Enabled">
    <vt:lpwstr>true</vt:lpwstr>
  </property>
  <property fmtid="{D5CDD505-2E9C-101B-9397-08002B2CF9AE}" pid="5" name="MSIP_Label_612a067f-032d-4198-8f8b-7c2471d2a924_SetDate">
    <vt:lpwstr>2024-03-25T15:43:49Z</vt:lpwstr>
  </property>
  <property fmtid="{D5CDD505-2E9C-101B-9397-08002B2CF9AE}" pid="6" name="MSIP_Label_612a067f-032d-4198-8f8b-7c2471d2a924_Method">
    <vt:lpwstr>Privileged</vt:lpwstr>
  </property>
  <property fmtid="{D5CDD505-2E9C-101B-9397-08002B2CF9AE}" pid="7" name="MSIP_Label_612a067f-032d-4198-8f8b-7c2471d2a924_Name">
    <vt:lpwstr>BCC - NOT PROTECTIVELY MARKED</vt:lpwstr>
  </property>
  <property fmtid="{D5CDD505-2E9C-101B-9397-08002B2CF9AE}" pid="8" name="MSIP_Label_612a067f-032d-4198-8f8b-7c2471d2a924_SiteId">
    <vt:lpwstr>699ace67-d2e4-4bcd-b303-d2bbe2b9bbf1</vt:lpwstr>
  </property>
  <property fmtid="{D5CDD505-2E9C-101B-9397-08002B2CF9AE}" pid="9" name="MSIP_Label_612a067f-032d-4198-8f8b-7c2471d2a924_ActionId">
    <vt:lpwstr>85ec6286-6c8a-4c3a-8f5e-157415c8e48f</vt:lpwstr>
  </property>
  <property fmtid="{D5CDD505-2E9C-101B-9397-08002B2CF9AE}" pid="10" name="MSIP_Label_612a067f-032d-4198-8f8b-7c2471d2a924_ContentBits">
    <vt:lpwstr>0</vt:lpwstr>
  </property>
</Properties>
</file>