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67" r:id="rId6"/>
    <p:sldId id="268"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D3127C"/>
    <a:srgbClr val="EA52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AA6725-235A-41EF-A2F7-48FDAA571E7B}" v="2" dt="2024-09-18T13:35:21.6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9C6A6-3CDF-479A-9298-361A69926E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548A2E3-E827-41A4-B314-C41B97E74C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D6A3943-1E48-49EF-9326-359BD8F64B59}"/>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5" name="Footer Placeholder 4">
            <a:extLst>
              <a:ext uri="{FF2B5EF4-FFF2-40B4-BE49-F238E27FC236}">
                <a16:creationId xmlns:a16="http://schemas.microsoft.com/office/drawing/2014/main" id="{9BFA4449-84D5-423A-B15A-697A2FADD4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4A81B9-7847-402F-8DD3-ED9B3ECB683F}"/>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2724857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67E92-D887-42C5-ADCD-A513C885FB4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BF451F-2AD3-419E-BB35-3745FE6BA4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277D67-091B-4DD4-9850-312F5455D2EE}"/>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5" name="Footer Placeholder 4">
            <a:extLst>
              <a:ext uri="{FF2B5EF4-FFF2-40B4-BE49-F238E27FC236}">
                <a16:creationId xmlns:a16="http://schemas.microsoft.com/office/drawing/2014/main" id="{4D0DAB22-D921-4B0A-97DB-1BD0EEC998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A42705-3AB8-41AF-A5E3-A6DB11D0B0C0}"/>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1255536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0C1748-52AB-48A9-9816-3DDBB447E4E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847DE1-CB98-4B16-BD4E-CF392C9363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805A2C-0A9A-4FF5-85C1-548D9220D310}"/>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5" name="Footer Placeholder 4">
            <a:extLst>
              <a:ext uri="{FF2B5EF4-FFF2-40B4-BE49-F238E27FC236}">
                <a16:creationId xmlns:a16="http://schemas.microsoft.com/office/drawing/2014/main" id="{4864F053-54A0-47EC-9804-B7A9B5A180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5F7C9-6113-4A08-A998-E1518F5D8612}"/>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559675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04FC4-3289-4FE8-BE4C-5839E6653DB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F862D2-F869-41BC-BD4D-2BB6956081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34C684-2D15-4E18-B4A6-D706018F4236}"/>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5" name="Footer Placeholder 4">
            <a:extLst>
              <a:ext uri="{FF2B5EF4-FFF2-40B4-BE49-F238E27FC236}">
                <a16:creationId xmlns:a16="http://schemas.microsoft.com/office/drawing/2014/main" id="{0FB7F024-C8B7-4391-8089-7FF01CDAF9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A81C34-658E-4213-80ED-28CC3EB281FC}"/>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69002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EE6DA-FE7E-4257-85D4-5F32F7E933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465F307-63A2-411A-B1C7-B0A125A609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112F69-3934-47B9-B977-F87EC7FA8D20}"/>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5" name="Footer Placeholder 4">
            <a:extLst>
              <a:ext uri="{FF2B5EF4-FFF2-40B4-BE49-F238E27FC236}">
                <a16:creationId xmlns:a16="http://schemas.microsoft.com/office/drawing/2014/main" id="{5F882C95-01FA-44B7-B20C-BD32A51BAF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F95081-3798-453F-8557-EF15E9C4E5A4}"/>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1159107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80D09-9CF4-462C-8F50-DA620BED371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DECAE16-6DF6-42C5-B81E-B89D5CE771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47C9022-AB6E-4B14-83E2-58CE041DCA1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F458751-EE19-453B-94A3-005A109E902D}"/>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6" name="Footer Placeholder 5">
            <a:extLst>
              <a:ext uri="{FF2B5EF4-FFF2-40B4-BE49-F238E27FC236}">
                <a16:creationId xmlns:a16="http://schemas.microsoft.com/office/drawing/2014/main" id="{44C2A76B-68B3-402C-B78F-9D9D30E255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3C021D-9A74-4B11-969F-0EB006287F9D}"/>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1229757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E34D6-0E51-4B67-A7BA-11C3F1C50CA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15B888C-66D2-49E2-8D3B-C53E5ED763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71EBA7-97E8-4FEC-A3E5-54FB919738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F56265-1157-4160-AE34-DFEC2EC6AD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CC98C1-C447-49CE-A344-488CAC0AF0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540C110-57E3-43F6-B770-24AF27D7BC94}"/>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8" name="Footer Placeholder 7">
            <a:extLst>
              <a:ext uri="{FF2B5EF4-FFF2-40B4-BE49-F238E27FC236}">
                <a16:creationId xmlns:a16="http://schemas.microsoft.com/office/drawing/2014/main" id="{CD546EE1-DF0E-4256-9A90-4EDECE328C5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96B77E5-FED8-4D7E-ACC1-99DBB46EE8D3}"/>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893512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E4CD2-639D-437E-AAC2-5D6169BD797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89966B7-6C87-499A-8C6B-A55EA29342FB}"/>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4" name="Footer Placeholder 3">
            <a:extLst>
              <a:ext uri="{FF2B5EF4-FFF2-40B4-BE49-F238E27FC236}">
                <a16:creationId xmlns:a16="http://schemas.microsoft.com/office/drawing/2014/main" id="{B1D58EBC-6E55-4D09-B352-C15EF58C4D9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6F94D9B-7431-4E8E-96D7-B583498F19AD}"/>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4225288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8F105B-52A4-46B1-B16A-77C4B2AC4F9F}"/>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3" name="Footer Placeholder 2">
            <a:extLst>
              <a:ext uri="{FF2B5EF4-FFF2-40B4-BE49-F238E27FC236}">
                <a16:creationId xmlns:a16="http://schemas.microsoft.com/office/drawing/2014/main" id="{38EC34E2-0155-46BF-A01E-4913D77820D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777DA1-7429-46F3-BC84-485DFF61A028}"/>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974103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6D198-AABA-4D3C-B40F-256625D8B1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49DCAB8-21BE-4A1C-9A5D-CD2E1720CA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555460-ECC3-4228-9331-77435F1731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DD2C66-97E3-41EF-9B13-D4DB6E836553}"/>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6" name="Footer Placeholder 5">
            <a:extLst>
              <a:ext uri="{FF2B5EF4-FFF2-40B4-BE49-F238E27FC236}">
                <a16:creationId xmlns:a16="http://schemas.microsoft.com/office/drawing/2014/main" id="{0A6741D8-8DED-40DC-A5E7-99F0057B67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1E9DCE-302E-46AB-9809-24CC1FE3C8F1}"/>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00231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72456-C0B1-4AF7-B4D2-B7ADF14BD9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ED98907-4933-4809-AF0A-D8B3C43B48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5F6FC9-7763-4913-AE15-CEBA1CEC44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E97299-2022-4F14-A502-58AC18385632}"/>
              </a:ext>
            </a:extLst>
          </p:cNvPr>
          <p:cNvSpPr>
            <a:spLocks noGrp="1"/>
          </p:cNvSpPr>
          <p:nvPr>
            <p:ph type="dt" sz="half" idx="10"/>
          </p:nvPr>
        </p:nvSpPr>
        <p:spPr/>
        <p:txBody>
          <a:bodyPr/>
          <a:lstStyle/>
          <a:p>
            <a:fld id="{B6EDF46B-B845-4DC5-AE19-F56347496996}" type="datetimeFigureOut">
              <a:rPr lang="en-GB" smtClean="0"/>
              <a:t>18/09/2024</a:t>
            </a:fld>
            <a:endParaRPr lang="en-GB"/>
          </a:p>
        </p:txBody>
      </p:sp>
      <p:sp>
        <p:nvSpPr>
          <p:cNvPr id="6" name="Footer Placeholder 5">
            <a:extLst>
              <a:ext uri="{FF2B5EF4-FFF2-40B4-BE49-F238E27FC236}">
                <a16:creationId xmlns:a16="http://schemas.microsoft.com/office/drawing/2014/main" id="{48A13436-C284-4BE5-9C8D-8DC4BF3B55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CBC0C92-8CDA-4F5F-8469-4CAB4099824D}"/>
              </a:ext>
            </a:extLst>
          </p:cNvPr>
          <p:cNvSpPr>
            <a:spLocks noGrp="1"/>
          </p:cNvSpPr>
          <p:nvPr>
            <p:ph type="sldNum" sz="quarter" idx="12"/>
          </p:nvPr>
        </p:nvSpPr>
        <p:spPr/>
        <p:txBody>
          <a:bodyPr/>
          <a:lstStyle/>
          <a:p>
            <a:fld id="{758EDEA9-9756-4034-8D51-D219AEDD9727}" type="slidenum">
              <a:rPr lang="en-GB" smtClean="0"/>
              <a:t>‹#›</a:t>
            </a:fld>
            <a:endParaRPr lang="en-GB"/>
          </a:p>
        </p:txBody>
      </p:sp>
    </p:spTree>
    <p:extLst>
      <p:ext uri="{BB962C8B-B14F-4D97-AF65-F5344CB8AC3E}">
        <p14:creationId xmlns:p14="http://schemas.microsoft.com/office/powerpoint/2010/main" val="3627410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CFE263-7F59-42D5-8226-54DB9F6901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8512E0-EDB1-4CAC-8297-7E920E2EC4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F57DC9-7674-402A-9CCC-7EBE404F06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EDF46B-B845-4DC5-AE19-F56347496996}" type="datetimeFigureOut">
              <a:rPr lang="en-GB" smtClean="0"/>
              <a:t>18/09/2024</a:t>
            </a:fld>
            <a:endParaRPr lang="en-GB"/>
          </a:p>
        </p:txBody>
      </p:sp>
      <p:sp>
        <p:nvSpPr>
          <p:cNvPr id="5" name="Footer Placeholder 4">
            <a:extLst>
              <a:ext uri="{FF2B5EF4-FFF2-40B4-BE49-F238E27FC236}">
                <a16:creationId xmlns:a16="http://schemas.microsoft.com/office/drawing/2014/main" id="{8E781CFC-BD4F-472A-9069-11A10FEF2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CD6009A-3E5E-4F5E-93FD-F0521E97CF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8EDEA9-9756-4034-8D51-D219AEDD9727}" type="slidenum">
              <a:rPr lang="en-GB" smtClean="0"/>
              <a:t>‹#›</a:t>
            </a:fld>
            <a:endParaRPr lang="en-GB"/>
          </a:p>
        </p:txBody>
      </p:sp>
      <p:sp>
        <p:nvSpPr>
          <p:cNvPr id="8" name="TextBox 7">
            <a:extLst>
              <a:ext uri="{FF2B5EF4-FFF2-40B4-BE49-F238E27FC236}">
                <a16:creationId xmlns:a16="http://schemas.microsoft.com/office/drawing/2014/main" id="{F4D10504-8C22-C527-080D-66FB340C0EDB}"/>
              </a:ext>
            </a:extLst>
          </p:cNvPr>
          <p:cNvSpPr txBox="1"/>
          <p:nvPr userDrawn="1">
            <p:extLst>
              <p:ext uri="{1162E1C5-73C7-4A58-AE30-91384D911F3F}">
                <p184:classification xmlns:p184="http://schemas.microsoft.com/office/powerpoint/2018/4/main" val="ftr"/>
              </p:ext>
            </p:extLst>
          </p:nvPr>
        </p:nvSpPr>
        <p:spPr>
          <a:xfrm>
            <a:off x="5865813" y="6705600"/>
            <a:ext cx="488950"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2589207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hyperlink" Target="https://lscpbirmingham.org.uk/documents/west-midlands-marac-referral-form-non-police-agency" TargetMode="External"/><Relationship Id="rId4" Type="http://schemas.openxmlformats.org/officeDocument/2006/relationships/hyperlink" Target="https://safelives.org.uk/resources-library/dash-risk-checklist-for-idva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hyperlink" Target="https://booking.lscpbirmingham.org.uk/event-detail/%3DYzM1QjM/Module-1-Understanding-and-Responding-to-Coercive-Control-and-Domestic-Abuse"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lscpbirmingham.org.uk/"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A3CAF00A-1979-442F-B4D0-30BE6AAFBB49}"/>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2DEF5CF0-4B5C-4B29-AEB8-87106E303F1A}"/>
              </a:ext>
            </a:extLst>
          </p:cNvPr>
          <p:cNvSpPr>
            <a:spLocks noGrp="1"/>
          </p:cNvSpPr>
          <p:nvPr>
            <p:ph type="ctrTitle"/>
          </p:nvPr>
        </p:nvSpPr>
        <p:spPr>
          <a:xfrm>
            <a:off x="1065402" y="1122363"/>
            <a:ext cx="9602598" cy="2387600"/>
          </a:xfrm>
        </p:spPr>
        <p:txBody>
          <a:bodyPr>
            <a:normAutofit/>
          </a:bodyPr>
          <a:lstStyle/>
          <a:p>
            <a:r>
              <a:rPr lang="en-GB" sz="4400" b="1" dirty="0"/>
              <a:t>Learning Lessons from Safeguarding Audits</a:t>
            </a:r>
            <a:br>
              <a:rPr lang="en-GB" sz="4400" b="1" dirty="0"/>
            </a:br>
            <a:r>
              <a:rPr lang="en-GB" sz="4400" b="1" dirty="0"/>
              <a:t>Briefing Note for Team Meetings</a:t>
            </a:r>
          </a:p>
        </p:txBody>
      </p:sp>
      <p:sp>
        <p:nvSpPr>
          <p:cNvPr id="3" name="Subtitle 2">
            <a:extLst>
              <a:ext uri="{FF2B5EF4-FFF2-40B4-BE49-F238E27FC236}">
                <a16:creationId xmlns:a16="http://schemas.microsoft.com/office/drawing/2014/main" id="{6A0370B7-EE10-4198-BD12-3DB7D72E2B80}"/>
              </a:ext>
            </a:extLst>
          </p:cNvPr>
          <p:cNvSpPr>
            <a:spLocks noGrp="1"/>
          </p:cNvSpPr>
          <p:nvPr>
            <p:ph type="subTitle" idx="1"/>
          </p:nvPr>
        </p:nvSpPr>
        <p:spPr>
          <a:xfrm>
            <a:off x="1524000" y="3711095"/>
            <a:ext cx="9144000" cy="1655762"/>
          </a:xfrm>
        </p:spPr>
        <p:txBody>
          <a:bodyPr>
            <a:normAutofit/>
          </a:bodyPr>
          <a:lstStyle/>
          <a:p>
            <a:r>
              <a:rPr lang="en-GB" sz="3600" dirty="0">
                <a:latin typeface="+mj-lt"/>
              </a:rPr>
              <a:t>Domestic Abuse and MARAC Audit</a:t>
            </a:r>
          </a:p>
        </p:txBody>
      </p:sp>
      <p:pic>
        <p:nvPicPr>
          <p:cNvPr id="4" name="Picture 3">
            <a:extLst>
              <a:ext uri="{FF2B5EF4-FFF2-40B4-BE49-F238E27FC236}">
                <a16:creationId xmlns:a16="http://schemas.microsoft.com/office/drawing/2014/main" id="{E0137ACB-35D7-4C33-8A98-2C013B45D41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7" name="TextBox 6">
            <a:extLst>
              <a:ext uri="{FF2B5EF4-FFF2-40B4-BE49-F238E27FC236}">
                <a16:creationId xmlns:a16="http://schemas.microsoft.com/office/drawing/2014/main" id="{516B2262-5A16-415C-8F7B-E1D0C8BD5A26}"/>
              </a:ext>
            </a:extLst>
          </p:cNvPr>
          <p:cNvSpPr txBox="1"/>
          <p:nvPr/>
        </p:nvSpPr>
        <p:spPr>
          <a:xfrm>
            <a:off x="0" y="6310009"/>
            <a:ext cx="12192000" cy="646331"/>
          </a:xfrm>
          <a:prstGeom prst="rect">
            <a:avLst/>
          </a:prstGeom>
          <a:solidFill>
            <a:srgbClr val="D3127C"/>
          </a:solidFill>
        </p:spPr>
        <p:txBody>
          <a:bodyPr wrap="square" rtlCol="0">
            <a:spAutoFit/>
          </a:bodyPr>
          <a:lstStyle/>
          <a:p>
            <a:pPr algn="ctr"/>
            <a:r>
              <a:rPr lang="en-GB" b="1" dirty="0">
                <a:solidFill>
                  <a:schemeClr val="bg1"/>
                </a:solidFill>
              </a:rPr>
              <a:t>September 2024</a:t>
            </a:r>
          </a:p>
          <a:p>
            <a:endParaRPr lang="en-GB" dirty="0">
              <a:solidFill>
                <a:schemeClr val="bg1"/>
              </a:solidFill>
            </a:endParaRPr>
          </a:p>
        </p:txBody>
      </p:sp>
    </p:spTree>
    <p:extLst>
      <p:ext uri="{BB962C8B-B14F-4D97-AF65-F5344CB8AC3E}">
        <p14:creationId xmlns:p14="http://schemas.microsoft.com/office/powerpoint/2010/main" val="8443108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Overview</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3">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0" y="1897408"/>
            <a:ext cx="9504726" cy="1569660"/>
          </a:xfrm>
          <a:prstGeom prst="rect">
            <a:avLst/>
          </a:prstGeom>
          <a:noFill/>
        </p:spPr>
        <p:txBody>
          <a:bodyPr wrap="square" rtlCol="0">
            <a:spAutoFit/>
          </a:bodyPr>
          <a:lstStyle/>
          <a:p>
            <a:r>
              <a:rPr lang="en-GB" sz="2400" b="0" i="0" dirty="0">
                <a:solidFill>
                  <a:srgbClr val="000000"/>
                </a:solidFill>
                <a:effectLst/>
              </a:rPr>
              <a:t>This briefing highlights good practice, key learning, and areas for improvement from audits where children have experienced domestic abuse. Steps practitioners can take to access information, training, and resources are included.</a:t>
            </a:r>
            <a:endParaRPr lang="en-GB" sz="2400" dirty="0"/>
          </a:p>
        </p:txBody>
      </p:sp>
    </p:spTree>
    <p:extLst>
      <p:ext uri="{BB962C8B-B14F-4D97-AF65-F5344CB8AC3E}">
        <p14:creationId xmlns:p14="http://schemas.microsoft.com/office/powerpoint/2010/main" val="14272242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Good practice</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0" y="1690688"/>
            <a:ext cx="9504726" cy="3416320"/>
          </a:xfrm>
          <a:prstGeom prst="rect">
            <a:avLst/>
          </a:prstGeom>
          <a:noFill/>
        </p:spPr>
        <p:txBody>
          <a:bodyPr wrap="square" rtlCol="0">
            <a:spAutoFit/>
          </a:bodyPr>
          <a:lstStyle/>
          <a:p>
            <a:r>
              <a:rPr lang="en-GB" sz="2400" b="1" i="0" dirty="0">
                <a:solidFill>
                  <a:srgbClr val="000000"/>
                </a:solidFill>
                <a:effectLst/>
              </a:rPr>
              <a:t>Communication and Multi-Agency </a:t>
            </a:r>
            <a:r>
              <a:rPr lang="en-GB" sz="2400" b="1" dirty="0">
                <a:solidFill>
                  <a:srgbClr val="000000"/>
                </a:solidFill>
              </a:rPr>
              <a:t>W</a:t>
            </a:r>
            <a:r>
              <a:rPr lang="en-GB" sz="2400" b="1" i="0" dirty="0">
                <a:solidFill>
                  <a:srgbClr val="000000"/>
                </a:solidFill>
                <a:effectLst/>
              </a:rPr>
              <a:t>orking was Good</a:t>
            </a:r>
          </a:p>
          <a:p>
            <a:pPr marL="342900" indent="-342900">
              <a:buFont typeface="Arial" panose="020B0604020202020204" pitchFamily="34" charset="0"/>
              <a:buChar char="•"/>
            </a:pPr>
            <a:r>
              <a:rPr lang="en-GB" sz="2400" b="0" i="0" dirty="0">
                <a:solidFill>
                  <a:srgbClr val="000000"/>
                </a:solidFill>
                <a:effectLst/>
              </a:rPr>
              <a:t>Information sharing between core agencies; social workers, health and police was good. There was also evidence of specialist domestic abuse agencies such as Women’s Aid and Roshni engaged in the multi-agency work with families. An example was a social worker had worked with Women’s Aid, housing and police to support the family to escape the domestic abuse and secure housing outside of Birmingham. Mom’s mental health improved, and the family were later closed (after re-referral). </a:t>
            </a:r>
            <a:endParaRPr lang="en-GB" sz="2400" dirty="0"/>
          </a:p>
        </p:txBody>
      </p:sp>
    </p:spTree>
    <p:extLst>
      <p:ext uri="{BB962C8B-B14F-4D97-AF65-F5344CB8AC3E}">
        <p14:creationId xmlns:p14="http://schemas.microsoft.com/office/powerpoint/2010/main" val="127043433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a:xfrm>
            <a:off x="838200" y="272846"/>
            <a:ext cx="10515600" cy="1325563"/>
          </a:xfrm>
        </p:spPr>
        <p:txBody>
          <a:bodyPr>
            <a:normAutofit/>
          </a:bodyPr>
          <a:lstStyle/>
          <a:p>
            <a:r>
              <a:rPr lang="en-GB" dirty="0"/>
              <a:t>Key Learning</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0" y="1436616"/>
            <a:ext cx="9950042" cy="4708981"/>
          </a:xfrm>
          <a:prstGeom prst="rect">
            <a:avLst/>
          </a:prstGeom>
          <a:noFill/>
        </p:spPr>
        <p:txBody>
          <a:bodyPr wrap="square" rtlCol="0">
            <a:spAutoFit/>
          </a:bodyPr>
          <a:lstStyle/>
          <a:p>
            <a:r>
              <a:rPr lang="en-GB" sz="2000" b="1" i="0" dirty="0">
                <a:solidFill>
                  <a:srgbClr val="000000"/>
                </a:solidFill>
                <a:effectLst/>
              </a:rPr>
              <a:t>Understanding Intersecting </a:t>
            </a:r>
            <a:r>
              <a:rPr lang="en-GB" sz="2000" b="1" dirty="0">
                <a:solidFill>
                  <a:srgbClr val="000000"/>
                </a:solidFill>
              </a:rPr>
              <a:t>N</a:t>
            </a:r>
            <a:r>
              <a:rPr lang="en-GB" sz="2000" b="1" i="0" dirty="0">
                <a:solidFill>
                  <a:srgbClr val="000000"/>
                </a:solidFill>
                <a:effectLst/>
              </a:rPr>
              <a:t>eeds</a:t>
            </a:r>
          </a:p>
          <a:p>
            <a:pPr marL="342900" indent="-342900">
              <a:buFont typeface="Arial" panose="020B0604020202020204" pitchFamily="34" charset="0"/>
              <a:buChar char="•"/>
            </a:pPr>
            <a:r>
              <a:rPr lang="en-GB" sz="2000" b="0" i="0" dirty="0">
                <a:solidFill>
                  <a:srgbClr val="000000"/>
                </a:solidFill>
                <a:effectLst/>
              </a:rPr>
              <a:t>Most of the families were impacted by multiple risks and vulnerabilities such as mental health difficulties, substance misuse and neglect. Plans and assessments often failed to acknowledge the impact of these issues on parenting capacity and instead focused resolving individual needs in isolation, rather than recognising that domestic abuse was impacting on other areas of family functioning and wellbeing. </a:t>
            </a:r>
          </a:p>
          <a:p>
            <a:endParaRPr lang="en-GB" sz="2000" b="0" i="0" dirty="0">
              <a:solidFill>
                <a:srgbClr val="000000"/>
              </a:solidFill>
              <a:effectLst/>
            </a:endParaRPr>
          </a:p>
          <a:p>
            <a:r>
              <a:rPr lang="en-GB" sz="2000" b="1" i="0" dirty="0">
                <a:solidFill>
                  <a:srgbClr val="000000"/>
                </a:solidFill>
                <a:effectLst/>
              </a:rPr>
              <a:t>Anger Management and Relationship Counselling Referrals</a:t>
            </a:r>
            <a:endParaRPr lang="en-GB" sz="2000" dirty="0">
              <a:solidFill>
                <a:srgbClr val="000000"/>
              </a:solidFill>
            </a:endParaRPr>
          </a:p>
          <a:p>
            <a:pPr marL="342900" indent="-342900">
              <a:buFont typeface="Arial" panose="020B0604020202020204" pitchFamily="34" charset="0"/>
              <a:buChar char="•"/>
            </a:pPr>
            <a:r>
              <a:rPr lang="en-GB" sz="2000" b="0" i="0" dirty="0">
                <a:solidFill>
                  <a:srgbClr val="000000"/>
                </a:solidFill>
                <a:effectLst/>
              </a:rPr>
              <a:t>These referrals are never appropriate where domestic abuse is involved. Anger management ignores the fact that abusive and/or controlling behaviour is a choice directed towards one person and undermines the victims’ experiences of abuse and violence. It can also teach the abusive partner ways to hide the abuse. Relationship counselling can increase the risk for a victim of domestic abuse if they speak openly about their abuse; but it can also prevent a victim from disclosing domestic abuse due to the fear of consequences after disclosure. It also infers to a victim that the abuse is a mutual problem. </a:t>
            </a:r>
            <a:endParaRPr lang="en-GB" sz="2000" dirty="0"/>
          </a:p>
        </p:txBody>
      </p:sp>
    </p:spTree>
    <p:extLst>
      <p:ext uri="{BB962C8B-B14F-4D97-AF65-F5344CB8AC3E}">
        <p14:creationId xmlns:p14="http://schemas.microsoft.com/office/powerpoint/2010/main" val="292552448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Improving Practice</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838200" y="1531875"/>
            <a:ext cx="9933264" cy="4462760"/>
          </a:xfrm>
          <a:prstGeom prst="rect">
            <a:avLst/>
          </a:prstGeom>
          <a:noFill/>
        </p:spPr>
        <p:txBody>
          <a:bodyPr wrap="square" rtlCol="0">
            <a:spAutoFit/>
          </a:bodyPr>
          <a:lstStyle/>
          <a:p>
            <a:pPr marL="342900" indent="-342900">
              <a:buFont typeface="Arial" panose="020B0604020202020204" pitchFamily="34" charset="0"/>
              <a:buChar char="•"/>
            </a:pPr>
            <a:r>
              <a:rPr lang="en-GB" sz="2200" b="0" i="0" dirty="0">
                <a:solidFill>
                  <a:srgbClr val="000000"/>
                </a:solidFill>
                <a:effectLst/>
              </a:rPr>
              <a:t>A Chronology can identify patterns of abusive and violent behaviour, evidence concerns and ensure previous attempts at support are not repeated. Genograms tell us who is involved in the child’s life and how their family functions. </a:t>
            </a:r>
          </a:p>
          <a:p>
            <a:endParaRPr lang="en-GB" sz="2200" dirty="0"/>
          </a:p>
          <a:p>
            <a:pPr marL="342900" indent="-342900">
              <a:buFont typeface="Arial" panose="020B0604020202020204" pitchFamily="34" charset="0"/>
              <a:buChar char="•"/>
            </a:pPr>
            <a:r>
              <a:rPr lang="en-GB" sz="2200" b="0" i="0" dirty="0">
                <a:solidFill>
                  <a:srgbClr val="000000"/>
                </a:solidFill>
                <a:effectLst/>
              </a:rPr>
              <a:t>Using the </a:t>
            </a:r>
            <a:r>
              <a:rPr lang="en-GB" sz="2200" b="1" i="0" dirty="0">
                <a:solidFill>
                  <a:srgbClr val="0000FF"/>
                </a:solidFill>
                <a:effectLst/>
                <a:hlinkClick r:id="rId4">
                  <a:extLst>
                    <a:ext uri="{A12FA001-AC4F-418D-AE19-62706E023703}">
                      <ahyp:hlinkClr xmlns:ahyp="http://schemas.microsoft.com/office/drawing/2018/hyperlinkcolor" val="tx"/>
                    </a:ext>
                  </a:extLst>
                </a:hlinkClick>
              </a:rPr>
              <a:t>DASH risk assessment</a:t>
            </a:r>
            <a:r>
              <a:rPr lang="en-GB" sz="2200" b="0" i="0" dirty="0">
                <a:solidFill>
                  <a:srgbClr val="0000FF"/>
                </a:solidFill>
                <a:effectLst/>
              </a:rPr>
              <a:t> </a:t>
            </a:r>
            <a:r>
              <a:rPr lang="en-GB" sz="2200" b="0" i="0" dirty="0">
                <a:solidFill>
                  <a:srgbClr val="000000"/>
                </a:solidFill>
                <a:effectLst/>
              </a:rPr>
              <a:t>to identify risks, inform safety planning and other agencies that need to be involved, can help with better outcomes for families. </a:t>
            </a:r>
          </a:p>
          <a:p>
            <a:endParaRPr lang="en-GB" sz="2200" dirty="0"/>
          </a:p>
          <a:p>
            <a:pPr marL="342900" indent="-342900">
              <a:buFont typeface="Arial" panose="020B0604020202020204" pitchFamily="34" charset="0"/>
              <a:buChar char="•"/>
            </a:pPr>
            <a:r>
              <a:rPr lang="en-GB" sz="2200" b="1" i="0" dirty="0">
                <a:solidFill>
                  <a:srgbClr val="0000FF"/>
                </a:solidFill>
                <a:effectLst/>
                <a:hlinkClick r:id="rId5">
                  <a:extLst>
                    <a:ext uri="{A12FA001-AC4F-418D-AE19-62706E023703}">
                      <ahyp:hlinkClr xmlns:ahyp="http://schemas.microsoft.com/office/drawing/2018/hyperlinkcolor" val="tx"/>
                    </a:ext>
                  </a:extLst>
                </a:hlinkClick>
              </a:rPr>
              <a:t>Refer to MARAC</a:t>
            </a:r>
            <a:r>
              <a:rPr lang="en-GB" sz="2200" b="0" i="0" dirty="0">
                <a:solidFill>
                  <a:srgbClr val="0000FF"/>
                </a:solidFill>
                <a:effectLst/>
              </a:rPr>
              <a:t> </a:t>
            </a:r>
            <a:r>
              <a:rPr lang="en-GB" sz="2200" b="0" i="0" dirty="0">
                <a:solidFill>
                  <a:srgbClr val="000000"/>
                </a:solidFill>
                <a:effectLst/>
              </a:rPr>
              <a:t>if the DASH risk assessment score is +14 or use professional judgement however this should not substitute your own safeguarding actions. Repeat incidents after a MARAC hearing require an updated DASH risk assessment and MARAC referral. 3 repeat incidents in the 12 months after the initial MARAC would lead to another full MARAC hearing. Remember that risk is dynamic.</a:t>
            </a:r>
            <a:endParaRPr lang="en-GB" sz="2200" dirty="0"/>
          </a:p>
          <a:p>
            <a:endParaRPr lang="en-GB" sz="2000" dirty="0"/>
          </a:p>
        </p:txBody>
      </p:sp>
    </p:spTree>
    <p:extLst>
      <p:ext uri="{BB962C8B-B14F-4D97-AF65-F5344CB8AC3E}">
        <p14:creationId xmlns:p14="http://schemas.microsoft.com/office/powerpoint/2010/main" val="278515353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2">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p:txBody>
          <a:bodyPr>
            <a:normAutofit/>
          </a:bodyPr>
          <a:lstStyle/>
          <a:p>
            <a:r>
              <a:rPr lang="en-GB" dirty="0"/>
              <a:t>Next Steps</a:t>
            </a: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
        <p:nvSpPr>
          <p:cNvPr id="6" name="TextBox 5">
            <a:extLst>
              <a:ext uri="{FF2B5EF4-FFF2-40B4-BE49-F238E27FC236}">
                <a16:creationId xmlns:a16="http://schemas.microsoft.com/office/drawing/2014/main" id="{56163639-3A1A-8E1E-AC46-E3F10D43F731}"/>
              </a:ext>
            </a:extLst>
          </p:cNvPr>
          <p:cNvSpPr txBox="1"/>
          <p:nvPr/>
        </p:nvSpPr>
        <p:spPr>
          <a:xfrm>
            <a:off x="939567" y="1690688"/>
            <a:ext cx="9806730" cy="3416320"/>
          </a:xfrm>
          <a:prstGeom prst="rect">
            <a:avLst/>
          </a:prstGeom>
          <a:noFill/>
        </p:spPr>
        <p:txBody>
          <a:bodyPr wrap="square" rtlCol="0">
            <a:spAutoFit/>
          </a:bodyPr>
          <a:lstStyle/>
          <a:p>
            <a:pPr marL="342900" indent="-342900">
              <a:buFont typeface="Arial" panose="020B0604020202020204" pitchFamily="34" charset="0"/>
              <a:buChar char="•"/>
            </a:pPr>
            <a:r>
              <a:rPr lang="en-GB" sz="2400" b="0" i="0" dirty="0">
                <a:effectLst/>
              </a:rPr>
              <a:t>Share the briefing with colleagues and discuss domestic abuse and MARAC at team meetings and practice workshops.</a:t>
            </a:r>
          </a:p>
          <a:p>
            <a:endParaRPr lang="en-GB" sz="2400" dirty="0"/>
          </a:p>
          <a:p>
            <a:pPr marL="342900" indent="-342900">
              <a:buFont typeface="Arial" panose="020B0604020202020204" pitchFamily="34" charset="0"/>
              <a:buChar char="•"/>
            </a:pPr>
            <a:r>
              <a:rPr lang="en-GB" sz="2400" b="0" i="0" dirty="0">
                <a:effectLst/>
              </a:rPr>
              <a:t>Ensure robust exit strategies when ending support for a family to ensure ongoing support. Post separation abuse accounts for half of the reports to police for domestic abuse. </a:t>
            </a:r>
          </a:p>
          <a:p>
            <a:endParaRPr lang="en-GB" sz="2400" dirty="0">
              <a:solidFill>
                <a:srgbClr val="0000FF"/>
              </a:solidFill>
            </a:endParaRPr>
          </a:p>
          <a:p>
            <a:pPr marL="342900" indent="-342900">
              <a:buFont typeface="Arial" panose="020B0604020202020204" pitchFamily="34" charset="0"/>
              <a:buChar char="•"/>
            </a:pPr>
            <a:r>
              <a:rPr lang="en-GB" sz="2400" b="1" i="0" dirty="0">
                <a:solidFill>
                  <a:srgbClr val="0000FF"/>
                </a:solidFill>
                <a:effectLst/>
                <a:hlinkClick r:id="rId4">
                  <a:extLst>
                    <a:ext uri="{A12FA001-AC4F-418D-AE19-62706E023703}">
                      <ahyp:hlinkClr xmlns:ahyp="http://schemas.microsoft.com/office/drawing/2018/hyperlinkcolor" val="tx"/>
                    </a:ext>
                  </a:extLst>
                </a:hlinkClick>
              </a:rPr>
              <a:t>Access BSCP Domestic Abuse Training</a:t>
            </a:r>
            <a:endParaRPr lang="en-GB" sz="2400" dirty="0">
              <a:solidFill>
                <a:srgbClr val="0000FF"/>
              </a:solidFill>
            </a:endParaRPr>
          </a:p>
          <a:p>
            <a:endParaRPr lang="en-GB" sz="2400" dirty="0"/>
          </a:p>
        </p:txBody>
      </p:sp>
    </p:spTree>
    <p:extLst>
      <p:ext uri="{BB962C8B-B14F-4D97-AF65-F5344CB8AC3E}">
        <p14:creationId xmlns:p14="http://schemas.microsoft.com/office/powerpoint/2010/main" val="197566662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EE29A-6999-4349-A278-580D2089E242}"/>
              </a:ext>
            </a:extLst>
          </p:cNvPr>
          <p:cNvSpPr>
            <a:spLocks noGrp="1"/>
          </p:cNvSpPr>
          <p:nvPr>
            <p:ph type="title"/>
          </p:nvPr>
        </p:nvSpPr>
        <p:spPr>
          <a:xfrm>
            <a:off x="838200" y="2766218"/>
            <a:ext cx="10515600" cy="1325563"/>
          </a:xfrm>
        </p:spPr>
        <p:txBody>
          <a:bodyPr>
            <a:noAutofit/>
          </a:bodyPr>
          <a:lstStyle/>
          <a:p>
            <a:pPr algn="ctr"/>
            <a:r>
              <a:rPr lang="en-GB" sz="3200" b="0" i="0" dirty="0">
                <a:effectLst/>
                <a:latin typeface="+mn-lt"/>
              </a:rPr>
              <a:t>You can access up-to-date multi-agency guidance, BSCP training</a:t>
            </a:r>
            <a:r>
              <a:rPr lang="en-GB" sz="3200" b="0" i="0" dirty="0">
                <a:latin typeface="+mn-lt"/>
              </a:rPr>
              <a:t> </a:t>
            </a:r>
            <a:r>
              <a:rPr lang="en-GB" sz="3200" b="0" i="0" dirty="0">
                <a:effectLst/>
                <a:latin typeface="+mn-lt"/>
              </a:rPr>
              <a:t>and learning from Serious Cases on the BSCP website: </a:t>
            </a:r>
            <a:r>
              <a:rPr lang="en-GB" sz="3200" b="1" i="0" dirty="0">
                <a:solidFill>
                  <a:srgbClr val="0000FF"/>
                </a:solidFill>
                <a:effectLst/>
                <a:latin typeface="+mn-lt"/>
                <a:hlinkClick r:id="rId2">
                  <a:extLst>
                    <a:ext uri="{A12FA001-AC4F-418D-AE19-62706E023703}">
                      <ahyp:hlinkClr xmlns:ahyp="http://schemas.microsoft.com/office/drawing/2018/hyperlinkcolor" val="tx"/>
                    </a:ext>
                  </a:extLst>
                </a:hlinkClick>
              </a:rPr>
              <a:t>www.lscpbirmingham.org.uk</a:t>
            </a:r>
            <a:br>
              <a:rPr lang="en-GB" sz="3200" dirty="0">
                <a:effectLst/>
                <a:latin typeface="+mn-lt"/>
              </a:rPr>
            </a:br>
            <a:endParaRPr lang="en-GB" sz="3200" dirty="0">
              <a:latin typeface="+mn-lt"/>
            </a:endParaRPr>
          </a:p>
        </p:txBody>
      </p:sp>
      <p:pic>
        <p:nvPicPr>
          <p:cNvPr id="4" name="Picture 3">
            <a:extLst>
              <a:ext uri="{FF2B5EF4-FFF2-40B4-BE49-F238E27FC236}">
                <a16:creationId xmlns:a16="http://schemas.microsoft.com/office/drawing/2014/main" id="{B512995B-4109-4DE5-9561-BBE02743193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502302" y="158405"/>
            <a:ext cx="2331394" cy="1026192"/>
          </a:xfrm>
          <a:prstGeom prst="rect">
            <a:avLst/>
          </a:prstGeom>
        </p:spPr>
      </p:pic>
      <p:pic>
        <p:nvPicPr>
          <p:cNvPr id="3" name="Picture 2">
            <a:extLst>
              <a:ext uri="{FF2B5EF4-FFF2-40B4-BE49-F238E27FC236}">
                <a16:creationId xmlns:a16="http://schemas.microsoft.com/office/drawing/2014/main" id="{58DAE40E-A7FA-D169-0EB2-9D2A7717166B}"/>
              </a:ext>
            </a:extLst>
          </p:cNvPr>
          <p:cNvPicPr>
            <a:picLocks noChangeAspect="1" noChangeArrowheads="1"/>
          </p:cNvPicPr>
          <p:nvPr/>
        </p:nvPicPr>
        <p:blipFill rotWithShape="1">
          <a:blip r:embed="rId4">
            <a:alphaModFix amt="5000"/>
            <a:extLst>
              <a:ext uri="{28A0092B-C50C-407E-A947-70E740481C1C}">
                <a14:useLocalDpi xmlns:a14="http://schemas.microsoft.com/office/drawing/2010/main" val="0"/>
              </a:ext>
            </a:extLst>
          </a:blip>
          <a:srcRect l="33991"/>
          <a:stretch/>
        </p:blipFill>
        <p:spPr bwMode="auto">
          <a:xfrm>
            <a:off x="0" y="712403"/>
            <a:ext cx="4143375" cy="62439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5B7A4776-0EC4-447D-B9C0-8A457D9C36A1}"/>
              </a:ext>
            </a:extLst>
          </p:cNvPr>
          <p:cNvSpPr txBox="1"/>
          <p:nvPr/>
        </p:nvSpPr>
        <p:spPr>
          <a:xfrm>
            <a:off x="0" y="6326872"/>
            <a:ext cx="12192000" cy="646331"/>
          </a:xfrm>
          <a:prstGeom prst="rect">
            <a:avLst/>
          </a:prstGeom>
          <a:solidFill>
            <a:srgbClr val="D3127C"/>
          </a:solidFill>
        </p:spPr>
        <p:txBody>
          <a:bodyPr wrap="square" rtlCol="0">
            <a:spAutoFit/>
          </a:bodyPr>
          <a:lstStyle/>
          <a:p>
            <a:r>
              <a:rPr lang="en-GB" b="1" dirty="0">
                <a:solidFill>
                  <a:schemeClr val="bg1"/>
                </a:solidFill>
              </a:rPr>
              <a:t> www.lscpbirmingham.org.uk</a:t>
            </a:r>
          </a:p>
          <a:p>
            <a:endParaRPr lang="en-GB" dirty="0">
              <a:solidFill>
                <a:schemeClr val="bg1"/>
              </a:solidFill>
            </a:endParaRPr>
          </a:p>
        </p:txBody>
      </p:sp>
    </p:spTree>
    <p:extLst>
      <p:ext uri="{BB962C8B-B14F-4D97-AF65-F5344CB8AC3E}">
        <p14:creationId xmlns:p14="http://schemas.microsoft.com/office/powerpoint/2010/main" val="40012797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TotalTime>
  <Words>597</Words>
  <Application>Microsoft Office PowerPoint</Application>
  <PresentationFormat>Widescreen</PresentationFormat>
  <Paragraphs>33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Learning Lessons from Safeguarding Audits Briefing Note for Team Meetings</vt:lpstr>
      <vt:lpstr>Overview</vt:lpstr>
      <vt:lpstr>Good practice</vt:lpstr>
      <vt:lpstr>Key Learning</vt:lpstr>
      <vt:lpstr>Improving Practice</vt:lpstr>
      <vt:lpstr>Next Steps</vt:lpstr>
      <vt:lpstr>You can access up-to-date multi-agency guidance, BSCP training and learning from Serious Cases on the BSCP website: www.lscpbirmingham.org.uk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J Johnstone</dc:creator>
  <cp:lastModifiedBy>Katherine Adams</cp:lastModifiedBy>
  <cp:revision>7</cp:revision>
  <dcterms:created xsi:type="dcterms:W3CDTF">2021-09-01T10:48:18Z</dcterms:created>
  <dcterms:modified xsi:type="dcterms:W3CDTF">2024-09-18T13:48:12Z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17471b1-27ab-4640-9264-e69a67407ca3_Enabled">
    <vt:lpwstr>true</vt:lpwstr>
  </property>
  <property fmtid="{D5CDD505-2E9C-101B-9397-08002B2CF9AE}" pid="3" name="MSIP_Label_a17471b1-27ab-4640-9264-e69a67407ca3_SetDate">
    <vt:lpwstr>2023-09-04T11:42:37Z</vt:lpwstr>
  </property>
  <property fmtid="{D5CDD505-2E9C-101B-9397-08002B2CF9AE}" pid="4" name="MSIP_Label_a17471b1-27ab-4640-9264-e69a67407ca3_Method">
    <vt:lpwstr>Standard</vt:lpwstr>
  </property>
  <property fmtid="{D5CDD505-2E9C-101B-9397-08002B2CF9AE}" pid="5" name="MSIP_Label_a17471b1-27ab-4640-9264-e69a67407ca3_Name">
    <vt:lpwstr>BCC - OFFICIAL</vt:lpwstr>
  </property>
  <property fmtid="{D5CDD505-2E9C-101B-9397-08002B2CF9AE}" pid="6" name="MSIP_Label_a17471b1-27ab-4640-9264-e69a67407ca3_SiteId">
    <vt:lpwstr>699ace67-d2e4-4bcd-b303-d2bbe2b9bbf1</vt:lpwstr>
  </property>
  <property fmtid="{D5CDD505-2E9C-101B-9397-08002B2CF9AE}" pid="7" name="MSIP_Label_a17471b1-27ab-4640-9264-e69a67407ca3_ActionId">
    <vt:lpwstr>1490c78a-7e55-4c30-9c3d-5ffcc3b55b2a</vt:lpwstr>
  </property>
  <property fmtid="{D5CDD505-2E9C-101B-9397-08002B2CF9AE}" pid="8" name="MSIP_Label_a17471b1-27ab-4640-9264-e69a67407ca3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OFFICIAL</vt:lpwstr>
  </property>
</Properties>
</file>