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7" r:id="rId6"/>
    <p:sldId id="26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3127C"/>
    <a:srgbClr val="EA52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AA6725-235A-41EF-A2F7-48FDAA571E7B}" v="2" dt="2024-09-18T13:35:21.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9C6A6-3CDF-479A-9298-361A69926E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548A2E3-E827-41A4-B314-C41B97E74C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6A3943-1E48-49EF-9326-359BD8F64B59}"/>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5" name="Footer Placeholder 4">
            <a:extLst>
              <a:ext uri="{FF2B5EF4-FFF2-40B4-BE49-F238E27FC236}">
                <a16:creationId xmlns:a16="http://schemas.microsoft.com/office/drawing/2014/main" id="{9BFA4449-84D5-423A-B15A-697A2FADD4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4A81B9-7847-402F-8DD3-ED9B3ECB683F}"/>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2724857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67E92-D887-42C5-ADCD-A513C885FB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BF451F-2AD3-419E-BB35-3745FE6BA4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277D67-091B-4DD4-9850-312F5455D2EE}"/>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5" name="Footer Placeholder 4">
            <a:extLst>
              <a:ext uri="{FF2B5EF4-FFF2-40B4-BE49-F238E27FC236}">
                <a16:creationId xmlns:a16="http://schemas.microsoft.com/office/drawing/2014/main" id="{4D0DAB22-D921-4B0A-97DB-1BD0EEC998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A42705-3AB8-41AF-A5E3-A6DB11D0B0C0}"/>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25553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C1748-52AB-48A9-9816-3DDBB447E4E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847DE1-CB98-4B16-BD4E-CF392C9363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805A2C-0A9A-4FF5-85C1-548D9220D310}"/>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5" name="Footer Placeholder 4">
            <a:extLst>
              <a:ext uri="{FF2B5EF4-FFF2-40B4-BE49-F238E27FC236}">
                <a16:creationId xmlns:a16="http://schemas.microsoft.com/office/drawing/2014/main" id="{4864F053-54A0-47EC-9804-B7A9B5A180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5F7C9-6113-4A08-A998-E1518F5D8612}"/>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55967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04FC4-3289-4FE8-BE4C-5839E6653DB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F862D2-F869-41BC-BD4D-2BB6956081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34C684-2D15-4E18-B4A6-D706018F4236}"/>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5" name="Footer Placeholder 4">
            <a:extLst>
              <a:ext uri="{FF2B5EF4-FFF2-40B4-BE49-F238E27FC236}">
                <a16:creationId xmlns:a16="http://schemas.microsoft.com/office/drawing/2014/main" id="{0FB7F024-C8B7-4391-8089-7FF01CDAF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A81C34-658E-4213-80ED-28CC3EB281FC}"/>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69002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E6DA-FE7E-4257-85D4-5F32F7E933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65F307-63A2-411A-B1C7-B0A125A609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112F69-3934-47B9-B977-F87EC7FA8D20}"/>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5" name="Footer Placeholder 4">
            <a:extLst>
              <a:ext uri="{FF2B5EF4-FFF2-40B4-BE49-F238E27FC236}">
                <a16:creationId xmlns:a16="http://schemas.microsoft.com/office/drawing/2014/main" id="{5F882C95-01FA-44B7-B20C-BD32A51BAF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F95081-3798-453F-8557-EF15E9C4E5A4}"/>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15910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80D09-9CF4-462C-8F50-DA620BED3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ECAE16-6DF6-42C5-B81E-B89D5CE77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47C9022-AB6E-4B14-83E2-58CE041DCA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F458751-EE19-453B-94A3-005A109E902D}"/>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6" name="Footer Placeholder 5">
            <a:extLst>
              <a:ext uri="{FF2B5EF4-FFF2-40B4-BE49-F238E27FC236}">
                <a16:creationId xmlns:a16="http://schemas.microsoft.com/office/drawing/2014/main" id="{44C2A76B-68B3-402C-B78F-9D9D30E255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3C021D-9A74-4B11-969F-0EB006287F9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22975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E34D6-0E51-4B67-A7BA-11C3F1C50CA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5B888C-66D2-49E2-8D3B-C53E5ED763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71EBA7-97E8-4FEC-A3E5-54FB919738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F56265-1157-4160-AE34-DFEC2EC6A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CC98C1-C447-49CE-A344-488CAC0AF0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40C110-57E3-43F6-B770-24AF27D7BC94}"/>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8" name="Footer Placeholder 7">
            <a:extLst>
              <a:ext uri="{FF2B5EF4-FFF2-40B4-BE49-F238E27FC236}">
                <a16:creationId xmlns:a16="http://schemas.microsoft.com/office/drawing/2014/main" id="{CD546EE1-DF0E-4256-9A90-4EDECE328C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96B77E5-FED8-4D7E-ACC1-99DBB46EE8D3}"/>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893512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E4CD2-639D-437E-AAC2-5D6169BD797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9966B7-6C87-499A-8C6B-A55EA29342FB}"/>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4" name="Footer Placeholder 3">
            <a:extLst>
              <a:ext uri="{FF2B5EF4-FFF2-40B4-BE49-F238E27FC236}">
                <a16:creationId xmlns:a16="http://schemas.microsoft.com/office/drawing/2014/main" id="{B1D58EBC-6E55-4D09-B352-C15EF58C4D9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6F94D9B-7431-4E8E-96D7-B583498F19A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422528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8F105B-52A4-46B1-B16A-77C4B2AC4F9F}"/>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3" name="Footer Placeholder 2">
            <a:extLst>
              <a:ext uri="{FF2B5EF4-FFF2-40B4-BE49-F238E27FC236}">
                <a16:creationId xmlns:a16="http://schemas.microsoft.com/office/drawing/2014/main" id="{38EC34E2-0155-46BF-A01E-4913D77820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777DA1-7429-46F3-BC84-485DFF61A028}"/>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97410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6D198-AABA-4D3C-B40F-256625D8B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9DCAB8-21BE-4A1C-9A5D-CD2E1720CA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555460-ECC3-4228-9331-77435F1731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DD2C66-97E3-41EF-9B13-D4DB6E836553}"/>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6" name="Footer Placeholder 5">
            <a:extLst>
              <a:ext uri="{FF2B5EF4-FFF2-40B4-BE49-F238E27FC236}">
                <a16:creationId xmlns:a16="http://schemas.microsoft.com/office/drawing/2014/main" id="{0A6741D8-8DED-40DC-A5E7-99F0057B67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1E9DCE-302E-46AB-9809-24CC1FE3C8F1}"/>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00231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72456-C0B1-4AF7-B4D2-B7ADF14BD9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ED98907-4933-4809-AF0A-D8B3C43B48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5F6FC9-7763-4913-AE15-CEBA1CEC44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97299-2022-4F14-A502-58AC18385632}"/>
              </a:ext>
            </a:extLst>
          </p:cNvPr>
          <p:cNvSpPr>
            <a:spLocks noGrp="1"/>
          </p:cNvSpPr>
          <p:nvPr>
            <p:ph type="dt" sz="half" idx="10"/>
          </p:nvPr>
        </p:nvSpPr>
        <p:spPr/>
        <p:txBody>
          <a:bodyPr/>
          <a:lstStyle/>
          <a:p>
            <a:fld id="{B6EDF46B-B845-4DC5-AE19-F56347496996}" type="datetimeFigureOut">
              <a:rPr lang="en-GB" smtClean="0"/>
              <a:t>20/09/2024</a:t>
            </a:fld>
            <a:endParaRPr lang="en-GB"/>
          </a:p>
        </p:txBody>
      </p:sp>
      <p:sp>
        <p:nvSpPr>
          <p:cNvPr id="6" name="Footer Placeholder 5">
            <a:extLst>
              <a:ext uri="{FF2B5EF4-FFF2-40B4-BE49-F238E27FC236}">
                <a16:creationId xmlns:a16="http://schemas.microsoft.com/office/drawing/2014/main" id="{48A13436-C284-4BE5-9C8D-8DC4BF3B55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BC0C92-8CDA-4F5F-8469-4CAB4099824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627410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CFE263-7F59-42D5-8226-54DB9F6901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8512E0-EDB1-4CAC-8297-7E920E2EC4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F57DC9-7674-402A-9CCC-7EBE404F06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DF46B-B845-4DC5-AE19-F56347496996}" type="datetimeFigureOut">
              <a:rPr lang="en-GB" smtClean="0"/>
              <a:t>20/09/2024</a:t>
            </a:fld>
            <a:endParaRPr lang="en-GB"/>
          </a:p>
        </p:txBody>
      </p:sp>
      <p:sp>
        <p:nvSpPr>
          <p:cNvPr id="5" name="Footer Placeholder 4">
            <a:extLst>
              <a:ext uri="{FF2B5EF4-FFF2-40B4-BE49-F238E27FC236}">
                <a16:creationId xmlns:a16="http://schemas.microsoft.com/office/drawing/2014/main" id="{8E781CFC-BD4F-472A-9069-11A10FEF2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D6009A-3E5E-4F5E-93FD-F0521E97CF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8EDEA9-9756-4034-8D51-D219AEDD9727}" type="slidenum">
              <a:rPr lang="en-GB" smtClean="0"/>
              <a:t>‹#›</a:t>
            </a:fld>
            <a:endParaRPr lang="en-GB"/>
          </a:p>
        </p:txBody>
      </p:sp>
      <p:sp>
        <p:nvSpPr>
          <p:cNvPr id="8" name="TextBox 7">
            <a:extLst>
              <a:ext uri="{FF2B5EF4-FFF2-40B4-BE49-F238E27FC236}">
                <a16:creationId xmlns:a16="http://schemas.microsoft.com/office/drawing/2014/main" id="{F4D10504-8C22-C527-080D-66FB340C0EDB}"/>
              </a:ext>
            </a:extLst>
          </p:cNvPr>
          <p:cNvSpPr txBox="1"/>
          <p:nvPr userDrawn="1">
            <p:extLst>
              <p:ext uri="{1162E1C5-73C7-4A58-AE30-91384D911F3F}">
                <p184:classification xmlns:p184="http://schemas.microsoft.com/office/powerpoint/2018/4/main" val="ftr"/>
              </p:ext>
            </p:extLst>
          </p:nvPr>
        </p:nvSpPr>
        <p:spPr>
          <a:xfrm>
            <a:off x="5865813" y="6705600"/>
            <a:ext cx="4889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589207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booking.lscpbirmingham.org.uk/elearning-detail/%3DUjM0QjM/Neglect-Foundations-e-Learning" TargetMode="External"/><Relationship Id="rId4" Type="http://schemas.openxmlformats.org/officeDocument/2006/relationships/hyperlink" Target="https://lscpbirmingham.org.uk/documents/neglect-screening-tool"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s://eur01.safelinks.protection.outlook.com/?url=https%3A%2F%2Fbooking.lscpbirmingham.org.uk%2Felearning-detail%2F%253DUjM0QjM%2FNeglect-Foundations-e-Learning&amp;data=05%7C02%7CKatherine.Adams%40birminghamchildrenstrust.co.uk%7C98ea5c80db2443bb387408dc8bbbd936%7C699ace67d2e44bcdb303d2bbe2b9bbf1%7C0%7C0%7C638538886136115698%7CUnknown%7CTWFpbGZsb3d8eyJWIjoiMC4wLjAwMDAiLCJQIjoiV2luMzIiLCJBTiI6Ik1haWwiLCJXVCI6Mn0%3D%7C0%7C%7C%7C&amp;sdata=shW4aV55PtcwZvykomvy7%2Bsmvx42fM%2BSAFJp3tUxIaU%3D&amp;reserved=0" TargetMode="External"/><Relationship Id="rId5" Type="http://schemas.openxmlformats.org/officeDocument/2006/relationships/hyperlink" Target="https://lscpbirmingham.org.uk/documents/neglect-screening-tool" TargetMode="External"/><Relationship Id="rId4" Type="http://schemas.openxmlformats.org/officeDocument/2006/relationships/hyperlink" Target="https://booking.lscpbirmingham.org.uk/event-detail/%3DcjN0UjM/Hidden-Harm---Working-with-Substance-Misusing-Parent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lscpbirmingham.org.uk/"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3CAF00A-1979-442F-B4D0-30BE6AAFBB49}"/>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2DEF5CF0-4B5C-4B29-AEB8-87106E303F1A}"/>
              </a:ext>
            </a:extLst>
          </p:cNvPr>
          <p:cNvSpPr>
            <a:spLocks noGrp="1"/>
          </p:cNvSpPr>
          <p:nvPr>
            <p:ph type="ctrTitle"/>
          </p:nvPr>
        </p:nvSpPr>
        <p:spPr>
          <a:xfrm>
            <a:off x="1065402" y="1122363"/>
            <a:ext cx="9602598" cy="2387600"/>
          </a:xfrm>
        </p:spPr>
        <p:txBody>
          <a:bodyPr>
            <a:normAutofit/>
          </a:bodyPr>
          <a:lstStyle/>
          <a:p>
            <a:r>
              <a:rPr lang="en-GB" sz="4400" b="1" dirty="0"/>
              <a:t>Learning Lessons from Safeguarding Audits</a:t>
            </a:r>
            <a:br>
              <a:rPr lang="en-GB" sz="4400" b="1" dirty="0"/>
            </a:br>
            <a:r>
              <a:rPr lang="en-GB" sz="4400" b="1" dirty="0"/>
              <a:t>Briefing Note for Team Meetings</a:t>
            </a:r>
          </a:p>
        </p:txBody>
      </p:sp>
      <p:sp>
        <p:nvSpPr>
          <p:cNvPr id="3" name="Subtitle 2">
            <a:extLst>
              <a:ext uri="{FF2B5EF4-FFF2-40B4-BE49-F238E27FC236}">
                <a16:creationId xmlns:a16="http://schemas.microsoft.com/office/drawing/2014/main" id="{6A0370B7-EE10-4198-BD12-3DB7D72E2B80}"/>
              </a:ext>
            </a:extLst>
          </p:cNvPr>
          <p:cNvSpPr>
            <a:spLocks noGrp="1"/>
          </p:cNvSpPr>
          <p:nvPr>
            <p:ph type="subTitle" idx="1"/>
          </p:nvPr>
        </p:nvSpPr>
        <p:spPr>
          <a:xfrm>
            <a:off x="1524000" y="3702706"/>
            <a:ext cx="9144000" cy="1655762"/>
          </a:xfrm>
        </p:spPr>
        <p:txBody>
          <a:bodyPr>
            <a:normAutofit/>
          </a:bodyPr>
          <a:lstStyle/>
          <a:p>
            <a:r>
              <a:rPr lang="en-GB" sz="4000" dirty="0">
                <a:latin typeface="+mj-lt"/>
              </a:rPr>
              <a:t>GCP2 Audit</a:t>
            </a:r>
          </a:p>
        </p:txBody>
      </p:sp>
      <p:pic>
        <p:nvPicPr>
          <p:cNvPr id="4" name="Picture 3">
            <a:extLst>
              <a:ext uri="{FF2B5EF4-FFF2-40B4-BE49-F238E27FC236}">
                <a16:creationId xmlns:a16="http://schemas.microsoft.com/office/drawing/2014/main" id="{E0137ACB-35D7-4C33-8A98-2C013B45D41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7" name="TextBox 6">
            <a:extLst>
              <a:ext uri="{FF2B5EF4-FFF2-40B4-BE49-F238E27FC236}">
                <a16:creationId xmlns:a16="http://schemas.microsoft.com/office/drawing/2014/main" id="{516B2262-5A16-415C-8F7B-E1D0C8BD5A26}"/>
              </a:ext>
            </a:extLst>
          </p:cNvPr>
          <p:cNvSpPr txBox="1"/>
          <p:nvPr/>
        </p:nvSpPr>
        <p:spPr>
          <a:xfrm>
            <a:off x="0" y="6310009"/>
            <a:ext cx="12192000" cy="646331"/>
          </a:xfrm>
          <a:prstGeom prst="rect">
            <a:avLst/>
          </a:prstGeom>
          <a:solidFill>
            <a:srgbClr val="D3127C"/>
          </a:solidFill>
        </p:spPr>
        <p:txBody>
          <a:bodyPr wrap="square" rtlCol="0">
            <a:spAutoFit/>
          </a:bodyPr>
          <a:lstStyle/>
          <a:p>
            <a:pPr algn="ctr"/>
            <a:r>
              <a:rPr lang="en-GB" b="1" dirty="0">
                <a:solidFill>
                  <a:schemeClr val="bg1"/>
                </a:solidFill>
              </a:rPr>
              <a:t>September 2024</a:t>
            </a:r>
          </a:p>
          <a:p>
            <a:endParaRPr lang="en-GB" dirty="0">
              <a:solidFill>
                <a:schemeClr val="bg1"/>
              </a:solidFill>
            </a:endParaRPr>
          </a:p>
        </p:txBody>
      </p:sp>
    </p:spTree>
    <p:extLst>
      <p:ext uri="{BB962C8B-B14F-4D97-AF65-F5344CB8AC3E}">
        <p14:creationId xmlns:p14="http://schemas.microsoft.com/office/powerpoint/2010/main" val="8443108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Overview</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3">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897408"/>
            <a:ext cx="9504726" cy="1200329"/>
          </a:xfrm>
          <a:prstGeom prst="rect">
            <a:avLst/>
          </a:prstGeom>
          <a:noFill/>
        </p:spPr>
        <p:txBody>
          <a:bodyPr wrap="square" rtlCol="0">
            <a:spAutoFit/>
          </a:bodyPr>
          <a:lstStyle/>
          <a:p>
            <a:pPr algn="l"/>
            <a:r>
              <a:rPr lang="en-GB" sz="2400" b="0" i="0" u="none" strike="noStrike" baseline="0" dirty="0">
                <a:latin typeface="Inter-Regular"/>
              </a:rPr>
              <a:t>This briefing highlights good practice, key learning, and areas for improvement from audits where</a:t>
            </a:r>
            <a:r>
              <a:rPr lang="en-GB" sz="2400" dirty="0">
                <a:latin typeface="Inter-Regular"/>
              </a:rPr>
              <a:t> </a:t>
            </a:r>
            <a:r>
              <a:rPr lang="en-GB" sz="2400" b="0" i="0" u="none" strike="noStrike" baseline="0" dirty="0">
                <a:latin typeface="Inter-Regular"/>
              </a:rPr>
              <a:t>children have experienced neglect and a Graded Care Profile 2 (GCP2) tool has been completed.</a:t>
            </a:r>
            <a:endParaRPr lang="en-GB" sz="3200" dirty="0"/>
          </a:p>
        </p:txBody>
      </p:sp>
    </p:spTree>
    <p:extLst>
      <p:ext uri="{BB962C8B-B14F-4D97-AF65-F5344CB8AC3E}">
        <p14:creationId xmlns:p14="http://schemas.microsoft.com/office/powerpoint/2010/main" val="1427224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Good practice</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527987"/>
            <a:ext cx="9504726" cy="4524315"/>
          </a:xfrm>
          <a:prstGeom prst="rect">
            <a:avLst/>
          </a:prstGeom>
          <a:noFill/>
        </p:spPr>
        <p:txBody>
          <a:bodyPr wrap="square" rtlCol="0">
            <a:spAutoFit/>
          </a:bodyPr>
          <a:lstStyle/>
          <a:p>
            <a:r>
              <a:rPr lang="en-GB" sz="2400" b="1" i="0" dirty="0">
                <a:solidFill>
                  <a:srgbClr val="000000"/>
                </a:solidFill>
                <a:effectLst/>
              </a:rPr>
              <a:t>GCP2 supported plans for children experiencing neglect </a:t>
            </a:r>
          </a:p>
          <a:p>
            <a:pPr marL="342900" indent="-342900">
              <a:buFont typeface="Arial" panose="020B0604020202020204" pitchFamily="34" charset="0"/>
              <a:buChar char="•"/>
            </a:pPr>
            <a:r>
              <a:rPr lang="en-GB" sz="2400" b="0" i="0" dirty="0">
                <a:solidFill>
                  <a:srgbClr val="000000"/>
                </a:solidFill>
                <a:effectLst/>
              </a:rPr>
              <a:t>For more than half of the families reviewed, a GCP2 assessment led to improvements being made and the children’s plans progressing. For others, the assessment provided evidence for escalation where the plan was not progressing. </a:t>
            </a:r>
          </a:p>
          <a:p>
            <a:pPr marL="342900" indent="-342900">
              <a:buFont typeface="Arial" panose="020B0604020202020204" pitchFamily="34" charset="0"/>
              <a:buChar char="•"/>
            </a:pPr>
            <a:endParaRPr lang="en-GB" sz="2400" dirty="0">
              <a:solidFill>
                <a:srgbClr val="000000"/>
              </a:solidFill>
            </a:endParaRPr>
          </a:p>
          <a:p>
            <a:r>
              <a:rPr lang="en-GB" sz="2400" b="1" i="0" dirty="0">
                <a:solidFill>
                  <a:srgbClr val="000000"/>
                </a:solidFill>
                <a:effectLst/>
              </a:rPr>
              <a:t>Fathers and extended family members were included</a:t>
            </a:r>
          </a:p>
          <a:p>
            <a:pPr marL="342900" indent="-342900">
              <a:buFont typeface="Arial" panose="020B0604020202020204" pitchFamily="34" charset="0"/>
              <a:buChar char="•"/>
            </a:pPr>
            <a:r>
              <a:rPr lang="en-GB" sz="2400" b="0" i="0" dirty="0">
                <a:solidFill>
                  <a:srgbClr val="000000"/>
                </a:solidFill>
                <a:effectLst/>
              </a:rPr>
              <a:t>In all families reviewed, efforts had been made by practitioners to involve both parents, even where they were not living in the household. In more than half of the families extended families members such as grandparents had also been included in planning for the child. This is good practice and had a positive impact for the children.</a:t>
            </a:r>
            <a:endParaRPr lang="en-GB" sz="2400" dirty="0"/>
          </a:p>
        </p:txBody>
      </p:sp>
    </p:spTree>
    <p:extLst>
      <p:ext uri="{BB962C8B-B14F-4D97-AF65-F5344CB8AC3E}">
        <p14:creationId xmlns:p14="http://schemas.microsoft.com/office/powerpoint/2010/main" val="12704343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a:xfrm>
            <a:off x="838200" y="272846"/>
            <a:ext cx="10515600" cy="1325563"/>
          </a:xfrm>
        </p:spPr>
        <p:txBody>
          <a:bodyPr>
            <a:normAutofit/>
          </a:bodyPr>
          <a:lstStyle/>
          <a:p>
            <a:r>
              <a:rPr lang="en-GB" dirty="0"/>
              <a:t>Key Learning</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536174"/>
            <a:ext cx="9950042" cy="3785652"/>
          </a:xfrm>
          <a:prstGeom prst="rect">
            <a:avLst/>
          </a:prstGeom>
          <a:noFill/>
        </p:spPr>
        <p:txBody>
          <a:bodyPr wrap="square" rtlCol="0">
            <a:spAutoFit/>
          </a:bodyPr>
          <a:lstStyle/>
          <a:p>
            <a:r>
              <a:rPr lang="en-GB" sz="2000" b="1" i="0" dirty="0">
                <a:solidFill>
                  <a:srgbClr val="000000"/>
                </a:solidFill>
                <a:effectLst/>
                <a:latin typeface="YAFdJvSyp_k 2"/>
              </a:rPr>
              <a:t>Impact of mental health difficulties and substance misuse on parenting </a:t>
            </a:r>
            <a:endParaRPr lang="en-GB" sz="2000" dirty="0">
              <a:solidFill>
                <a:srgbClr val="000000"/>
              </a:solidFill>
              <a:effectLst/>
              <a:latin typeface="YAFdJvSyp_k 2"/>
            </a:endParaRPr>
          </a:p>
          <a:p>
            <a:pPr marL="342900" indent="-342900">
              <a:buFont typeface="Arial" panose="020B0604020202020204" pitchFamily="34" charset="0"/>
              <a:buChar char="•"/>
            </a:pPr>
            <a:r>
              <a:rPr lang="en-GB" sz="2000" b="0" i="0" dirty="0">
                <a:solidFill>
                  <a:srgbClr val="000000"/>
                </a:solidFill>
                <a:effectLst/>
              </a:rPr>
              <a:t>In all of the families, parents were noted to experience some level of mental health difficulty and in most cases there was also drug and/or alcohol misuse identified. However, the impact of this on parents’ capacity to meet their children’s needs was not always understood. Better communication between children’s and adults’ services would have been beneficial in supporting this understanding. </a:t>
            </a:r>
          </a:p>
          <a:p>
            <a:endParaRPr lang="en-GB" sz="2000" dirty="0"/>
          </a:p>
          <a:p>
            <a:r>
              <a:rPr lang="en-GB" sz="2000" b="1" i="0" dirty="0">
                <a:solidFill>
                  <a:srgbClr val="000000"/>
                </a:solidFill>
                <a:effectLst/>
                <a:latin typeface="YAFdJvSyp_k 2"/>
              </a:rPr>
              <a:t>Medical neglect</a:t>
            </a:r>
            <a:endParaRPr lang="en-GB" sz="2000" dirty="0">
              <a:solidFill>
                <a:srgbClr val="000000"/>
              </a:solidFill>
              <a:effectLst/>
              <a:latin typeface="YAFdJvSyp_k 2"/>
            </a:endParaRPr>
          </a:p>
          <a:p>
            <a:pPr>
              <a:buFont typeface="Arial" panose="020B0604020202020204" pitchFamily="34" charset="0"/>
              <a:buChar char="•"/>
            </a:pPr>
            <a:r>
              <a:rPr lang="en-GB" sz="2000" b="0" i="0" dirty="0">
                <a:solidFill>
                  <a:srgbClr val="000000"/>
                </a:solidFill>
                <a:effectLst/>
              </a:rPr>
              <a:t>Missed health appointments were a theme for most of the families, but information was not always shared, and medical neglect not considered as part of the overall picture. When children were not brought to specialist appointments the cases were closed meaning that services were no longer able to support the child.</a:t>
            </a:r>
            <a:endParaRPr lang="en-GB" sz="2000" dirty="0"/>
          </a:p>
        </p:txBody>
      </p:sp>
    </p:spTree>
    <p:extLst>
      <p:ext uri="{BB962C8B-B14F-4D97-AF65-F5344CB8AC3E}">
        <p14:creationId xmlns:p14="http://schemas.microsoft.com/office/powerpoint/2010/main" val="29255244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Improving Practice</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531875"/>
            <a:ext cx="9933264" cy="4832092"/>
          </a:xfrm>
          <a:prstGeom prst="rect">
            <a:avLst/>
          </a:prstGeom>
          <a:noFill/>
        </p:spPr>
        <p:txBody>
          <a:bodyPr wrap="square" rtlCol="0">
            <a:spAutoFit/>
          </a:bodyPr>
          <a:lstStyle/>
          <a:p>
            <a:pPr marL="342900" indent="-342900">
              <a:buFont typeface="Arial" panose="020B0604020202020204" pitchFamily="34" charset="0"/>
              <a:buChar char="•"/>
            </a:pPr>
            <a:r>
              <a:rPr lang="en-GB" sz="2400" b="1" i="0" dirty="0">
                <a:solidFill>
                  <a:srgbClr val="000000"/>
                </a:solidFill>
                <a:effectLst/>
              </a:rPr>
              <a:t>The </a:t>
            </a:r>
            <a:r>
              <a:rPr lang="en-GB" sz="2400" b="1" i="0" dirty="0">
                <a:solidFill>
                  <a:srgbClr val="0000FF"/>
                </a:solidFill>
                <a:effectLst/>
                <a:hlinkClick r:id="rId4">
                  <a:extLst>
                    <a:ext uri="{A12FA001-AC4F-418D-AE19-62706E023703}">
                      <ahyp:hlinkClr xmlns:ahyp="http://schemas.microsoft.com/office/drawing/2018/hyperlinkcolor" val="tx"/>
                    </a:ext>
                  </a:extLst>
                </a:hlinkClick>
              </a:rPr>
              <a:t>Birmingham Neglect Screening Tool</a:t>
            </a:r>
            <a:r>
              <a:rPr lang="en-GB" sz="2400" b="1" i="0" dirty="0">
                <a:solidFill>
                  <a:srgbClr val="0000FF"/>
                </a:solidFill>
                <a:effectLst/>
              </a:rPr>
              <a:t> </a:t>
            </a:r>
            <a:r>
              <a:rPr lang="en-GB" sz="2400" b="0" i="0" dirty="0">
                <a:solidFill>
                  <a:srgbClr val="000000"/>
                </a:solidFill>
                <a:effectLst/>
              </a:rPr>
              <a:t>should be used where children are not brought to health appointments to consider whether there is a wider issue of neglect. </a:t>
            </a:r>
          </a:p>
          <a:p>
            <a:endParaRPr lang="en-GB" sz="2400" dirty="0"/>
          </a:p>
          <a:p>
            <a:pPr marL="342900" indent="-342900">
              <a:buFont typeface="Arial" panose="020B0604020202020204" pitchFamily="34" charset="0"/>
              <a:buChar char="•"/>
            </a:pPr>
            <a:r>
              <a:rPr lang="en-GB" sz="2400" b="1" i="0" dirty="0">
                <a:solidFill>
                  <a:srgbClr val="000000"/>
                </a:solidFill>
                <a:effectLst/>
              </a:rPr>
              <a:t>Training for practitioners</a:t>
            </a:r>
            <a:r>
              <a:rPr lang="en-GB" sz="2400" b="0" i="0" dirty="0">
                <a:solidFill>
                  <a:srgbClr val="000000"/>
                </a:solidFill>
                <a:effectLst/>
              </a:rPr>
              <a:t> around the impact of adults’ needs on their parenting capacity would benefit those working with children. </a:t>
            </a:r>
          </a:p>
          <a:p>
            <a:endParaRPr lang="en-GB" sz="2400" dirty="0"/>
          </a:p>
          <a:p>
            <a:pPr marL="342900" indent="-342900">
              <a:buFont typeface="Arial" panose="020B0604020202020204" pitchFamily="34" charset="0"/>
              <a:buChar char="•"/>
            </a:pPr>
            <a:r>
              <a:rPr lang="en-GB" sz="2400" b="1" i="0" dirty="0">
                <a:solidFill>
                  <a:srgbClr val="0000FF"/>
                </a:solidFill>
                <a:effectLst/>
                <a:hlinkClick r:id="rId5">
                  <a:extLst>
                    <a:ext uri="{A12FA001-AC4F-418D-AE19-62706E023703}">
                      <ahyp:hlinkClr xmlns:ahyp="http://schemas.microsoft.com/office/drawing/2018/hyperlinkcolor" val="tx"/>
                    </a:ext>
                  </a:extLst>
                </a:hlinkClick>
              </a:rPr>
              <a:t>Completing Childhood Neglect e-learning</a:t>
            </a:r>
            <a:r>
              <a:rPr lang="en-GB" sz="2400" b="0" i="0" dirty="0">
                <a:solidFill>
                  <a:srgbClr val="0000FF"/>
                </a:solidFill>
                <a:effectLst/>
                <a:hlinkClick r:id="rId5">
                  <a:extLst>
                    <a:ext uri="{A12FA001-AC4F-418D-AE19-62706E023703}">
                      <ahyp:hlinkClr xmlns:ahyp="http://schemas.microsoft.com/office/drawing/2018/hyperlinkcolor" val="tx"/>
                    </a:ext>
                  </a:extLst>
                </a:hlinkClick>
              </a:rPr>
              <a:t> </a:t>
            </a:r>
            <a:r>
              <a:rPr lang="en-GB" sz="2400" b="0" i="0" dirty="0">
                <a:effectLst/>
              </a:rPr>
              <a:t>would benefit practitioners working with adults. </a:t>
            </a:r>
          </a:p>
          <a:p>
            <a:endParaRPr lang="en-GB" sz="2400" dirty="0"/>
          </a:p>
          <a:p>
            <a:pPr marL="342900" indent="-342900">
              <a:buFont typeface="Arial" panose="020B0604020202020204" pitchFamily="34" charset="0"/>
              <a:buChar char="•"/>
            </a:pPr>
            <a:r>
              <a:rPr lang="en-GB" sz="2400" b="1" i="0" dirty="0">
                <a:solidFill>
                  <a:srgbClr val="000000"/>
                </a:solidFill>
                <a:effectLst/>
              </a:rPr>
              <a:t>Ensure GCP2 assessments are reviewed</a:t>
            </a:r>
            <a:r>
              <a:rPr lang="en-GB" sz="2400" b="0" i="0" dirty="0">
                <a:solidFill>
                  <a:srgbClr val="000000"/>
                </a:solidFill>
                <a:effectLst/>
              </a:rPr>
              <a:t> regularly where children remain open to services rather than being viewed as a ‘one-off’. </a:t>
            </a:r>
            <a:endParaRPr lang="en-GB" sz="2400" dirty="0"/>
          </a:p>
          <a:p>
            <a:endParaRPr lang="en-GB" sz="2000" dirty="0"/>
          </a:p>
        </p:txBody>
      </p:sp>
    </p:spTree>
    <p:extLst>
      <p:ext uri="{BB962C8B-B14F-4D97-AF65-F5344CB8AC3E}">
        <p14:creationId xmlns:p14="http://schemas.microsoft.com/office/powerpoint/2010/main" val="27851535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Next Steps</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939567" y="1690688"/>
            <a:ext cx="9806730" cy="3785652"/>
          </a:xfrm>
          <a:prstGeom prst="rect">
            <a:avLst/>
          </a:prstGeom>
          <a:noFill/>
        </p:spPr>
        <p:txBody>
          <a:bodyPr wrap="square" rtlCol="0">
            <a:spAutoFit/>
          </a:bodyPr>
          <a:lstStyle/>
          <a:p>
            <a:pPr marL="342900" indent="-342900">
              <a:buClr>
                <a:srgbClr val="00B050"/>
              </a:buClr>
              <a:buFont typeface="Wingdings" panose="05000000000000000000" pitchFamily="2" charset="2"/>
              <a:buChar char="ü"/>
            </a:pPr>
            <a:r>
              <a:rPr lang="en-GB" sz="2400" b="0" i="0" dirty="0">
                <a:effectLst/>
                <a:latin typeface="YAFdJvSyp_k 2"/>
              </a:rPr>
              <a:t>Share the briefing with colleagues and discuss neglect at team meetings and practice workshops.</a:t>
            </a:r>
          </a:p>
          <a:p>
            <a:pPr marL="342900" indent="-342900">
              <a:buClr>
                <a:srgbClr val="00B050"/>
              </a:buClr>
              <a:buFont typeface="Wingdings" panose="05000000000000000000" pitchFamily="2" charset="2"/>
              <a:buChar char="ü"/>
            </a:pPr>
            <a:endParaRPr lang="en-GB" sz="2400" dirty="0">
              <a:effectLst/>
              <a:latin typeface="YAFdJvSyp_k 2"/>
            </a:endParaRPr>
          </a:p>
          <a:p>
            <a:pPr marL="342900" indent="-342900">
              <a:buClr>
                <a:srgbClr val="00B050"/>
              </a:buClr>
              <a:buFont typeface="Wingdings" panose="05000000000000000000" pitchFamily="2" charset="2"/>
              <a:buChar char="ü"/>
            </a:pPr>
            <a:r>
              <a:rPr lang="en-GB" sz="2400" b="0" i="0" dirty="0">
                <a:effectLst/>
                <a:latin typeface="YAFdJvSyp_k 2"/>
              </a:rPr>
              <a:t>Be aware of the impact of parents’ needs on the care of their children. Consider attending </a:t>
            </a:r>
            <a:r>
              <a:rPr lang="en-GB" sz="2400" b="1" i="0" dirty="0">
                <a:solidFill>
                  <a:srgbClr val="0000FF"/>
                </a:solidFill>
                <a:effectLst/>
                <a:latin typeface="YAFdJvSyp_k 2"/>
                <a:hlinkClick r:id="rId4">
                  <a:extLst>
                    <a:ext uri="{A12FA001-AC4F-418D-AE19-62706E023703}">
                      <ahyp:hlinkClr xmlns:ahyp="http://schemas.microsoft.com/office/drawing/2018/hyperlinkcolor" val="tx"/>
                    </a:ext>
                  </a:extLst>
                </a:hlinkClick>
              </a:rPr>
              <a:t>BSCP Hidden Harm training</a:t>
            </a:r>
            <a:r>
              <a:rPr lang="en-GB" sz="2400" b="0" i="0" dirty="0">
                <a:effectLst/>
                <a:latin typeface="YAFdJvSyp_k 2"/>
              </a:rPr>
              <a:t>.</a:t>
            </a:r>
          </a:p>
          <a:p>
            <a:pPr marL="342900" indent="-342900">
              <a:buClr>
                <a:srgbClr val="00B050"/>
              </a:buClr>
              <a:buFont typeface="Wingdings" panose="05000000000000000000" pitchFamily="2" charset="2"/>
              <a:buChar char="ü"/>
            </a:pPr>
            <a:endParaRPr lang="en-GB" sz="2400" dirty="0">
              <a:effectLst/>
              <a:latin typeface="YAFdJvSyp_k 2"/>
            </a:endParaRPr>
          </a:p>
          <a:p>
            <a:pPr marL="342900" indent="-342900">
              <a:buClr>
                <a:srgbClr val="00B050"/>
              </a:buClr>
              <a:buFont typeface="Wingdings" panose="05000000000000000000" pitchFamily="2" charset="2"/>
              <a:buChar char="ü"/>
            </a:pPr>
            <a:r>
              <a:rPr lang="en-GB" sz="2400" b="0" i="0" dirty="0">
                <a:effectLst/>
                <a:latin typeface="YAFdJvSyp_k 2"/>
              </a:rPr>
              <a:t>Use the </a:t>
            </a:r>
            <a:r>
              <a:rPr lang="en-GB" sz="2400" b="1" i="0" dirty="0">
                <a:solidFill>
                  <a:srgbClr val="0000FF"/>
                </a:solidFill>
                <a:effectLst/>
                <a:latin typeface="YAFdJvSyp_k 2"/>
                <a:hlinkClick r:id="rId5">
                  <a:extLst>
                    <a:ext uri="{A12FA001-AC4F-418D-AE19-62706E023703}">
                      <ahyp:hlinkClr xmlns:ahyp="http://schemas.microsoft.com/office/drawing/2018/hyperlinkcolor" val="tx"/>
                    </a:ext>
                  </a:extLst>
                </a:hlinkClick>
              </a:rPr>
              <a:t>Neglect Screening Tool</a:t>
            </a:r>
            <a:r>
              <a:rPr lang="en-GB" sz="2400" b="0" i="0" dirty="0">
                <a:solidFill>
                  <a:srgbClr val="0000FF"/>
                </a:solidFill>
                <a:effectLst/>
                <a:latin typeface="YAFdJvSyp_k 2"/>
              </a:rPr>
              <a:t> </a:t>
            </a:r>
            <a:r>
              <a:rPr lang="en-GB" sz="2400" b="0" i="0" dirty="0">
                <a:effectLst/>
                <a:latin typeface="YAFdJvSyp_k 2"/>
              </a:rPr>
              <a:t>to identify children at risk of neglect.</a:t>
            </a:r>
          </a:p>
          <a:p>
            <a:pPr marL="342900" indent="-342900">
              <a:buClr>
                <a:srgbClr val="00B050"/>
              </a:buClr>
              <a:buFont typeface="Wingdings" panose="05000000000000000000" pitchFamily="2" charset="2"/>
              <a:buChar char="ü"/>
            </a:pPr>
            <a:endParaRPr lang="en-GB" sz="2400" dirty="0">
              <a:effectLst/>
              <a:latin typeface="YAFdJvSyp_k 2"/>
            </a:endParaRPr>
          </a:p>
          <a:p>
            <a:pPr marL="342900" indent="-342900">
              <a:buClr>
                <a:srgbClr val="00B050"/>
              </a:buClr>
              <a:buFont typeface="Wingdings" panose="05000000000000000000" pitchFamily="2" charset="2"/>
              <a:buChar char="ü"/>
            </a:pPr>
            <a:r>
              <a:rPr lang="en-GB" sz="2400" b="1" i="0" dirty="0">
                <a:solidFill>
                  <a:srgbClr val="0000FF"/>
                </a:solidFill>
                <a:effectLst/>
                <a:latin typeface="YAFdJvSyp_k 2"/>
                <a:hlinkClick r:id="rId6">
                  <a:extLst>
                    <a:ext uri="{A12FA001-AC4F-418D-AE19-62706E023703}">
                      <ahyp:hlinkClr xmlns:ahyp="http://schemas.microsoft.com/office/drawing/2018/hyperlinkcolor" val="tx"/>
                    </a:ext>
                  </a:extLst>
                </a:hlinkClick>
              </a:rPr>
              <a:t>Complete Neglect e-learning.</a:t>
            </a:r>
            <a:endParaRPr lang="en-GB" sz="2400" dirty="0">
              <a:solidFill>
                <a:srgbClr val="0000FF"/>
              </a:solidFill>
              <a:effectLst/>
              <a:latin typeface="YAFdJvSyp_k 2"/>
            </a:endParaRPr>
          </a:p>
          <a:p>
            <a:endParaRPr lang="en-GB" sz="2400" dirty="0"/>
          </a:p>
        </p:txBody>
      </p:sp>
    </p:spTree>
    <p:extLst>
      <p:ext uri="{BB962C8B-B14F-4D97-AF65-F5344CB8AC3E}">
        <p14:creationId xmlns:p14="http://schemas.microsoft.com/office/powerpoint/2010/main" val="19756666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a:xfrm>
            <a:off x="838200" y="2766218"/>
            <a:ext cx="10515600" cy="1325563"/>
          </a:xfrm>
        </p:spPr>
        <p:txBody>
          <a:bodyPr>
            <a:noAutofit/>
          </a:bodyPr>
          <a:lstStyle/>
          <a:p>
            <a:pPr algn="ctr"/>
            <a:r>
              <a:rPr lang="en-GB" sz="3200" b="0" i="0" dirty="0">
                <a:effectLst/>
                <a:latin typeface="+mn-lt"/>
              </a:rPr>
              <a:t>You can access up-to-date multi-agency guidance, BSCP training</a:t>
            </a:r>
            <a:r>
              <a:rPr lang="en-GB" sz="3200" b="0" i="0" dirty="0">
                <a:latin typeface="+mn-lt"/>
              </a:rPr>
              <a:t> </a:t>
            </a:r>
            <a:r>
              <a:rPr lang="en-GB" sz="3200" b="0" i="0" dirty="0">
                <a:effectLst/>
                <a:latin typeface="+mn-lt"/>
              </a:rPr>
              <a:t>and learning from Serious Cases on the BSCP website: </a:t>
            </a:r>
            <a:r>
              <a:rPr lang="en-GB" sz="3200" b="1" i="0" dirty="0">
                <a:solidFill>
                  <a:srgbClr val="0000FF"/>
                </a:solidFill>
                <a:effectLst/>
                <a:latin typeface="+mn-lt"/>
                <a:hlinkClick r:id="rId2">
                  <a:extLst>
                    <a:ext uri="{A12FA001-AC4F-418D-AE19-62706E023703}">
                      <ahyp:hlinkClr xmlns:ahyp="http://schemas.microsoft.com/office/drawing/2018/hyperlinkcolor" val="tx"/>
                    </a:ext>
                  </a:extLst>
                </a:hlinkClick>
              </a:rPr>
              <a:t>www.lscpbirmingham.org.uk</a:t>
            </a:r>
            <a:br>
              <a:rPr lang="en-GB" sz="3200" dirty="0">
                <a:effectLst/>
                <a:latin typeface="+mn-lt"/>
              </a:rPr>
            </a:br>
            <a:endParaRPr lang="en-GB" sz="3200" dirty="0">
              <a:latin typeface="+mn-lt"/>
            </a:endParaRP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4">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Tree>
    <p:extLst>
      <p:ext uri="{BB962C8B-B14F-4D97-AF65-F5344CB8AC3E}">
        <p14:creationId xmlns:p14="http://schemas.microsoft.com/office/powerpoint/2010/main" val="4001279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519</Words>
  <Application>Microsoft Office PowerPoint</Application>
  <PresentationFormat>Widescreen</PresentationFormat>
  <Paragraphs>40</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Inter-Regular</vt:lpstr>
      <vt:lpstr>Wingdings</vt:lpstr>
      <vt:lpstr>YAFdJvSyp_k 2</vt:lpstr>
      <vt:lpstr>Office Theme</vt:lpstr>
      <vt:lpstr>Learning Lessons from Safeguarding Audits Briefing Note for Team Meetings</vt:lpstr>
      <vt:lpstr>Overview</vt:lpstr>
      <vt:lpstr>Good practice</vt:lpstr>
      <vt:lpstr>Key Learning</vt:lpstr>
      <vt:lpstr>Improving Practice</vt:lpstr>
      <vt:lpstr>Next Steps</vt:lpstr>
      <vt:lpstr>You can access up-to-date multi-agency guidance, BSCP training and learning from Serious Cases on the BSCP website: www.lscpbirmingham.org.uk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J Johnstone</dc:creator>
  <cp:lastModifiedBy>Katherine Adams</cp:lastModifiedBy>
  <cp:revision>8</cp:revision>
  <dcterms:created xsi:type="dcterms:W3CDTF">2021-09-01T10:48:18Z</dcterms:created>
  <dcterms:modified xsi:type="dcterms:W3CDTF">2024-09-20T09:14:37Z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17471b1-27ab-4640-9264-e69a67407ca3_Enabled">
    <vt:lpwstr>true</vt:lpwstr>
  </property>
  <property fmtid="{D5CDD505-2E9C-101B-9397-08002B2CF9AE}" pid="3" name="MSIP_Label_a17471b1-27ab-4640-9264-e69a67407ca3_SetDate">
    <vt:lpwstr>2023-09-04T11:42:37Z</vt:lpwstr>
  </property>
  <property fmtid="{D5CDD505-2E9C-101B-9397-08002B2CF9AE}" pid="4" name="MSIP_Label_a17471b1-27ab-4640-9264-e69a67407ca3_Method">
    <vt:lpwstr>Standard</vt:lpwstr>
  </property>
  <property fmtid="{D5CDD505-2E9C-101B-9397-08002B2CF9AE}" pid="5" name="MSIP_Label_a17471b1-27ab-4640-9264-e69a67407ca3_Name">
    <vt:lpwstr>BCC - OFFICIAL</vt:lpwstr>
  </property>
  <property fmtid="{D5CDD505-2E9C-101B-9397-08002B2CF9AE}" pid="6" name="MSIP_Label_a17471b1-27ab-4640-9264-e69a67407ca3_SiteId">
    <vt:lpwstr>699ace67-d2e4-4bcd-b303-d2bbe2b9bbf1</vt:lpwstr>
  </property>
  <property fmtid="{D5CDD505-2E9C-101B-9397-08002B2CF9AE}" pid="7" name="MSIP_Label_a17471b1-27ab-4640-9264-e69a67407ca3_ActionId">
    <vt:lpwstr>1490c78a-7e55-4c30-9c3d-5ffcc3b55b2a</vt:lpwstr>
  </property>
  <property fmtid="{D5CDD505-2E9C-101B-9397-08002B2CF9AE}" pid="8" name="MSIP_Label_a17471b1-27ab-4640-9264-e69a67407ca3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OFFICIAL</vt:lpwstr>
  </property>
</Properties>
</file>